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2" r:id="rId2"/>
    <p:sldMasterId id="2147483768" r:id="rId3"/>
    <p:sldMasterId id="2147483791" r:id="rId4"/>
  </p:sldMasterIdLst>
  <p:notesMasterIdLst>
    <p:notesMasterId r:id="rId25"/>
  </p:notesMasterIdLst>
  <p:sldIdLst>
    <p:sldId id="306" r:id="rId5"/>
    <p:sldId id="334" r:id="rId6"/>
    <p:sldId id="335" r:id="rId7"/>
    <p:sldId id="302" r:id="rId8"/>
    <p:sldId id="336" r:id="rId9"/>
    <p:sldId id="337" r:id="rId10"/>
    <p:sldId id="338" r:id="rId11"/>
    <p:sldId id="339" r:id="rId12"/>
    <p:sldId id="340" r:id="rId13"/>
    <p:sldId id="341" r:id="rId14"/>
    <p:sldId id="343" r:id="rId15"/>
    <p:sldId id="344" r:id="rId16"/>
    <p:sldId id="342" r:id="rId17"/>
    <p:sldId id="420" r:id="rId18"/>
    <p:sldId id="360" r:id="rId19"/>
    <p:sldId id="434" r:id="rId20"/>
    <p:sldId id="362" r:id="rId21"/>
    <p:sldId id="365" r:id="rId22"/>
    <p:sldId id="364" r:id="rId23"/>
    <p:sldId id="3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896" userDrawn="1">
          <p15:clr>
            <a:srgbClr val="A4A3A4"/>
          </p15:clr>
        </p15:guide>
        <p15:guide id="7" orient="horz" pos="3888">
          <p15:clr>
            <a:srgbClr val="A4A3A4"/>
          </p15:clr>
        </p15:guide>
        <p15:guide id="8" pos="2880">
          <p15:clr>
            <a:srgbClr val="A4A3A4"/>
          </p15:clr>
        </p15:guide>
        <p15:guide id="9" pos="576">
          <p15:clr>
            <a:srgbClr val="A4A3A4"/>
          </p15:clr>
        </p15:guide>
        <p15:guide id="10" pos="5184">
          <p15:clr>
            <a:srgbClr val="A4A3A4"/>
          </p15:clr>
        </p15:guide>
        <p15:guide id="11" pos="1662">
          <p15:clr>
            <a:srgbClr val="A4A3A4"/>
          </p15:clr>
        </p15:guide>
        <p15:guide id="12" pos="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F2DC96"/>
    <a:srgbClr val="74430B"/>
    <a:srgbClr val="984807"/>
    <a:srgbClr val="F8ECC7"/>
    <a:srgbClr val="F8F4D6"/>
    <a:srgbClr val="F9DBD8"/>
    <a:srgbClr val="6E3512"/>
    <a:srgbClr val="452707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87547" autoAdjust="0"/>
  </p:normalViewPr>
  <p:slideViewPr>
    <p:cSldViewPr snapToGrid="0" showGuides="1">
      <p:cViewPr varScale="1">
        <p:scale>
          <a:sx n="65" d="100"/>
          <a:sy n="65" d="100"/>
        </p:scale>
        <p:origin x="1302" y="72"/>
      </p:cViewPr>
      <p:guideLst>
        <p:guide orient="horz" pos="2160"/>
        <p:guide orient="horz" pos="576"/>
        <p:guide orient="horz" pos="3744"/>
        <p:guide orient="horz" pos="1056"/>
        <p:guide orient="horz" pos="480"/>
        <p:guide orient="horz" pos="1896"/>
        <p:guide orient="horz" pos="3888"/>
        <p:guide pos="2880"/>
        <p:guide pos="576"/>
        <p:guide pos="5184"/>
        <p:guide pos="1662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micrograph: cheek cell, taken in the studio by Elizabeth Lacy, BJU</a:t>
            </a:r>
            <a:r>
              <a:rPr lang="en-US" baseline="0" dirty="0" smtClean="0"/>
              <a:t> PDL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5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6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128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8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9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09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2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6114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0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45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1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99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3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38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5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21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6125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4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6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65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24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44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8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8700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52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82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93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4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2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92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84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86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25381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7437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15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17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73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03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1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36642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01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09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2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67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2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19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40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4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23406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92046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1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2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09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76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8026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7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99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9" r:id="rId3"/>
    <p:sldLayoutId id="2147483717" r:id="rId4"/>
    <p:sldLayoutId id="2147483718" r:id="rId5"/>
    <p:sldLayoutId id="2147483696" r:id="rId6"/>
    <p:sldLayoutId id="2147483698" r:id="rId7"/>
    <p:sldLayoutId id="2147483690" r:id="rId8"/>
    <p:sldLayoutId id="2147483705" r:id="rId9"/>
    <p:sldLayoutId id="2147483700" r:id="rId10"/>
    <p:sldLayoutId id="2147483714" r:id="rId11"/>
    <p:sldLayoutId id="2147483716" r:id="rId12"/>
    <p:sldLayoutId id="2147483719" r:id="rId13"/>
    <p:sldLayoutId id="2147483720" r:id="rId14"/>
    <p:sldLayoutId id="2147483709" r:id="rId15"/>
    <p:sldLayoutId id="2147483710" r:id="rId16"/>
    <p:sldLayoutId id="2147483704" r:id="rId17"/>
    <p:sldLayoutId id="2147483706" r:id="rId18"/>
    <p:sldLayoutId id="2147483691" r:id="rId19"/>
    <p:sldLayoutId id="2147483715" r:id="rId20"/>
    <p:sldLayoutId id="2147483721" r:id="rId2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5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2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66850"/>
            <a:ext cx="7315202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8000" b="1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Genetics</a:t>
            </a:r>
            <a:endParaRPr lang="en-US" sz="8000" b="1" cap="small" dirty="0">
              <a:solidFill>
                <a:schemeClr val="bg1">
                  <a:lumMod val="85000"/>
                </a:scheme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017732"/>
            <a:ext cx="7315202" cy="2211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Genes, Chromosomes, &amp; Cell Division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304540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787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17" y="914400"/>
            <a:ext cx="7787148" cy="762000"/>
          </a:xfrm>
        </p:spPr>
        <p:txBody>
          <a:bodyPr/>
          <a:lstStyle/>
          <a:p>
            <a:r>
              <a:rPr lang="en-US" dirty="0" smtClean="0"/>
              <a:t>Characteristics of genes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Genes are able to reproduce themselves.</a:t>
            </a:r>
          </a:p>
          <a:p>
            <a:r>
              <a:rPr lang="en-US" dirty="0" smtClean="0"/>
              <a:t>Genes are able to be passed on to the next generation.</a:t>
            </a:r>
          </a:p>
          <a:p>
            <a:r>
              <a:rPr lang="en-US" dirty="0" smtClean="0"/>
              <a:t>Genes are found in the cell’s nuclear material.</a:t>
            </a:r>
          </a:p>
        </p:txBody>
      </p:sp>
    </p:spTree>
    <p:extLst>
      <p:ext uri="{BB962C8B-B14F-4D97-AF65-F5344CB8AC3E}">
        <p14:creationId xmlns:p14="http://schemas.microsoft.com/office/powerpoint/2010/main" val="3938767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14456"/>
            <a:ext cx="7315200" cy="1695450"/>
          </a:xfrm>
        </p:spPr>
        <p:txBody>
          <a:bodyPr/>
          <a:lstStyle/>
          <a:p>
            <a:r>
              <a:rPr lang="en-US" sz="6600" dirty="0" smtClean="0"/>
              <a:t>What is a chromosome?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72335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915333"/>
            <a:ext cx="7315200" cy="1143000"/>
          </a:xfrm>
        </p:spPr>
        <p:txBody>
          <a:bodyPr/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73044"/>
            <a:ext cx="7315200" cy="3980989"/>
          </a:xfrm>
        </p:spPr>
        <p:txBody>
          <a:bodyPr/>
          <a:lstStyle/>
          <a:p>
            <a:r>
              <a:rPr lang="en-US" dirty="0" smtClean="0"/>
              <a:t>a strand of DNA with proteins (</a:t>
            </a:r>
            <a:r>
              <a:rPr lang="en-US" i="1" dirty="0" smtClean="0"/>
              <a:t>histones</a:t>
            </a:r>
            <a:r>
              <a:rPr lang="en-US" dirty="0" smtClean="0"/>
              <a:t>) attached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2957813"/>
            <a:ext cx="6076950" cy="32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26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Chromatin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362200"/>
            <a:ext cx="5591175" cy="3581400"/>
          </a:xfrm>
        </p:spPr>
        <p:txBody>
          <a:bodyPr/>
          <a:lstStyle/>
          <a:p>
            <a:r>
              <a:rPr lang="en-US" dirty="0" smtClean="0"/>
              <a:t>chromosomes as they appear in an active, </a:t>
            </a:r>
            <a:r>
              <a:rPr lang="en-US" dirty="0" err="1" smtClean="0"/>
              <a:t>nondividing</a:t>
            </a:r>
            <a:r>
              <a:rPr lang="en-US" dirty="0" smtClean="0"/>
              <a:t> cell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1750" r="62667" b="67650"/>
          <a:stretch/>
        </p:blipFill>
        <p:spPr>
          <a:xfrm>
            <a:off x="4086784" y="4175760"/>
            <a:ext cx="2706624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20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duplicated chromosome</a:t>
            </a:r>
          </a:p>
          <a:p>
            <a:r>
              <a:rPr lang="en-US" dirty="0" smtClean="0"/>
              <a:t>attached to its sister by the centromere</a:t>
            </a:r>
          </a:p>
        </p:txBody>
      </p:sp>
    </p:spTree>
    <p:extLst>
      <p:ext uri="{BB962C8B-B14F-4D97-AF65-F5344CB8AC3E}">
        <p14:creationId xmlns:p14="http://schemas.microsoft.com/office/powerpoint/2010/main" val="290141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038350"/>
            <a:ext cx="5591175" cy="27813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It is not the number of chromosomes that determines a species, but rather the genes on the chromosomes.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98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781125"/>
            <a:ext cx="7315200" cy="1143000"/>
          </a:xfrm>
        </p:spPr>
        <p:txBody>
          <a:bodyPr/>
          <a:lstStyle/>
          <a:p>
            <a:r>
              <a:rPr lang="en-US" dirty="0" smtClean="0"/>
              <a:t>Karyotype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638836"/>
            <a:ext cx="7315200" cy="3980989"/>
          </a:xfrm>
        </p:spPr>
        <p:txBody>
          <a:bodyPr/>
          <a:lstStyle/>
          <a:p>
            <a:r>
              <a:rPr lang="en-US" dirty="0" smtClean="0"/>
              <a:t>a picture of the </a:t>
            </a:r>
            <a:br>
              <a:rPr lang="en-US" dirty="0" smtClean="0"/>
            </a:br>
            <a:r>
              <a:rPr lang="en-US" dirty="0" smtClean="0"/>
              <a:t>chromosomes in 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1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Number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Chromosomes come in pairs.</a:t>
            </a:r>
          </a:p>
          <a:p>
            <a:pPr lvl="1"/>
            <a:r>
              <a:rPr lang="en-US" dirty="0" smtClean="0"/>
              <a:t>Each pair is called a homologous pair of chromosomes.</a:t>
            </a:r>
          </a:p>
          <a:p>
            <a:pPr lvl="1"/>
            <a:r>
              <a:rPr lang="en-US" dirty="0" smtClean="0"/>
              <a:t>Individual chromosomes of a pair are called homologues.</a:t>
            </a:r>
          </a:p>
        </p:txBody>
      </p:sp>
      <p:sp>
        <p:nvSpPr>
          <p:cNvPr id="9" name="Oval 8"/>
          <p:cNvSpPr/>
          <p:nvPr/>
        </p:nvSpPr>
        <p:spPr>
          <a:xfrm>
            <a:off x="6988302" y="2601468"/>
            <a:ext cx="838200" cy="971550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7191374" y="2343150"/>
            <a:ext cx="416433" cy="1521714"/>
          </a:xfrm>
          <a:prstGeom prst="mathMultiply">
            <a:avLst>
              <a:gd name="adj1" fmla="val 10000"/>
            </a:avLst>
          </a:prstGeom>
          <a:solidFill>
            <a:srgbClr val="F2DC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429374" y="2333625"/>
            <a:ext cx="416433" cy="1521714"/>
          </a:xfrm>
          <a:prstGeom prst="mathMultiply">
            <a:avLst>
              <a:gd name="adj1" fmla="val 10000"/>
            </a:avLst>
          </a:prstGeom>
          <a:solidFill>
            <a:srgbClr val="F2DC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1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2" animBg="1"/>
      <p:bldP spid="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Number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Chromosomes come in pairs.</a:t>
            </a:r>
          </a:p>
          <a:p>
            <a:pPr lvl="1"/>
            <a:r>
              <a:rPr lang="en-US" dirty="0" smtClean="0"/>
              <a:t>Both homologues in a </a:t>
            </a:r>
            <a:br>
              <a:rPr lang="en-US" dirty="0" smtClean="0"/>
            </a:br>
            <a:r>
              <a:rPr lang="en-US" dirty="0" smtClean="0"/>
              <a:t>pair have genes for </a:t>
            </a:r>
            <a:br>
              <a:rPr lang="en-US" dirty="0" smtClean="0"/>
            </a:br>
            <a:r>
              <a:rPr lang="en-US" dirty="0" smtClean="0"/>
              <a:t>the same characteristics.</a:t>
            </a:r>
          </a:p>
        </p:txBody>
      </p:sp>
      <p:sp>
        <p:nvSpPr>
          <p:cNvPr id="6" name="Multiply 5"/>
          <p:cNvSpPr/>
          <p:nvPr/>
        </p:nvSpPr>
        <p:spPr>
          <a:xfrm>
            <a:off x="7191374" y="2343150"/>
            <a:ext cx="416433" cy="1521714"/>
          </a:xfrm>
          <a:prstGeom prst="mathMultiply">
            <a:avLst>
              <a:gd name="adj1" fmla="val 10000"/>
            </a:avLst>
          </a:prstGeom>
          <a:solidFill>
            <a:srgbClr val="F2DC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6429374" y="2333625"/>
            <a:ext cx="416433" cy="1521714"/>
          </a:xfrm>
          <a:prstGeom prst="mathMultiply">
            <a:avLst>
              <a:gd name="adj1" fmla="val 10000"/>
            </a:avLst>
          </a:prstGeom>
          <a:solidFill>
            <a:srgbClr val="F2DC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7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2n</a:t>
            </a:r>
          </a:p>
          <a:p>
            <a:r>
              <a:rPr lang="en-US" dirty="0" smtClean="0"/>
              <a:t>describes a cell that has homologues</a:t>
            </a:r>
          </a:p>
          <a:p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23 pairs</a:t>
            </a:r>
          </a:p>
          <a:p>
            <a:pPr lvl="1"/>
            <a:r>
              <a:rPr lang="en-US" dirty="0" smtClean="0"/>
              <a:t>2n = 46</a:t>
            </a:r>
          </a:p>
        </p:txBody>
      </p:sp>
    </p:spTree>
    <p:extLst>
      <p:ext uri="{BB962C8B-B14F-4D97-AF65-F5344CB8AC3E}">
        <p14:creationId xmlns:p14="http://schemas.microsoft.com/office/powerpoint/2010/main" val="1607749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209800"/>
            <a:ext cx="7315200" cy="2171700"/>
          </a:xfrm>
        </p:spPr>
        <p:txBody>
          <a:bodyPr/>
          <a:lstStyle/>
          <a:p>
            <a:r>
              <a:rPr lang="en-US" dirty="0" smtClean="0"/>
              <a:t>species characteristics</a:t>
            </a:r>
          </a:p>
          <a:p>
            <a:r>
              <a:rPr lang="en-US" dirty="0" smtClean="0"/>
              <a:t>vs.</a:t>
            </a:r>
          </a:p>
          <a:p>
            <a:r>
              <a:rPr lang="en-US" dirty="0" smtClean="0"/>
              <a:t>individual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51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Haploid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only one set of chromosomes</a:t>
            </a:r>
          </a:p>
        </p:txBody>
      </p:sp>
    </p:spTree>
    <p:extLst>
      <p:ext uri="{BB962C8B-B14F-4D97-AF65-F5344CB8AC3E}">
        <p14:creationId xmlns:p14="http://schemas.microsoft.com/office/powerpoint/2010/main" val="4140278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you </a:t>
            </a:r>
            <a:r>
              <a:rPr lang="en-US" dirty="0" err="1" smtClean="0"/>
              <a:t>YOU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inherited genes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spiritual nature</a:t>
            </a:r>
          </a:p>
        </p:txBody>
      </p:sp>
    </p:spTree>
    <p:extLst>
      <p:ext uri="{BB962C8B-B14F-4D97-AF65-F5344CB8AC3E}">
        <p14:creationId xmlns:p14="http://schemas.microsoft.com/office/powerpoint/2010/main" val="397988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study of heredity</a:t>
            </a:r>
            <a:r>
              <a:rPr lang="en-US" dirty="0" smtClean="0">
                <a:latin typeface="Tahoma"/>
                <a:ea typeface="Tahoma"/>
                <a:cs typeface="Tahoma"/>
              </a:rPr>
              <a:t>—</a:t>
            </a:r>
            <a:r>
              <a:rPr lang="en-US" dirty="0" smtClean="0"/>
              <a:t>the passing on of characteristics from parent to offspring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90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</a:p>
          <a:p>
            <a:pPr marL="457200" lvl="1" indent="0">
              <a:buNone/>
            </a:pPr>
            <a:r>
              <a:rPr lang="en-US" dirty="0" smtClean="0"/>
              <a:t>traits passed through the parents’ blood</a:t>
            </a:r>
          </a:p>
          <a:p>
            <a:r>
              <a:rPr lang="en-US" dirty="0" err="1" smtClean="0"/>
              <a:t>preformationists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complete organism in the father’s sperm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67" y="3378759"/>
            <a:ext cx="1204858" cy="24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pPr lvl="1"/>
            <a:r>
              <a:rPr lang="en-US" dirty="0" smtClean="0"/>
              <a:t>traits caused by “factors”</a:t>
            </a:r>
          </a:p>
          <a:p>
            <a:pPr lvl="1"/>
            <a:r>
              <a:rPr lang="en-US" dirty="0" smtClean="0"/>
              <a:t>“Father of Genetics”</a:t>
            </a:r>
          </a:p>
          <a:p>
            <a:r>
              <a:rPr lang="en-US" dirty="0" smtClean="0"/>
              <a:t>Watson &amp; Crick</a:t>
            </a:r>
          </a:p>
        </p:txBody>
      </p:sp>
    </p:spTree>
    <p:extLst>
      <p:ext uri="{BB962C8B-B14F-4D97-AF65-F5344CB8AC3E}">
        <p14:creationId xmlns:p14="http://schemas.microsoft.com/office/powerpoint/2010/main" val="3894999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section of DNA that produces a particular polypeptide chain of amino acids</a:t>
            </a:r>
          </a:p>
          <a:p>
            <a:r>
              <a:rPr lang="en-US" dirty="0" smtClean="0"/>
              <a:t>causes a specific trait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40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7944464" cy="762000"/>
          </a:xfrm>
        </p:spPr>
        <p:txBody>
          <a:bodyPr/>
          <a:lstStyle/>
          <a:p>
            <a:r>
              <a:rPr lang="en-US" dirty="0" smtClean="0"/>
              <a:t>Characteristics of genes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Genes are the same in kind and amount in the cells of an organism.</a:t>
            </a:r>
          </a:p>
          <a:p>
            <a:r>
              <a:rPr lang="en-US" dirty="0" smtClean="0"/>
              <a:t>Genes are the same in kind and amount in the cells of each organism of a species.</a:t>
            </a:r>
          </a:p>
        </p:txBody>
      </p:sp>
    </p:spTree>
    <p:extLst>
      <p:ext uri="{BB962C8B-B14F-4D97-AF65-F5344CB8AC3E}">
        <p14:creationId xmlns:p14="http://schemas.microsoft.com/office/powerpoint/2010/main" val="3707809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17" y="914400"/>
            <a:ext cx="7728154" cy="762000"/>
          </a:xfrm>
        </p:spPr>
        <p:txBody>
          <a:bodyPr/>
          <a:lstStyle/>
          <a:p>
            <a:r>
              <a:rPr lang="en-US" dirty="0" smtClean="0"/>
              <a:t>Characteristics of genes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Genes are chemicals which can function as individual units.</a:t>
            </a:r>
          </a:p>
          <a:p>
            <a:r>
              <a:rPr lang="en-US" dirty="0" smtClean="0"/>
              <a:t>Genes are able to carry information for the formation of organic chemicals.</a:t>
            </a:r>
          </a:p>
          <a:p>
            <a:pPr marL="457200" lvl="1" indent="0">
              <a:buNone/>
            </a:pPr>
            <a:r>
              <a:rPr lang="en-US" dirty="0" smtClean="0"/>
              <a:t>“biosynthesis”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796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3678</TotalTime>
  <Words>331</Words>
  <Application>Microsoft Office PowerPoint</Application>
  <PresentationFormat>On-screen Show (4:3)</PresentationFormat>
  <Paragraphs>68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Biology Chapter 5</vt:lpstr>
      <vt:lpstr>1_Biology Chapter 5</vt:lpstr>
      <vt:lpstr>3_Biology Chapter 5</vt:lpstr>
      <vt:lpstr>4_Biology Chapter 5</vt:lpstr>
      <vt:lpstr>PowerPoint Presentation</vt:lpstr>
      <vt:lpstr>PowerPoint Presentation</vt:lpstr>
      <vt:lpstr>What makes you YOU?</vt:lpstr>
      <vt:lpstr>Genetics</vt:lpstr>
      <vt:lpstr>History of Genetics</vt:lpstr>
      <vt:lpstr>History of Genetics</vt:lpstr>
      <vt:lpstr>Gene</vt:lpstr>
      <vt:lpstr>Characteristics of genes</vt:lpstr>
      <vt:lpstr>Characteristics of genes</vt:lpstr>
      <vt:lpstr>Characteristics of genes</vt:lpstr>
      <vt:lpstr>What is a chromosome?</vt:lpstr>
      <vt:lpstr>Chromosome</vt:lpstr>
      <vt:lpstr>Chromatin Material</vt:lpstr>
      <vt:lpstr>Chromatid</vt:lpstr>
      <vt:lpstr>PowerPoint Presentation</vt:lpstr>
      <vt:lpstr>Karyotype</vt:lpstr>
      <vt:lpstr>Chromosome Number</vt:lpstr>
      <vt:lpstr>Chromosome Number</vt:lpstr>
      <vt:lpstr>Diploid</vt:lpstr>
      <vt:lpstr>Haploid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173</cp:revision>
  <dcterms:created xsi:type="dcterms:W3CDTF">2011-12-16T21:31:17Z</dcterms:created>
  <dcterms:modified xsi:type="dcterms:W3CDTF">2017-10-08T17:25:31Z</dcterms:modified>
</cp:coreProperties>
</file>