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72" y="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136E8-E644-414A-BE9E-553121670B26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44041-A9DE-4087-8248-CB72512A038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136E8-E644-414A-BE9E-553121670B26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44041-A9DE-4087-8248-CB72512A03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136E8-E644-414A-BE9E-553121670B26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44041-A9DE-4087-8248-CB72512A03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136E8-E644-414A-BE9E-553121670B26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44041-A9DE-4087-8248-CB72512A03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136E8-E644-414A-BE9E-553121670B26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BC44041-A9DE-4087-8248-CB72512A038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136E8-E644-414A-BE9E-553121670B26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44041-A9DE-4087-8248-CB72512A03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136E8-E644-414A-BE9E-553121670B26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44041-A9DE-4087-8248-CB72512A03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136E8-E644-414A-BE9E-553121670B26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44041-A9DE-4087-8248-CB72512A03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136E8-E644-414A-BE9E-553121670B26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44041-A9DE-4087-8248-CB72512A03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136E8-E644-414A-BE9E-553121670B26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44041-A9DE-4087-8248-CB72512A03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136E8-E644-414A-BE9E-553121670B26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44041-A9DE-4087-8248-CB72512A03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84136E8-E644-414A-BE9E-553121670B26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BC44041-A9DE-4087-8248-CB72512A038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Mendelian</a:t>
            </a:r>
            <a:r>
              <a:rPr lang="en-US" dirty="0" smtClean="0">
                <a:solidFill>
                  <a:srgbClr val="FF0000"/>
                </a:solidFill>
              </a:rPr>
              <a:t> Genetics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 B - Basic Genetics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719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3. Concept of Segregation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Organisms form gametes for reproduction.</a:t>
            </a:r>
          </a:p>
          <a:p>
            <a:r>
              <a:rPr lang="en-US" dirty="0" smtClean="0"/>
              <a:t>Each gamete has only one factor from each pair.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760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Genetic Terms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Phenotype: the expression of a gene in an organism; represented by words</a:t>
            </a:r>
          </a:p>
          <a:p>
            <a:r>
              <a:rPr lang="en-US" dirty="0" smtClean="0"/>
              <a:t>Genotype: the pair of genes an organism has; represented by two letters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667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755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Genetic Terms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4420"/>
            <a:ext cx="8991600" cy="470916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Allele: genes which have equivalent positions on homologous </a:t>
            </a:r>
            <a:r>
              <a:rPr lang="en-US" dirty="0" smtClean="0"/>
              <a:t>chromosomes</a:t>
            </a:r>
          </a:p>
          <a:p>
            <a:r>
              <a:rPr lang="en-US" dirty="0" smtClean="0"/>
              <a:t>Locus:  the specific site on a chromosome where a particular gene is located</a:t>
            </a:r>
            <a:endParaRPr lang="en-US" dirty="0" smtClean="0"/>
          </a:p>
          <a:p>
            <a:r>
              <a:rPr lang="en-US" dirty="0" smtClean="0"/>
              <a:t>Homozygous: both alleles for a trait are the same</a:t>
            </a:r>
          </a:p>
          <a:p>
            <a:r>
              <a:rPr lang="en-US" dirty="0" smtClean="0"/>
              <a:t>Heterozygous: the two alleles for a trait are </a:t>
            </a:r>
            <a:r>
              <a:rPr lang="en-US" dirty="0" smtClean="0"/>
              <a:t>different</a:t>
            </a:r>
          </a:p>
          <a:p>
            <a:r>
              <a:rPr lang="en-US" dirty="0" smtClean="0"/>
              <a:t>Test cross:  mating an organism that has a dominant phenotype but an unknown genotype with an organism that has a recessive phenotype</a:t>
            </a:r>
          </a:p>
          <a:p>
            <a:r>
              <a:rPr lang="en-US" dirty="0" smtClean="0"/>
              <a:t>Pedigree:  a chart that geneticists use to trace the presence or absence of a trait in a number of generations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440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Genetic Terms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Monohybrid: a cross between two organisms in which the researcher is only interested in one set of alleles </a:t>
            </a:r>
          </a:p>
          <a:p>
            <a:r>
              <a:rPr lang="en-US" dirty="0" err="1"/>
              <a:t>Dihybrid</a:t>
            </a:r>
            <a:r>
              <a:rPr lang="en-US" dirty="0"/>
              <a:t>: a cross between two organisms in which the researcher is interested in two sets of alleles 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005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657600" cy="116205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Genetic Terms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733800" cy="4602163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Punnett</a:t>
            </a:r>
            <a:r>
              <a:rPr lang="en-US" sz="2000" dirty="0" smtClean="0"/>
              <a:t> squares: depicts genetic crosses and determines the probability of an offspring having a particular trait</a:t>
            </a:r>
          </a:p>
          <a:p>
            <a:endParaRPr lang="en-US" sz="2000" dirty="0"/>
          </a:p>
          <a:p>
            <a:r>
              <a:rPr lang="en-US" sz="2000" dirty="0" smtClean="0"/>
              <a:t>Named after Reginald </a:t>
            </a:r>
            <a:r>
              <a:rPr lang="en-US" sz="2000" dirty="0" err="1" smtClean="0"/>
              <a:t>Punnett</a:t>
            </a:r>
            <a:r>
              <a:rPr lang="en-US" sz="2000" dirty="0" smtClean="0"/>
              <a:t>, its designer</a:t>
            </a:r>
            <a:endParaRPr lang="en-US" sz="2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73050"/>
            <a:ext cx="3886199" cy="5853113"/>
          </a:xfrm>
        </p:spPr>
      </p:pic>
    </p:spTree>
    <p:extLst>
      <p:ext uri="{BB962C8B-B14F-4D97-AF65-F5344CB8AC3E}">
        <p14:creationId xmlns:p14="http://schemas.microsoft.com/office/powerpoint/2010/main" val="3958989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Completing Genetic Cross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709160"/>
          </a:xfrm>
        </p:spPr>
        <p:txBody>
          <a:bodyPr>
            <a:normAutofit fontScale="85000" lnSpcReduction="20000"/>
          </a:bodyPr>
          <a:lstStyle/>
          <a:p>
            <a:pPr marL="137160" indent="0">
              <a:buNone/>
            </a:pPr>
            <a:r>
              <a:rPr lang="en-US" dirty="0" smtClean="0"/>
              <a:t>Write genotypes correctly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Always have 2 letter per trait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Use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letter of dominant trait</a:t>
            </a:r>
          </a:p>
          <a:p>
            <a:pPr marL="1179576" lvl="2" indent="-457200"/>
            <a:r>
              <a:rPr lang="en-US" sz="2600" dirty="0" smtClean="0"/>
              <a:t>Example:  green/yellow pods use G or 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Capitalize dominant allele</a:t>
            </a:r>
          </a:p>
          <a:p>
            <a:pPr marL="1236726" lvl="2" indent="-514350"/>
            <a:r>
              <a:rPr lang="en-US" sz="2600" dirty="0" smtClean="0"/>
              <a:t>Green pods use G</a:t>
            </a:r>
          </a:p>
          <a:p>
            <a:pPr marL="1236726" lvl="2" indent="-514350"/>
            <a:r>
              <a:rPr lang="en-US" sz="2600" dirty="0" smtClean="0"/>
              <a:t>Yellow pods use g</a:t>
            </a:r>
          </a:p>
          <a:p>
            <a:pPr marL="1236726" lvl="2" indent="-514350"/>
            <a:r>
              <a:rPr lang="en-US" sz="2600" dirty="0" smtClean="0"/>
              <a:t>BE CAREFUL (Not Messy) with letters!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Lowercase recessive allele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Homozygous genotype – 2 capital or 2 lowercase letters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Heterozygous genotype – 1 capital and 1 lowercase letter</a:t>
            </a:r>
          </a:p>
        </p:txBody>
      </p:sp>
    </p:spTree>
    <p:extLst>
      <p:ext uri="{BB962C8B-B14F-4D97-AF65-F5344CB8AC3E}">
        <p14:creationId xmlns:p14="http://schemas.microsoft.com/office/powerpoint/2010/main" val="22756224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5 Step Method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Font typeface="+mj-lt"/>
              <a:buAutoNum type="arabicPeriod"/>
            </a:pPr>
            <a:r>
              <a:rPr lang="en-US" dirty="0" smtClean="0"/>
              <a:t>Write the genotypes of BOTH parents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Do a Punnett Square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Write the possible genotypes along with the probability for each one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Write the possible phenotypes along with the probability for each one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Make sure the question has been answered</a:t>
            </a:r>
          </a:p>
          <a:p>
            <a:pPr marL="651510" indent="-514350">
              <a:buFont typeface="+mj-lt"/>
              <a:buAutoNum type="arabicPeriod"/>
            </a:pPr>
            <a:endParaRPr lang="en-US" dirty="0"/>
          </a:p>
          <a:p>
            <a:r>
              <a:rPr lang="en-US" dirty="0" smtClean="0"/>
              <a:t>What about the ratios?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0631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Practice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type of pea plant would one expect in their fields if they cross a homozygous plant with yellow peas and a heterozygous plant with yellow peas?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9284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Practice (use chart on page 113)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101" y="1371600"/>
            <a:ext cx="8229600" cy="4709160"/>
          </a:xfrm>
        </p:spPr>
        <p:txBody>
          <a:bodyPr/>
          <a:lstStyle/>
          <a:p>
            <a:pPr marL="137160" indent="0">
              <a:buNone/>
            </a:pPr>
            <a:r>
              <a:rPr lang="en-US" dirty="0" smtClean="0"/>
              <a:t>Write the genotype for:</a:t>
            </a:r>
          </a:p>
          <a:p>
            <a:r>
              <a:rPr lang="en-US" dirty="0" smtClean="0"/>
              <a:t>Homozygous round pea</a:t>
            </a:r>
          </a:p>
          <a:p>
            <a:r>
              <a:rPr lang="en-US" dirty="0" smtClean="0"/>
              <a:t>Heterozygous green pod</a:t>
            </a:r>
          </a:p>
          <a:p>
            <a:r>
              <a:rPr lang="en-US" dirty="0" smtClean="0"/>
              <a:t>Homozygous white seed coat</a:t>
            </a:r>
          </a:p>
          <a:p>
            <a:r>
              <a:rPr lang="en-US" dirty="0" smtClean="0"/>
              <a:t>Heterozygous green pea</a:t>
            </a:r>
          </a:p>
          <a:p>
            <a:r>
              <a:rPr lang="en-US" dirty="0" smtClean="0"/>
              <a:t>A pea plant with constricted pods</a:t>
            </a:r>
          </a:p>
          <a:p>
            <a:r>
              <a:rPr lang="en-US" dirty="0" smtClean="0"/>
              <a:t>A pea plant homozygous for colored seed coats</a:t>
            </a:r>
          </a:p>
          <a:p>
            <a:r>
              <a:rPr lang="en-US" dirty="0" smtClean="0"/>
              <a:t>A pea plant homozygous for yellow pods</a:t>
            </a:r>
          </a:p>
          <a:p>
            <a:r>
              <a:rPr lang="en-US" dirty="0" smtClean="0"/>
              <a:t>A pea plant heterozygous for round peas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4984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Practice (use chart on page 113)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101" y="1371600"/>
            <a:ext cx="8229600" cy="4709160"/>
          </a:xfrm>
        </p:spPr>
        <p:txBody>
          <a:bodyPr/>
          <a:lstStyle/>
          <a:p>
            <a:pPr marL="137160" indent="0">
              <a:buNone/>
            </a:pPr>
            <a:r>
              <a:rPr lang="en-US" dirty="0" smtClean="0"/>
              <a:t>Write the phenotype for:</a:t>
            </a:r>
          </a:p>
          <a:p>
            <a:r>
              <a:rPr lang="en-US" dirty="0" smtClean="0"/>
              <a:t>Aa</a:t>
            </a:r>
          </a:p>
          <a:p>
            <a:r>
              <a:rPr lang="en-US" dirty="0" smtClean="0"/>
              <a:t>Gg</a:t>
            </a:r>
          </a:p>
          <a:p>
            <a:r>
              <a:rPr lang="en-US" dirty="0" smtClean="0"/>
              <a:t>RR</a:t>
            </a:r>
          </a:p>
          <a:p>
            <a:r>
              <a:rPr lang="en-US" dirty="0" smtClean="0"/>
              <a:t>Cc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263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Mendelian</a:t>
            </a:r>
            <a:r>
              <a:rPr lang="en-US" dirty="0" smtClean="0">
                <a:solidFill>
                  <a:srgbClr val="FF0000"/>
                </a:solidFill>
              </a:rPr>
              <a:t> Genetics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Gregor</a:t>
            </a:r>
            <a:r>
              <a:rPr lang="en-US" dirty="0" smtClean="0"/>
              <a:t> Mendel</a:t>
            </a:r>
          </a:p>
          <a:p>
            <a:r>
              <a:rPr lang="en-US" dirty="0" smtClean="0"/>
              <a:t>Father of genetics</a:t>
            </a:r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828800"/>
            <a:ext cx="3657600" cy="4114800"/>
          </a:xfrm>
        </p:spPr>
      </p:pic>
      <p:sp>
        <p:nvSpPr>
          <p:cNvPr id="2" name="TextBox 1"/>
          <p:cNvSpPr txBox="1"/>
          <p:nvPr/>
        </p:nvSpPr>
        <p:spPr>
          <a:xfrm>
            <a:off x="8199946" y="441549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197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Practice (use chart on page 113)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101" y="1371600"/>
            <a:ext cx="8229600" cy="4709160"/>
          </a:xfrm>
        </p:spPr>
        <p:txBody>
          <a:bodyPr/>
          <a:lstStyle/>
          <a:p>
            <a:pPr marL="137160" indent="0">
              <a:buNone/>
            </a:pPr>
            <a:r>
              <a:rPr lang="en-US" dirty="0" smtClean="0"/>
              <a:t>Show your work as you work the crosses</a:t>
            </a:r>
          </a:p>
          <a:p>
            <a:pPr marL="651510" indent="-514350">
              <a:buAutoNum type="arabicPeriod"/>
            </a:pPr>
            <a:r>
              <a:rPr lang="en-US" dirty="0" smtClean="0"/>
              <a:t>What offspring do you expect from two wrinkled peas of the pea plants?</a:t>
            </a:r>
          </a:p>
          <a:p>
            <a:pPr marL="651510" indent="-514350">
              <a:buAutoNum type="arabicPeriod"/>
            </a:pPr>
            <a:endParaRPr lang="en-US" dirty="0"/>
          </a:p>
          <a:p>
            <a:pPr marL="651510" indent="-514350">
              <a:buAutoNum type="arabicPeriod"/>
            </a:pPr>
            <a:r>
              <a:rPr lang="en-US" dirty="0" smtClean="0"/>
              <a:t>What offspring would you expect from two pea plants that are both heterozygous for inflated pods?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2548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Practice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101" y="1371600"/>
            <a:ext cx="8229600" cy="4709160"/>
          </a:xfrm>
        </p:spPr>
        <p:txBody>
          <a:bodyPr/>
          <a:lstStyle/>
          <a:p>
            <a:pPr marL="137160" indent="0">
              <a:buNone/>
            </a:pPr>
            <a:r>
              <a:rPr lang="en-US" dirty="0" smtClean="0"/>
              <a:t>How would you determine if a black cat is homozygous (BB) or heterozygous (Bb) for coat color?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4714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Pedigree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101" y="1371600"/>
            <a:ext cx="8229600" cy="4709160"/>
          </a:xfrm>
        </p:spPr>
        <p:txBody>
          <a:bodyPr/>
          <a:lstStyle/>
          <a:p>
            <a:pPr marL="137160" indent="0">
              <a:buNone/>
            </a:pPr>
            <a:r>
              <a:rPr lang="en-US" dirty="0" smtClean="0"/>
              <a:t>Circle = female</a:t>
            </a:r>
          </a:p>
          <a:p>
            <a:pPr marL="137160" indent="0">
              <a:buNone/>
            </a:pPr>
            <a:r>
              <a:rPr lang="en-US" dirty="0" smtClean="0"/>
              <a:t>Square = male</a:t>
            </a:r>
          </a:p>
          <a:p>
            <a:pPr marL="137160" indent="0">
              <a:buNone/>
            </a:pPr>
            <a:r>
              <a:rPr lang="en-US" dirty="0" smtClean="0"/>
              <a:t>Shaded = dominant phenotype</a:t>
            </a:r>
          </a:p>
          <a:p>
            <a:pPr marL="137160" indent="0">
              <a:buNone/>
            </a:pPr>
            <a:r>
              <a:rPr lang="en-US" dirty="0" smtClean="0"/>
              <a:t>Unshaded – recessive phenotype</a:t>
            </a:r>
          </a:p>
          <a:p>
            <a:pPr marL="137160" indent="0">
              <a:buNone/>
            </a:pPr>
            <a:r>
              <a:rPr lang="en-US" dirty="0" smtClean="0"/>
              <a:t>? = unsure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592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Gregor</a:t>
            </a:r>
            <a:r>
              <a:rPr lang="en-US" dirty="0" smtClean="0">
                <a:solidFill>
                  <a:srgbClr val="FF0000"/>
                </a:solidFill>
              </a:rPr>
              <a:t> Mendel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Born in Austria (1822)</a:t>
            </a:r>
          </a:p>
          <a:p>
            <a:r>
              <a:rPr lang="en-US" dirty="0" smtClean="0"/>
              <a:t>Monk (1843)</a:t>
            </a:r>
          </a:p>
          <a:p>
            <a:r>
              <a:rPr lang="en-US" dirty="0" smtClean="0"/>
              <a:t>Selective breeding on pea plants (1857)</a:t>
            </a:r>
          </a:p>
          <a:p>
            <a:r>
              <a:rPr lang="en-US" dirty="0" smtClean="0"/>
              <a:t>Wrote paper outlining his conclusions (1865)</a:t>
            </a:r>
          </a:p>
          <a:p>
            <a:r>
              <a:rPr lang="en-US" dirty="0" smtClean="0"/>
              <a:t>Abbot of the monastery (1868)</a:t>
            </a:r>
          </a:p>
          <a:p>
            <a:r>
              <a:rPr lang="en-US" dirty="0" smtClean="0"/>
              <a:t>Died of a kidney disorder (1884)</a:t>
            </a:r>
          </a:p>
          <a:p>
            <a:r>
              <a:rPr lang="en-US" dirty="0" smtClean="0"/>
              <a:t>Scientist rediscover Mendel’s papers (1900)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95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Gregor</a:t>
            </a:r>
            <a:r>
              <a:rPr lang="en-US" dirty="0" smtClean="0">
                <a:solidFill>
                  <a:srgbClr val="FF0000"/>
                </a:solidFill>
              </a:rPr>
              <a:t> Mendel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Traits Mendel studied</a:t>
            </a:r>
          </a:p>
          <a:p>
            <a:r>
              <a:rPr lang="en-US" dirty="0" smtClean="0"/>
              <a:t>See Table 5-2 on page 113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950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Mendel’s Experiments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en-US" sz="1400" dirty="0" smtClean="0"/>
              <a:t>1</a:t>
            </a:r>
            <a:r>
              <a:rPr lang="en-US" dirty="0" smtClean="0"/>
              <a:t> generation (parental generation)</a:t>
            </a:r>
          </a:p>
          <a:p>
            <a:pPr lvl="1"/>
            <a:r>
              <a:rPr lang="en-US" dirty="0" smtClean="0"/>
              <a:t>Self-pollinating plants that bred true for a particular trait</a:t>
            </a:r>
          </a:p>
          <a:p>
            <a:r>
              <a:rPr lang="en-US" dirty="0" smtClean="0"/>
              <a:t>F</a:t>
            </a:r>
            <a:r>
              <a:rPr lang="en-US" sz="1600" dirty="0" smtClean="0"/>
              <a:t>1</a:t>
            </a:r>
            <a:r>
              <a:rPr lang="en-US" dirty="0" smtClean="0"/>
              <a:t> generation (1</a:t>
            </a:r>
            <a:r>
              <a:rPr lang="en-US" baseline="30000" dirty="0" smtClean="0"/>
              <a:t>st</a:t>
            </a:r>
            <a:r>
              <a:rPr lang="en-US" dirty="0" smtClean="0"/>
              <a:t> filial generation)</a:t>
            </a:r>
          </a:p>
          <a:p>
            <a:pPr lvl="1"/>
            <a:r>
              <a:rPr lang="en-US" dirty="0" smtClean="0"/>
              <a:t>Resulting plants from two P</a:t>
            </a:r>
            <a:r>
              <a:rPr lang="en-US" sz="1600" dirty="0" smtClean="0"/>
              <a:t>1</a:t>
            </a:r>
            <a:r>
              <a:rPr lang="en-US" dirty="0" smtClean="0"/>
              <a:t> plants being cross-pollinated</a:t>
            </a:r>
          </a:p>
          <a:p>
            <a:r>
              <a:rPr lang="en-US" dirty="0" smtClean="0"/>
              <a:t>F</a:t>
            </a:r>
            <a:r>
              <a:rPr lang="en-US" sz="1600" dirty="0" smtClean="0"/>
              <a:t>2</a:t>
            </a:r>
            <a:r>
              <a:rPr lang="en-US" dirty="0" smtClean="0"/>
              <a:t> generation (2</a:t>
            </a:r>
            <a:r>
              <a:rPr lang="en-US" baseline="30000" dirty="0" smtClean="0"/>
              <a:t>nd</a:t>
            </a:r>
            <a:r>
              <a:rPr lang="en-US" dirty="0" smtClean="0"/>
              <a:t> filial generation)</a:t>
            </a:r>
          </a:p>
          <a:p>
            <a:pPr lvl="1"/>
            <a:r>
              <a:rPr lang="en-US" dirty="0" smtClean="0"/>
              <a:t>Resulting plants from two F</a:t>
            </a:r>
            <a:r>
              <a:rPr lang="en-US" sz="1600" dirty="0" smtClean="0"/>
              <a:t>1</a:t>
            </a:r>
            <a:r>
              <a:rPr lang="en-US" dirty="0" smtClean="0"/>
              <a:t> plants being allowed to self-pollinate</a:t>
            </a:r>
          </a:p>
        </p:txBody>
      </p:sp>
    </p:spTree>
    <p:extLst>
      <p:ext uri="{BB962C8B-B14F-4D97-AF65-F5344CB8AC3E}">
        <p14:creationId xmlns:p14="http://schemas.microsoft.com/office/powerpoint/2010/main" val="3350095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Mendel’s Observations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</a:t>
            </a:r>
            <a:r>
              <a:rPr lang="en-US" sz="1800" dirty="0" smtClean="0"/>
              <a:t>1</a:t>
            </a:r>
            <a:r>
              <a:rPr lang="en-US" dirty="0" smtClean="0"/>
              <a:t> generation only showed one trait.</a:t>
            </a:r>
          </a:p>
          <a:p>
            <a:r>
              <a:rPr lang="en-US" dirty="0" smtClean="0"/>
              <a:t>The F</a:t>
            </a:r>
            <a:r>
              <a:rPr lang="en-US" sz="1800" dirty="0" smtClean="0"/>
              <a:t>2</a:t>
            </a:r>
            <a:r>
              <a:rPr lang="en-US" dirty="0" smtClean="0"/>
              <a:t> generation always showed both traits and always in a 3:1 ratio.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942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Mendel’s Conclusions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5227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1. Concept of Unit Characteristics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Traits in a pea plant are caused by factors occurring in pairs</a:t>
            </a:r>
          </a:p>
        </p:txBody>
      </p:sp>
    </p:spTree>
    <p:extLst>
      <p:ext uri="{BB962C8B-B14F-4D97-AF65-F5344CB8AC3E}">
        <p14:creationId xmlns:p14="http://schemas.microsoft.com/office/powerpoint/2010/main" val="1414527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2. Concept of Dominant &amp; Recessive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One factor in the pair is dominant to the other factor.</a:t>
            </a:r>
          </a:p>
          <a:p>
            <a:r>
              <a:rPr lang="en-US" dirty="0" smtClean="0"/>
              <a:t>The dominant factor will masked the appearance of the recessive factor when both are present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05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176</TotalTime>
  <Words>699</Words>
  <Application>Microsoft Office PowerPoint</Application>
  <PresentationFormat>On-screen Show (4:3)</PresentationFormat>
  <Paragraphs>107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Book Antiqua</vt:lpstr>
      <vt:lpstr>Lucida Sans</vt:lpstr>
      <vt:lpstr>Wingdings</vt:lpstr>
      <vt:lpstr>Wingdings 2</vt:lpstr>
      <vt:lpstr>Wingdings 3</vt:lpstr>
      <vt:lpstr>Apex</vt:lpstr>
      <vt:lpstr>Mendelian Genetics</vt:lpstr>
      <vt:lpstr>Mendelian Genetics</vt:lpstr>
      <vt:lpstr>Gregor Mendel</vt:lpstr>
      <vt:lpstr>Gregor Mendel</vt:lpstr>
      <vt:lpstr>Mendel’s Experiments</vt:lpstr>
      <vt:lpstr>Mendel’s Observations</vt:lpstr>
      <vt:lpstr>Mendel’s Conclusions</vt:lpstr>
      <vt:lpstr> 1. Concept of Unit Characteristics</vt:lpstr>
      <vt:lpstr> 2. Concept of Dominant &amp; Recessive</vt:lpstr>
      <vt:lpstr>3. Concept of Segregation</vt:lpstr>
      <vt:lpstr>Genetic Terms</vt:lpstr>
      <vt:lpstr>Genetic Terms</vt:lpstr>
      <vt:lpstr>Genetic Terms</vt:lpstr>
      <vt:lpstr>Genetic Terms</vt:lpstr>
      <vt:lpstr>Completing Genetic Cross</vt:lpstr>
      <vt:lpstr>5 Step Method</vt:lpstr>
      <vt:lpstr>Practice</vt:lpstr>
      <vt:lpstr>Practice (use chart on page 113)</vt:lpstr>
      <vt:lpstr>Practice (use chart on page 113)</vt:lpstr>
      <vt:lpstr>Practice (use chart on page 113)</vt:lpstr>
      <vt:lpstr>Practice</vt:lpstr>
      <vt:lpstr>Pedigree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Carey family</dc:creator>
  <cp:lastModifiedBy>Jenn15</cp:lastModifiedBy>
  <cp:revision>14</cp:revision>
  <dcterms:created xsi:type="dcterms:W3CDTF">2013-08-03T12:26:50Z</dcterms:created>
  <dcterms:modified xsi:type="dcterms:W3CDTF">2017-10-23T23:57:01Z</dcterms:modified>
</cp:coreProperties>
</file>