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69"/>
  </p:notesMasterIdLst>
  <p:handoutMasterIdLst>
    <p:handoutMasterId r:id="rId70"/>
  </p:handoutMasterIdLst>
  <p:sldIdLst>
    <p:sldId id="340" r:id="rId3"/>
    <p:sldId id="332" r:id="rId4"/>
    <p:sldId id="335" r:id="rId5"/>
    <p:sldId id="336" r:id="rId6"/>
    <p:sldId id="339" r:id="rId7"/>
    <p:sldId id="344" r:id="rId8"/>
    <p:sldId id="342" r:id="rId9"/>
    <p:sldId id="343" r:id="rId10"/>
    <p:sldId id="345" r:id="rId11"/>
    <p:sldId id="346" r:id="rId12"/>
    <p:sldId id="347" r:id="rId13"/>
    <p:sldId id="348" r:id="rId14"/>
    <p:sldId id="350" r:id="rId15"/>
    <p:sldId id="351" r:id="rId16"/>
    <p:sldId id="406" r:id="rId17"/>
    <p:sldId id="355" r:id="rId18"/>
    <p:sldId id="407" r:id="rId19"/>
    <p:sldId id="358" r:id="rId20"/>
    <p:sldId id="357" r:id="rId21"/>
    <p:sldId id="405" r:id="rId22"/>
    <p:sldId id="403" r:id="rId23"/>
    <p:sldId id="359" r:id="rId24"/>
    <p:sldId id="360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51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49" r:id="rId67"/>
    <p:sldId id="450" r:id="rId6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248">
          <p15:clr>
            <a:srgbClr val="A4A3A4"/>
          </p15:clr>
        </p15:guide>
        <p15:guide id="5" orient="horz" pos="624">
          <p15:clr>
            <a:srgbClr val="A4A3A4"/>
          </p15:clr>
        </p15:guide>
        <p15:guide id="6" pos="2880">
          <p15:clr>
            <a:srgbClr val="A4A3A4"/>
          </p15:clr>
        </p15:guide>
        <p15:guide id="7" pos="5184">
          <p15:clr>
            <a:srgbClr val="A4A3A4"/>
          </p15:clr>
        </p15:guide>
        <p15:guide id="8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C35"/>
    <a:srgbClr val="3C508C"/>
    <a:srgbClr val="D77D33"/>
    <a:srgbClr val="D5DBDB"/>
    <a:srgbClr val="E0E0E0"/>
    <a:srgbClr val="FAC090"/>
    <a:srgbClr val="1F335F"/>
    <a:srgbClr val="2A447F"/>
    <a:srgbClr val="CAD9E4"/>
    <a:srgbClr val="A6C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4060" autoAdjust="0"/>
  </p:normalViewPr>
  <p:slideViewPr>
    <p:cSldViewPr showGuides="1">
      <p:cViewPr varScale="1">
        <p:scale>
          <a:sx n="62" d="100"/>
          <a:sy n="62" d="100"/>
        </p:scale>
        <p:origin x="1716" y="78"/>
      </p:cViewPr>
      <p:guideLst>
        <p:guide orient="horz" pos="2160"/>
        <p:guide orient="horz" pos="576"/>
        <p:guide orient="horz" pos="3744"/>
        <p:guide orient="horz" pos="1248"/>
        <p:guide orient="horz" pos="624"/>
        <p:guide pos="2880"/>
        <p:guide pos="5184"/>
        <p:guide pos="576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2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A13C2C-5531-4706-92DB-886BCBB4EBD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31D062-8FC7-4206-980D-6B3A7A82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8B6466-058A-4504-A858-04F46E1CD73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34126F-0C0E-4CEE-B2A0-8A6517FBA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4126F-0C0E-4CEE-B2A0-8A6517FBA1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29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5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94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1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66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9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2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4126F-0C0E-4CEE-B2A0-8A6517FBA1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9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4126F-0C0E-4CEE-B2A0-8A6517FBA1F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5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4126F-0C0E-4CEE-B2A0-8A6517FBA1F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1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2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9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2304-A02D-4BBE-A0B7-6A4915F40CC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14400"/>
            <a:ext cx="5715000" cy="700088"/>
          </a:xfrm>
        </p:spPr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14488"/>
            <a:ext cx="5591175" cy="452596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buFontTx/>
              <a:buNone/>
              <a:defRPr lang="en-US" sz="4000" kern="1200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9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anchor="t" anchorCtr="0"/>
          <a:lstStyle>
            <a:lvl1pPr marL="58738" indent="0" algn="l" defTabSz="914400" rtl="0" eaLnBrk="1" latinLnBrk="0" hangingPunct="1">
              <a:lnSpc>
                <a:spcPct val="85000"/>
              </a:lnSpc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2634342"/>
            <a:ext cx="7467600" cy="353785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1200"/>
              </a:spcBef>
              <a:defRPr sz="3600">
                <a:solidFill>
                  <a:srgbClr val="2A447F"/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 sz="3600">
                <a:solidFill>
                  <a:srgbClr val="573074"/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 sz="3600">
                <a:solidFill>
                  <a:srgbClr val="914715"/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3600">
                <a:solidFill>
                  <a:srgbClr val="2A447F"/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3600">
                <a:solidFill>
                  <a:srgbClr val="2A44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28813"/>
            <a:ext cx="7543800" cy="738187"/>
          </a:xfrm>
        </p:spPr>
        <p:txBody>
          <a:bodyPr anchor="t" anchorCtr="0">
            <a:normAutofit/>
          </a:bodyPr>
          <a:lstStyle>
            <a:lvl1pPr marL="58738" indent="0">
              <a:buNone/>
              <a:defRPr sz="4000" b="1" cap="small" baseline="0">
                <a:solidFill>
                  <a:srgbClr val="1F335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54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blue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752600"/>
            <a:ext cx="7315200" cy="4191000"/>
          </a:xfrm>
        </p:spPr>
        <p:txBody>
          <a:bodyPr/>
          <a:lstStyle>
            <a:lvl1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4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purple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752600"/>
            <a:ext cx="7315200" cy="4191000"/>
          </a:xfrm>
        </p:spPr>
        <p:txBody>
          <a:bodyPr/>
          <a:lstStyle>
            <a:lvl1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8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543800" cy="838200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2362200"/>
            <a:ext cx="7620000" cy="3886200"/>
          </a:xfrm>
        </p:spPr>
        <p:txBody>
          <a:bodyPr/>
          <a:lstStyle>
            <a:lvl1pPr>
              <a:lnSpc>
                <a:spcPct val="85000"/>
              </a:lnSpc>
              <a:spcBef>
                <a:spcPts val="12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2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anchor="t" anchorCtr="0"/>
          <a:lstStyle>
            <a:lvl1pPr marL="58738" indent="0" algn="l" defTabSz="914400" rtl="0" eaLnBrk="1" latinLnBrk="0" hangingPunct="1">
              <a:lnSpc>
                <a:spcPct val="85000"/>
              </a:lnSpc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2634342"/>
            <a:ext cx="7467600" cy="353785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1200"/>
              </a:spcBef>
              <a:defRPr sz="4000">
                <a:solidFill>
                  <a:srgbClr val="2A447F"/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 sz="4000">
                <a:solidFill>
                  <a:srgbClr val="573074"/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 sz="4000">
                <a:solidFill>
                  <a:srgbClr val="914715"/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4000">
                <a:solidFill>
                  <a:srgbClr val="2A447F"/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4000">
                <a:solidFill>
                  <a:srgbClr val="2A44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28813"/>
            <a:ext cx="7543800" cy="738187"/>
          </a:xfrm>
        </p:spPr>
        <p:txBody>
          <a:bodyPr anchor="t" anchorCtr="0">
            <a:normAutofit/>
          </a:bodyPr>
          <a:lstStyle>
            <a:lvl1pPr marL="58738" indent="0">
              <a:buNone/>
              <a:defRPr sz="4000" b="1" cap="small" baseline="0">
                <a:solidFill>
                  <a:srgbClr val="1F335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55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anchor="t" anchorCtr="0"/>
          <a:lstStyle>
            <a:lvl1pPr marL="58738" indent="0" algn="l" defTabSz="914400" rtl="0" eaLnBrk="1" latinLnBrk="0" hangingPunct="1">
              <a:lnSpc>
                <a:spcPct val="85000"/>
              </a:lnSpc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2634342"/>
            <a:ext cx="7467600" cy="353785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1200"/>
              </a:spcBef>
              <a:defRPr sz="3600">
                <a:solidFill>
                  <a:srgbClr val="2A447F"/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 sz="3600">
                <a:solidFill>
                  <a:srgbClr val="573074"/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 sz="3600">
                <a:solidFill>
                  <a:srgbClr val="914715"/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3600">
                <a:solidFill>
                  <a:srgbClr val="2A447F"/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3600">
                <a:solidFill>
                  <a:srgbClr val="2A44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28813"/>
            <a:ext cx="7543800" cy="738187"/>
          </a:xfrm>
        </p:spPr>
        <p:txBody>
          <a:bodyPr anchor="t" anchorCtr="0">
            <a:normAutofit/>
          </a:bodyPr>
          <a:lstStyle>
            <a:lvl1pPr marL="58738" indent="0">
              <a:buNone/>
              <a:defRPr sz="4000" b="1" cap="small" baseline="0">
                <a:solidFill>
                  <a:srgbClr val="1F335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71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990600"/>
            <a:ext cx="9144000" cy="5867400"/>
          </a:xfrm>
          <a:prstGeom prst="rect">
            <a:avLst/>
          </a:prstGeom>
          <a:solidFill>
            <a:srgbClr val="D5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14514" y="952500"/>
            <a:ext cx="9158514" cy="1028700"/>
            <a:chOff x="-14514" y="952500"/>
            <a:chExt cx="9158514" cy="1028700"/>
          </a:xfrm>
        </p:grpSpPr>
        <p:sp>
          <p:nvSpPr>
            <p:cNvPr id="10" name="Rectangle 10"/>
            <p:cNvSpPr/>
            <p:nvPr/>
          </p:nvSpPr>
          <p:spPr>
            <a:xfrm flipV="1">
              <a:off x="-14514" y="1016154"/>
              <a:ext cx="9144000" cy="965046"/>
            </a:xfrm>
            <a:custGeom>
              <a:avLst/>
              <a:gdLst/>
              <a:ahLst/>
              <a:cxnLst/>
              <a:rect l="l" t="t" r="r" b="b"/>
              <a:pathLst>
                <a:path w="9144000" h="965046">
                  <a:moveTo>
                    <a:pt x="0" y="965046"/>
                  </a:moveTo>
                  <a:lnTo>
                    <a:pt x="9144000" y="965046"/>
                  </a:lnTo>
                  <a:lnTo>
                    <a:pt x="9144000" y="604203"/>
                  </a:lnTo>
                  <a:lnTo>
                    <a:pt x="8656710" y="604203"/>
                  </a:lnTo>
                  <a:lnTo>
                    <a:pt x="8605026" y="600007"/>
                  </a:lnTo>
                  <a:lnTo>
                    <a:pt x="8557474" y="595811"/>
                  </a:lnTo>
                  <a:lnTo>
                    <a:pt x="8509924" y="587419"/>
                  </a:lnTo>
                  <a:lnTo>
                    <a:pt x="8464440" y="579028"/>
                  </a:lnTo>
                  <a:lnTo>
                    <a:pt x="8425160" y="562244"/>
                  </a:lnTo>
                  <a:lnTo>
                    <a:pt x="8385878" y="547559"/>
                  </a:lnTo>
                  <a:lnTo>
                    <a:pt x="8346598" y="526580"/>
                  </a:lnTo>
                  <a:lnTo>
                    <a:pt x="8311452" y="507698"/>
                  </a:lnTo>
                  <a:lnTo>
                    <a:pt x="8274238" y="482523"/>
                  </a:lnTo>
                  <a:lnTo>
                    <a:pt x="8243226" y="455250"/>
                  </a:lnTo>
                  <a:lnTo>
                    <a:pt x="8212216" y="421683"/>
                  </a:lnTo>
                  <a:lnTo>
                    <a:pt x="8179136" y="390214"/>
                  </a:lnTo>
                  <a:lnTo>
                    <a:pt x="8117114" y="316787"/>
                  </a:lnTo>
                  <a:lnTo>
                    <a:pt x="8053024" y="232870"/>
                  </a:lnTo>
                  <a:lnTo>
                    <a:pt x="8036484" y="205597"/>
                  </a:lnTo>
                  <a:lnTo>
                    <a:pt x="8013742" y="172030"/>
                  </a:lnTo>
                  <a:lnTo>
                    <a:pt x="7980664" y="132170"/>
                  </a:lnTo>
                  <a:lnTo>
                    <a:pt x="7937248" y="92309"/>
                  </a:lnTo>
                  <a:lnTo>
                    <a:pt x="7914506" y="75526"/>
                  </a:lnTo>
                  <a:lnTo>
                    <a:pt x="7881428" y="56644"/>
                  </a:lnTo>
                  <a:lnTo>
                    <a:pt x="7850416" y="39861"/>
                  </a:lnTo>
                  <a:lnTo>
                    <a:pt x="7815270" y="27273"/>
                  </a:lnTo>
                  <a:lnTo>
                    <a:pt x="7775988" y="14686"/>
                  </a:lnTo>
                  <a:lnTo>
                    <a:pt x="7730504" y="8392"/>
                  </a:lnTo>
                  <a:lnTo>
                    <a:pt x="7682954" y="4196"/>
                  </a:lnTo>
                  <a:lnTo>
                    <a:pt x="76292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1D3"/>
            </a:solidFill>
            <a:ln>
              <a:noFill/>
            </a:ln>
            <a:effectLst>
              <a:outerShdw blurRad="101600" dist="63500" dir="3600000" algn="t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952500"/>
              <a:ext cx="9144000" cy="109728"/>
            </a:xfrm>
            <a:prstGeom prst="rect">
              <a:avLst/>
            </a:prstGeom>
            <a:gradFill flip="none" rotWithShape="1">
              <a:gsLst>
                <a:gs pos="0">
                  <a:srgbClr val="75451D"/>
                </a:gs>
                <a:gs pos="93000">
                  <a:srgbClr val="D77D33"/>
                </a:gs>
                <a:gs pos="100000">
                  <a:srgbClr val="ED984B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2000" y="1176110"/>
            <a:ext cx="7696200" cy="638176"/>
          </a:xfrm>
        </p:spPr>
        <p:txBody>
          <a:bodyPr anchor="t" anchorCtr="0"/>
          <a:lstStyle>
            <a:lvl1pPr marL="58738" indent="0" algn="l" defTabSz="914400" rtl="0" eaLnBrk="1" latinLnBrk="0" hangingPunct="1">
              <a:lnSpc>
                <a:spcPct val="85000"/>
              </a:lnSpc>
              <a:defRPr lang="en-US" sz="4800" b="1" kern="1200" cap="small" dirty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2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0"/>
          </p:nvPr>
        </p:nvSpPr>
        <p:spPr>
          <a:xfrm>
            <a:off x="762000" y="2057400"/>
            <a:ext cx="7467600" cy="407125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1800"/>
              </a:spcBef>
              <a:defRPr sz="3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2625" indent="-334963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2A447F"/>
                </a:solidFill>
              </a:defRPr>
            </a:lvl2pPr>
            <a:lvl3pPr marL="1089025" indent="-349250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sz="3800">
                <a:solidFill>
                  <a:srgbClr val="914715"/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3800">
                <a:solidFill>
                  <a:srgbClr val="2A44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7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990600"/>
            <a:ext cx="9144000" cy="5867400"/>
          </a:xfrm>
          <a:prstGeom prst="rect">
            <a:avLst/>
          </a:prstGeom>
          <a:solidFill>
            <a:srgbClr val="D5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14514" y="952500"/>
            <a:ext cx="9158514" cy="1028700"/>
            <a:chOff x="-14514" y="952500"/>
            <a:chExt cx="9158514" cy="1028700"/>
          </a:xfrm>
        </p:grpSpPr>
        <p:sp>
          <p:nvSpPr>
            <p:cNvPr id="10" name="Rectangle 10"/>
            <p:cNvSpPr/>
            <p:nvPr/>
          </p:nvSpPr>
          <p:spPr>
            <a:xfrm flipV="1">
              <a:off x="-14514" y="1016154"/>
              <a:ext cx="9144000" cy="965046"/>
            </a:xfrm>
            <a:custGeom>
              <a:avLst/>
              <a:gdLst/>
              <a:ahLst/>
              <a:cxnLst/>
              <a:rect l="l" t="t" r="r" b="b"/>
              <a:pathLst>
                <a:path w="9144000" h="965046">
                  <a:moveTo>
                    <a:pt x="0" y="965046"/>
                  </a:moveTo>
                  <a:lnTo>
                    <a:pt x="9144000" y="965046"/>
                  </a:lnTo>
                  <a:lnTo>
                    <a:pt x="9144000" y="604203"/>
                  </a:lnTo>
                  <a:lnTo>
                    <a:pt x="8656710" y="604203"/>
                  </a:lnTo>
                  <a:lnTo>
                    <a:pt x="8605026" y="600007"/>
                  </a:lnTo>
                  <a:lnTo>
                    <a:pt x="8557474" y="595811"/>
                  </a:lnTo>
                  <a:lnTo>
                    <a:pt x="8509924" y="587419"/>
                  </a:lnTo>
                  <a:lnTo>
                    <a:pt x="8464440" y="579028"/>
                  </a:lnTo>
                  <a:lnTo>
                    <a:pt x="8425160" y="562244"/>
                  </a:lnTo>
                  <a:lnTo>
                    <a:pt x="8385878" y="547559"/>
                  </a:lnTo>
                  <a:lnTo>
                    <a:pt x="8346598" y="526580"/>
                  </a:lnTo>
                  <a:lnTo>
                    <a:pt x="8311452" y="507698"/>
                  </a:lnTo>
                  <a:lnTo>
                    <a:pt x="8274238" y="482523"/>
                  </a:lnTo>
                  <a:lnTo>
                    <a:pt x="8243226" y="455250"/>
                  </a:lnTo>
                  <a:lnTo>
                    <a:pt x="8212216" y="421683"/>
                  </a:lnTo>
                  <a:lnTo>
                    <a:pt x="8179136" y="390214"/>
                  </a:lnTo>
                  <a:lnTo>
                    <a:pt x="8117114" y="316787"/>
                  </a:lnTo>
                  <a:lnTo>
                    <a:pt x="8053024" y="232870"/>
                  </a:lnTo>
                  <a:lnTo>
                    <a:pt x="8036484" y="205597"/>
                  </a:lnTo>
                  <a:lnTo>
                    <a:pt x="8013742" y="172030"/>
                  </a:lnTo>
                  <a:lnTo>
                    <a:pt x="7980664" y="132170"/>
                  </a:lnTo>
                  <a:lnTo>
                    <a:pt x="7937248" y="92309"/>
                  </a:lnTo>
                  <a:lnTo>
                    <a:pt x="7914506" y="75526"/>
                  </a:lnTo>
                  <a:lnTo>
                    <a:pt x="7881428" y="56644"/>
                  </a:lnTo>
                  <a:lnTo>
                    <a:pt x="7850416" y="39861"/>
                  </a:lnTo>
                  <a:lnTo>
                    <a:pt x="7815270" y="27273"/>
                  </a:lnTo>
                  <a:lnTo>
                    <a:pt x="7775988" y="14686"/>
                  </a:lnTo>
                  <a:lnTo>
                    <a:pt x="7730504" y="8392"/>
                  </a:lnTo>
                  <a:lnTo>
                    <a:pt x="7682954" y="4196"/>
                  </a:lnTo>
                  <a:lnTo>
                    <a:pt x="76292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1D3"/>
            </a:solidFill>
            <a:ln>
              <a:noFill/>
            </a:ln>
            <a:effectLst>
              <a:outerShdw blurRad="101600" dist="63500" dir="3600000" algn="t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952500"/>
              <a:ext cx="9144000" cy="109728"/>
            </a:xfrm>
            <a:prstGeom prst="rect">
              <a:avLst/>
            </a:prstGeom>
            <a:gradFill flip="none" rotWithShape="1">
              <a:gsLst>
                <a:gs pos="0">
                  <a:srgbClr val="75451D"/>
                </a:gs>
                <a:gs pos="93000">
                  <a:srgbClr val="D77D33"/>
                </a:gs>
                <a:gs pos="100000">
                  <a:srgbClr val="ED984B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2000" y="1176110"/>
            <a:ext cx="7696200" cy="638176"/>
          </a:xfrm>
        </p:spPr>
        <p:txBody>
          <a:bodyPr anchor="t" anchorCtr="0"/>
          <a:lstStyle>
            <a:lvl1pPr marL="58738" indent="0" algn="l" defTabSz="914400" rtl="0" eaLnBrk="1" latinLnBrk="0" hangingPunct="1">
              <a:lnSpc>
                <a:spcPct val="85000"/>
              </a:lnSpc>
              <a:defRPr lang="en-US" sz="4800" b="1" kern="1200" cap="small" dirty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2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0"/>
          </p:nvPr>
        </p:nvSpPr>
        <p:spPr>
          <a:xfrm>
            <a:off x="762000" y="2057400"/>
            <a:ext cx="7467600" cy="407125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1800"/>
              </a:spcBef>
              <a:defRPr sz="3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2625" indent="-334963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2A447F"/>
                </a:solidFill>
              </a:defRPr>
            </a:lvl2pPr>
            <a:lvl3pPr marL="1089025" indent="-349250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sz="3800">
                <a:solidFill>
                  <a:srgbClr val="914715"/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3800">
                <a:solidFill>
                  <a:srgbClr val="2A44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4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4514" y="952500"/>
            <a:ext cx="9158514" cy="5905500"/>
            <a:chOff x="-14514" y="952500"/>
            <a:chExt cx="9158514" cy="5905500"/>
          </a:xfrm>
        </p:grpSpPr>
        <p:sp>
          <p:nvSpPr>
            <p:cNvPr id="8" name="Rectangle 7"/>
            <p:cNvSpPr/>
            <p:nvPr/>
          </p:nvSpPr>
          <p:spPr>
            <a:xfrm flipV="1">
              <a:off x="0" y="990600"/>
              <a:ext cx="9144000" cy="5867400"/>
            </a:xfrm>
            <a:prstGeom prst="rect">
              <a:avLst/>
            </a:prstGeom>
            <a:solidFill>
              <a:srgbClr val="D5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14514" y="952500"/>
              <a:ext cx="9158514" cy="1028700"/>
              <a:chOff x="-14514" y="952500"/>
              <a:chExt cx="9158514" cy="1028700"/>
            </a:xfrm>
          </p:grpSpPr>
          <p:sp>
            <p:nvSpPr>
              <p:cNvPr id="10" name="Rectangle 10"/>
              <p:cNvSpPr/>
              <p:nvPr/>
            </p:nvSpPr>
            <p:spPr>
              <a:xfrm flipV="1">
                <a:off x="-14514" y="1016154"/>
                <a:ext cx="9144000" cy="965046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965046">
                    <a:moveTo>
                      <a:pt x="0" y="965046"/>
                    </a:moveTo>
                    <a:lnTo>
                      <a:pt x="9144000" y="965046"/>
                    </a:lnTo>
                    <a:lnTo>
                      <a:pt x="9144000" y="604203"/>
                    </a:lnTo>
                    <a:lnTo>
                      <a:pt x="8656710" y="604203"/>
                    </a:lnTo>
                    <a:lnTo>
                      <a:pt x="8605026" y="600007"/>
                    </a:lnTo>
                    <a:lnTo>
                      <a:pt x="8557474" y="595811"/>
                    </a:lnTo>
                    <a:lnTo>
                      <a:pt x="8509924" y="587419"/>
                    </a:lnTo>
                    <a:lnTo>
                      <a:pt x="8464440" y="579028"/>
                    </a:lnTo>
                    <a:lnTo>
                      <a:pt x="8425160" y="562244"/>
                    </a:lnTo>
                    <a:lnTo>
                      <a:pt x="8385878" y="547559"/>
                    </a:lnTo>
                    <a:lnTo>
                      <a:pt x="8346598" y="526580"/>
                    </a:lnTo>
                    <a:lnTo>
                      <a:pt x="8311452" y="507698"/>
                    </a:lnTo>
                    <a:lnTo>
                      <a:pt x="8274238" y="482523"/>
                    </a:lnTo>
                    <a:lnTo>
                      <a:pt x="8243226" y="455250"/>
                    </a:lnTo>
                    <a:lnTo>
                      <a:pt x="8212216" y="421683"/>
                    </a:lnTo>
                    <a:lnTo>
                      <a:pt x="8179136" y="390214"/>
                    </a:lnTo>
                    <a:lnTo>
                      <a:pt x="8117114" y="316787"/>
                    </a:lnTo>
                    <a:lnTo>
                      <a:pt x="8053024" y="232870"/>
                    </a:lnTo>
                    <a:lnTo>
                      <a:pt x="8036484" y="205597"/>
                    </a:lnTo>
                    <a:lnTo>
                      <a:pt x="8013742" y="172030"/>
                    </a:lnTo>
                    <a:lnTo>
                      <a:pt x="7980664" y="132170"/>
                    </a:lnTo>
                    <a:lnTo>
                      <a:pt x="7937248" y="92309"/>
                    </a:lnTo>
                    <a:lnTo>
                      <a:pt x="7914506" y="75526"/>
                    </a:lnTo>
                    <a:lnTo>
                      <a:pt x="7881428" y="56644"/>
                    </a:lnTo>
                    <a:lnTo>
                      <a:pt x="7850416" y="39861"/>
                    </a:lnTo>
                    <a:lnTo>
                      <a:pt x="7815270" y="27273"/>
                    </a:lnTo>
                    <a:lnTo>
                      <a:pt x="7775988" y="14686"/>
                    </a:lnTo>
                    <a:lnTo>
                      <a:pt x="7730504" y="8392"/>
                    </a:lnTo>
                    <a:lnTo>
                      <a:pt x="7682954" y="4196"/>
                    </a:lnTo>
                    <a:lnTo>
                      <a:pt x="7629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101600" dist="63500" dir="3600000" algn="t" rotWithShape="0">
                  <a:prstClr val="black">
                    <a:alpha val="36000"/>
                  </a:prstClr>
                </a:outerShdw>
              </a:effectLst>
              <a:scene3d>
                <a:camera prst="orthographicFront"/>
                <a:lightRig rig="threePt" dir="t">
                  <a:rot lat="0" lon="0" rev="1800000"/>
                </a:lightRig>
              </a:scene3d>
              <a:sp3d>
                <a:bevelB w="0" h="0"/>
                <a:extrusionClr>
                  <a:srgbClr val="7CA3BE"/>
                </a:extrusionClr>
                <a:contourClr>
                  <a:schemeClr val="tx2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952500"/>
                <a:ext cx="9144000" cy="109728"/>
              </a:xfrm>
              <a:prstGeom prst="rect">
                <a:avLst/>
              </a:prstGeom>
              <a:gradFill flip="none" rotWithShape="1">
                <a:gsLst>
                  <a:gs pos="0">
                    <a:srgbClr val="75451D"/>
                  </a:gs>
                  <a:gs pos="93000">
                    <a:srgbClr val="D77D33"/>
                  </a:gs>
                  <a:gs pos="100000">
                    <a:srgbClr val="ED984B"/>
                  </a:gs>
                </a:gsLst>
                <a:lin ang="189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1800000"/>
                </a:lightRig>
              </a:scene3d>
              <a:sp3d>
                <a:bevelB w="0" h="0"/>
                <a:extrusionClr>
                  <a:srgbClr val="7CA3BE"/>
                </a:extrusionClr>
                <a:contourClr>
                  <a:schemeClr val="tx2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76110"/>
            <a:ext cx="7696200" cy="638176"/>
          </a:xfrm>
        </p:spPr>
        <p:txBody>
          <a:bodyPr anchor="t" anchorCtr="0"/>
          <a:lstStyle>
            <a:lvl1pPr marL="58738" indent="0" algn="l" defTabSz="914400" rtl="0" eaLnBrk="1" latinLnBrk="0" hangingPunct="1">
              <a:lnSpc>
                <a:spcPct val="85000"/>
              </a:lnSpc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2057400"/>
            <a:ext cx="7467600" cy="407125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1800"/>
              </a:spcBef>
              <a:defRPr sz="3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2625" indent="-334963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2A447F"/>
                </a:solidFill>
              </a:defRPr>
            </a:lvl2pPr>
            <a:lvl3pPr marL="1089025" indent="-349250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sz="3800">
                <a:solidFill>
                  <a:srgbClr val="914715"/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3800">
                <a:solidFill>
                  <a:srgbClr val="2A44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5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-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46B7-4958-40A7-9EC0-D3F653E9044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B6E-FF8A-4639-B13F-CCFFE30D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5" cy="70008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14488"/>
            <a:ext cx="5591175" cy="4633912"/>
          </a:xfrm>
        </p:spPr>
        <p:txBody>
          <a:bodyPr/>
          <a:lstStyle>
            <a:lvl1pPr marL="290513" indent="-290513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  <a:defRPr sz="4000"/>
            </a:lvl1pPr>
            <a:lvl2pPr marL="739775" indent="-333375">
              <a:lnSpc>
                <a:spcPct val="85000"/>
              </a:lnSpc>
              <a:spcBef>
                <a:spcPts val="600"/>
              </a:spcBef>
              <a:defRPr>
                <a:solidFill>
                  <a:srgbClr val="573074"/>
                </a:solidFill>
              </a:defRPr>
            </a:lvl2pPr>
            <a:lvl3pPr marL="1143000" indent="-344488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914715"/>
                </a:solidFill>
              </a:defRPr>
            </a:lvl3pPr>
            <a:lvl4pPr marL="1538288" indent="-333375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»"/>
              <a:defRPr/>
            </a:lvl4pPr>
            <a:lvl5pPr marL="1944688" indent="-347663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68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46B7-4958-40A7-9EC0-D3F653E9044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B6E-FF8A-4639-B13F-CCFFE30D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-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46B7-4958-40A7-9EC0-D3F653E9044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B6E-FF8A-4639-B13F-CCFFE30D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8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46B7-4958-40A7-9EC0-D3F653E9044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B6E-FF8A-4639-B13F-CCFFE30D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9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lumMod val="60000"/>
                  <a:lumOff val="40000"/>
                  <a:alpha val="29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6000"/>
                </a:schemeClr>
              </a:gs>
              <a:gs pos="100000">
                <a:schemeClr val="accent1">
                  <a:lumMod val="60000"/>
                  <a:lumOff val="40000"/>
                  <a:alpha val="49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2133600"/>
            <a:ext cx="7707086" cy="3962399"/>
          </a:xfrm>
        </p:spPr>
        <p:txBody>
          <a:bodyPr>
            <a:normAutofit/>
          </a:bodyPr>
          <a:lstStyle>
            <a:lvl1pPr marL="508000" indent="-508000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833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lumMod val="60000"/>
                  <a:lumOff val="40000"/>
                  <a:alpha val="29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2133600"/>
            <a:ext cx="7707086" cy="3962399"/>
          </a:xfrm>
        </p:spPr>
        <p:txBody>
          <a:bodyPr>
            <a:normAutofit/>
          </a:bodyPr>
          <a:lstStyle>
            <a:lvl1pPr marL="508000" indent="-508000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32681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ue/fa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lumMod val="60000"/>
                  <a:lumOff val="40000"/>
                  <a:alpha val="29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2133600"/>
            <a:ext cx="7707086" cy="3962399"/>
          </a:xfrm>
        </p:spPr>
        <p:txBody>
          <a:bodyPr>
            <a:normAutofit/>
          </a:bodyPr>
          <a:lstStyle>
            <a:lvl1pPr marL="508000" indent="-508000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5318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0000"/>
              </a:lnSpc>
              <a:defRPr lang="en-US" sz="50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2286000"/>
            <a:ext cx="7620000" cy="3657600"/>
          </a:xfrm>
        </p:spPr>
        <p:txBody>
          <a:bodyPr>
            <a:noAutofit/>
          </a:bodyPr>
          <a:lstStyle>
            <a:lvl1pPr marL="285750" indent="-285750">
              <a:lnSpc>
                <a:spcPct val="85000"/>
              </a:lnSpc>
              <a:spcBef>
                <a:spcPts val="600"/>
              </a:spcBef>
              <a:defRPr sz="400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9300" indent="-406400"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92200" indent="-292100"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bg1">
                    <a:lumMod val="85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7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543800" cy="700088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defRPr lang="en-US" sz="5000" b="1" kern="1200" cap="small" dirty="0">
                <a:solidFill>
                  <a:srgbClr val="1E3A1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2286000"/>
            <a:ext cx="7620000" cy="3657600"/>
          </a:xfrm>
        </p:spPr>
        <p:txBody>
          <a:bodyPr>
            <a:noAutofit/>
          </a:bodyPr>
          <a:lstStyle>
            <a:lvl1pPr marL="285750" indent="-285750">
              <a:lnSpc>
                <a:spcPct val="85000"/>
              </a:lnSpc>
              <a:spcBef>
                <a:spcPts val="600"/>
              </a:spcBef>
              <a:defRPr sz="400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9300" indent="-406400"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92200" indent="-292100"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bg1">
                    <a:lumMod val="85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9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62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0000"/>
              </a:lnSpc>
              <a:defRPr lang="en-US" sz="50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2286000"/>
            <a:ext cx="7620000" cy="3657600"/>
          </a:xfrm>
        </p:spPr>
        <p:txBody>
          <a:bodyPr>
            <a:noAutofit/>
          </a:bodyPr>
          <a:lstStyle>
            <a:lvl1pPr marL="285750" indent="-285750">
              <a:lnSpc>
                <a:spcPct val="85000"/>
              </a:lnSpc>
              <a:spcBef>
                <a:spcPts val="600"/>
              </a:spcBef>
              <a:defRPr sz="400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9300" indent="-406400"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92200" indent="-292100"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bg1">
                    <a:lumMod val="85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3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ers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57307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315200" cy="42672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US" sz="3800" kern="1200" dirty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45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543800" cy="700088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defRPr lang="en-US" sz="5000" b="1" kern="1200" cap="small" dirty="0">
                <a:solidFill>
                  <a:srgbClr val="1E3A1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2286000"/>
            <a:ext cx="7620000" cy="3657600"/>
          </a:xfrm>
        </p:spPr>
        <p:txBody>
          <a:bodyPr>
            <a:noAutofit/>
          </a:bodyPr>
          <a:lstStyle>
            <a:lvl1pPr marL="285750" indent="-285750">
              <a:lnSpc>
                <a:spcPct val="85000"/>
              </a:lnSpc>
              <a:spcBef>
                <a:spcPts val="600"/>
              </a:spcBef>
              <a:defRPr sz="400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9300" indent="-406400"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92200" indent="-292100"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85000"/>
              </a:lnSpc>
              <a:spcBef>
                <a:spcPts val="600"/>
              </a:spcBef>
              <a:defRPr sz="3800">
                <a:solidFill>
                  <a:schemeClr val="bg1">
                    <a:lumMod val="85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1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57307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28800"/>
            <a:ext cx="7315200" cy="4114800"/>
          </a:xfrm>
        </p:spPr>
        <p:txBody>
          <a:bodyPr/>
          <a:lstStyle>
            <a:lvl1pPr>
              <a:lnSpc>
                <a:spcPct val="85000"/>
              </a:lnSpc>
              <a:spcBef>
                <a:spcPts val="600"/>
              </a:spcBef>
              <a:defRPr>
                <a:solidFill>
                  <a:srgbClr val="2A447F"/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/>
            </a:lvl2pPr>
            <a:lvl3pPr>
              <a:lnSpc>
                <a:spcPct val="85000"/>
              </a:lnSpc>
              <a:spcBef>
                <a:spcPts val="600"/>
              </a:spcBef>
              <a:defRPr/>
            </a:lvl3pPr>
            <a:lvl4pPr>
              <a:lnSpc>
                <a:spcPct val="85000"/>
              </a:lnSpc>
              <a:spcBef>
                <a:spcPts val="600"/>
              </a:spcBef>
              <a:defRPr/>
            </a:lvl4pPr>
            <a:lvl5pPr>
              <a:lnSpc>
                <a:spcPct val="85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8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urple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28800"/>
            <a:ext cx="7315200" cy="4114800"/>
          </a:xfrm>
        </p:spPr>
        <p:txBody>
          <a:bodyPr/>
          <a:lstStyle>
            <a:lvl1pPr>
              <a:lnSpc>
                <a:spcPct val="85000"/>
              </a:lnSpc>
              <a:spcBef>
                <a:spcPts val="600"/>
              </a:spcBef>
              <a:defRPr>
                <a:solidFill>
                  <a:srgbClr val="2A447F"/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/>
            </a:lvl2pPr>
            <a:lvl3pPr>
              <a:lnSpc>
                <a:spcPct val="85000"/>
              </a:lnSpc>
              <a:spcBef>
                <a:spcPts val="600"/>
              </a:spcBef>
              <a:defRPr/>
            </a:lvl3pPr>
            <a:lvl4pPr>
              <a:lnSpc>
                <a:spcPct val="85000"/>
              </a:lnSpc>
              <a:spcBef>
                <a:spcPts val="600"/>
              </a:spcBef>
              <a:defRPr/>
            </a:lvl4pPr>
            <a:lvl5pPr>
              <a:lnSpc>
                <a:spcPct val="85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752600"/>
            <a:ext cx="7315200" cy="4191000"/>
          </a:xfrm>
        </p:spPr>
        <p:txBody>
          <a:bodyPr/>
          <a:lstStyle>
            <a:lvl1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14488"/>
            <a:ext cx="7315200" cy="4329112"/>
          </a:xfrm>
        </p:spPr>
        <p:txBody>
          <a:bodyPr/>
          <a:lstStyle>
            <a:lvl1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0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00088"/>
          </a:xfrm>
        </p:spPr>
        <p:txBody>
          <a:bodyPr anchor="t" anchorCtr="0"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EA9A5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14488"/>
            <a:ext cx="7315200" cy="4329112"/>
          </a:xfrm>
        </p:spPr>
        <p:txBody>
          <a:bodyPr/>
          <a:lstStyle>
            <a:lvl1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0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50" y="914400"/>
            <a:ext cx="7410450" cy="700088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85000"/>
              </a:lnSpc>
              <a:defRPr lang="en-US" sz="4800" b="1" kern="1200" cap="small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723346"/>
            <a:ext cx="7315200" cy="4329112"/>
          </a:xfrm>
        </p:spPr>
        <p:txBody>
          <a:bodyPr/>
          <a:lstStyle>
            <a:lvl1pPr>
              <a:lnSpc>
                <a:spcPct val="85000"/>
              </a:lnSpc>
              <a:spcBef>
                <a:spcPts val="1200"/>
              </a:spcBef>
              <a:defRPr>
                <a:solidFill>
                  <a:srgbClr val="2A447F"/>
                </a:solidFill>
              </a:defRPr>
            </a:lvl1pPr>
            <a:lvl2pPr>
              <a:lnSpc>
                <a:spcPct val="85000"/>
              </a:lnSpc>
              <a:spcBef>
                <a:spcPts val="600"/>
              </a:spcBef>
              <a:defRPr>
                <a:solidFill>
                  <a:srgbClr val="573074"/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defRPr>
                <a:solidFill>
                  <a:srgbClr val="914715"/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defRPr>
                <a:solidFill>
                  <a:srgbClr val="2A447F"/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defRPr>
                <a:solidFill>
                  <a:srgbClr val="2A44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B46B7-4958-40A7-9EC0-D3F653E90441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8B6E-FF8A-4639-B13F-CCFFE30D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49" r:id="rId3"/>
    <p:sldLayoutId id="2147483671" r:id="rId4"/>
    <p:sldLayoutId id="214748368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80" r:id="rId11"/>
    <p:sldLayoutId id="2147483683" r:id="rId12"/>
    <p:sldLayoutId id="2147483681" r:id="rId13"/>
    <p:sldLayoutId id="2147483682" r:id="rId14"/>
    <p:sldLayoutId id="2147483691" r:id="rId15"/>
    <p:sldLayoutId id="2147483685" r:id="rId16"/>
    <p:sldLayoutId id="2147483687" r:id="rId17"/>
    <p:sldLayoutId id="2147483686" r:id="rId18"/>
    <p:sldLayoutId id="2147483655" r:id="rId19"/>
    <p:sldLayoutId id="2147483672" r:id="rId20"/>
    <p:sldLayoutId id="2147483673" r:id="rId21"/>
    <p:sldLayoutId id="2147483679" r:id="rId22"/>
    <p:sldLayoutId id="2147483690" r:id="rId23"/>
    <p:sldLayoutId id="2147483692" r:id="rId24"/>
    <p:sldLayoutId id="2147483693" r:id="rId25"/>
    <p:sldLayoutId id="2147483694" r:id="rId26"/>
    <p:sldLayoutId id="2147483695" r:id="rId27"/>
  </p:sldLayoutIdLst>
  <p:txStyles>
    <p:titleStyle>
      <a:lvl1pPr marL="0" algn="ctr" defTabSz="914400" rtl="0" eaLnBrk="1" latinLnBrk="0" hangingPunct="1">
        <a:spcBef>
          <a:spcPct val="0"/>
        </a:spcBef>
        <a:buNone/>
        <a:defRPr lang="en-US" sz="4800" b="1" kern="1200" cap="small" dirty="0">
          <a:solidFill>
            <a:srgbClr val="2A447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90513" indent="-290513" algn="l" defTabSz="914400" rtl="0" eaLnBrk="1" latinLnBrk="0" hangingPunct="1">
        <a:spcBef>
          <a:spcPct val="20000"/>
        </a:spcBef>
        <a:buFont typeface="Wingdings" pitchFamily="2" charset="2"/>
        <a:buChar char="§"/>
        <a:defRPr sz="4000" kern="1200">
          <a:solidFill>
            <a:srgbClr val="1F335F"/>
          </a:solidFill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42950" indent="-395288" algn="l" defTabSz="9144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rgbClr val="573074"/>
          </a:solidFill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089025" indent="-34925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rgbClr val="914715"/>
          </a:solidFill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481138" indent="-334963" algn="l" defTabSz="914400" rtl="0" eaLnBrk="1" latinLnBrk="0" hangingPunct="1">
        <a:spcBef>
          <a:spcPct val="20000"/>
        </a:spcBef>
        <a:buFont typeface="Tahoma" pitchFamily="34" charset="0"/>
        <a:buChar char="»"/>
        <a:defRPr sz="4000" kern="1200">
          <a:solidFill>
            <a:srgbClr val="1F335F"/>
          </a:solidFill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03425" indent="-406400" algn="l" defTabSz="914400" rtl="0" eaLnBrk="1" latinLnBrk="0" hangingPunct="1">
        <a:spcBef>
          <a:spcPct val="20000"/>
        </a:spcBef>
        <a:buFont typeface="Tahoma" pitchFamily="34" charset="0"/>
        <a:buChar char="–"/>
        <a:defRPr sz="4000" kern="1200">
          <a:solidFill>
            <a:srgbClr val="1F335F"/>
          </a:solidFill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90DF-0D74-4612-A4CA-46AAD0ED9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1C5FD-782D-4C48-AA25-16F8FA4C1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917132"/>
            <a:ext cx="7315202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Science of Life</a:t>
            </a:r>
            <a:endParaRPr lang="en-US" sz="6000" b="1" cap="small" dirty="0">
              <a:solidFill>
                <a:schemeClr val="bg1">
                  <a:lumMod val="85000"/>
                </a:scheme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770082"/>
            <a:ext cx="7315202" cy="798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God and Science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2950158"/>
            <a:ext cx="6400800" cy="566380"/>
            <a:chOff x="1371600" y="29501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1371600" y="31876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4145439" y="29501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26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The Doctrine of Signatures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286000"/>
            <a:ext cx="73152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held </a:t>
            </a:r>
            <a:r>
              <a:rPr lang="en-US" dirty="0"/>
              <a:t>that </a:t>
            </a:r>
            <a:r>
              <a:rPr lang="en-US" dirty="0" smtClean="0"/>
              <a:t>God left behind signs or “signatures” to help cure the illnesses resulting from Adam’s sin</a:t>
            </a:r>
          </a:p>
          <a:p>
            <a:r>
              <a:rPr lang="en-US" dirty="0" smtClean="0"/>
              <a:t>used to prescribe remedies based on physical similarities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93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2274838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4800" b="1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Is something true because it is seen repeatedly?</a:t>
            </a:r>
          </a:p>
        </p:txBody>
      </p:sp>
    </p:spTree>
    <p:extLst>
      <p:ext uri="{BB962C8B-B14F-4D97-AF65-F5344CB8AC3E}">
        <p14:creationId xmlns:p14="http://schemas.microsoft.com/office/powerpoint/2010/main" val="20476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Spontaneous Generation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286000"/>
            <a:ext cx="73152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nonliving materials can change into living organisms spontaneously</a:t>
            </a:r>
          </a:p>
          <a:p>
            <a:r>
              <a:rPr lang="en-US" dirty="0" smtClean="0"/>
              <a:t>also called </a:t>
            </a:r>
            <a:r>
              <a:rPr lang="en-US" i="1" dirty="0" smtClean="0"/>
              <a:t>abiogenesis</a:t>
            </a:r>
          </a:p>
          <a:p>
            <a:r>
              <a:rPr lang="en-US" dirty="0" smtClean="0"/>
              <a:t>supported by the observations of John Needham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95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7483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4800" b="1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Is something true </a:t>
            </a:r>
            <a:r>
              <a:rPr lang="en-US" dirty="0" smtClean="0"/>
              <a:t>because </a:t>
            </a:r>
            <a:r>
              <a:rPr lang="en-US" dirty="0"/>
              <a:t>it seems logical?</a:t>
            </a:r>
          </a:p>
        </p:txBody>
      </p:sp>
    </p:spTree>
    <p:extLst>
      <p:ext uri="{BB962C8B-B14F-4D97-AF65-F5344CB8AC3E}">
        <p14:creationId xmlns:p14="http://schemas.microsoft.com/office/powerpoint/2010/main" val="939571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Logical Reasoning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inductive</a:t>
            </a:r>
          </a:p>
          <a:p>
            <a:r>
              <a:rPr lang="en-US" dirty="0" smtClean="0"/>
              <a:t>deductive</a:t>
            </a:r>
          </a:p>
        </p:txBody>
      </p:sp>
    </p:spTree>
    <p:extLst>
      <p:ext uri="{BB962C8B-B14F-4D97-AF65-F5344CB8AC3E}">
        <p14:creationId xmlns:p14="http://schemas.microsoft.com/office/powerpoint/2010/main" val="297598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Logical Reasoning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inductive</a:t>
            </a:r>
          </a:p>
          <a:p>
            <a:pPr marL="347662" lvl="1" indent="0">
              <a:buNone/>
            </a:pPr>
            <a:r>
              <a:rPr lang="en-US" dirty="0"/>
              <a:t>begins with a number of observed facts and derives a general </a:t>
            </a:r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8554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76312"/>
            <a:ext cx="7696200" cy="720197"/>
          </a:xfr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/>
            <a:r>
              <a:rPr lang="en-US" dirty="0">
                <a:effectLst>
                  <a:outerShdw blurRad="50800" dist="38100" dir="5400000" algn="t" rotWithShape="0">
                    <a:prstClr val="black">
                      <a:alpha val="35000"/>
                    </a:prstClr>
                  </a:outerShdw>
                </a:effectLst>
              </a:rPr>
              <a:t>Inductive Reasoning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Fact 1: Jim was in the bank.</a:t>
            </a:r>
          </a:p>
          <a:p>
            <a:r>
              <a:rPr lang="en-US" dirty="0" smtClean="0"/>
              <a:t>Fact 2: The bank was robbed.</a:t>
            </a:r>
          </a:p>
          <a:p>
            <a:r>
              <a:rPr lang="en-US" dirty="0" smtClean="0"/>
              <a:t>Fact 3: Jim has lots of money.</a:t>
            </a:r>
          </a:p>
          <a:p>
            <a:pPr marL="0" indent="0">
              <a:buNone/>
            </a:pPr>
            <a:r>
              <a:rPr lang="en-US" dirty="0" smtClean="0"/>
              <a:t>Conclusion: Jim robbed the bank.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91200" y="1633307"/>
            <a:ext cx="2819400" cy="7381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AC090"/>
                </a:solidFill>
              </a:rPr>
              <a:t>e</a:t>
            </a:r>
            <a:r>
              <a:rPr lang="en-US" sz="3600" dirty="0" smtClean="0">
                <a:solidFill>
                  <a:srgbClr val="FAC090"/>
                </a:solidFill>
              </a:rPr>
              <a:t>xample</a:t>
            </a:r>
            <a:endParaRPr lang="en-US" sz="3600" dirty="0">
              <a:solidFill>
                <a:srgbClr val="FAC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97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Logical Reasoning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inductive</a:t>
            </a:r>
          </a:p>
          <a:p>
            <a:pPr marL="347662" lvl="1" indent="0">
              <a:buNone/>
            </a:pPr>
            <a:r>
              <a:rPr lang="en-US" dirty="0"/>
              <a:t>begins with a number of observed facts and derives a general </a:t>
            </a:r>
            <a:r>
              <a:rPr lang="en-US" dirty="0" smtClean="0"/>
              <a:t>conclusion</a:t>
            </a:r>
          </a:p>
          <a:p>
            <a:r>
              <a:rPr lang="en-US" dirty="0" smtClean="0"/>
              <a:t>deductive</a:t>
            </a:r>
          </a:p>
          <a:p>
            <a:pPr marL="347662" lvl="1" indent="0">
              <a:buNone/>
            </a:pPr>
            <a:r>
              <a:rPr lang="en-US" dirty="0"/>
              <a:t>begins with a general principle and draws </a:t>
            </a:r>
            <a:r>
              <a:rPr lang="en-US" dirty="0" smtClean="0"/>
              <a:t>conclusions </a:t>
            </a:r>
            <a:r>
              <a:rPr lang="en-US" dirty="0"/>
              <a:t>about </a:t>
            </a:r>
            <a:r>
              <a:rPr lang="en-US" dirty="0" smtClean="0"/>
              <a:t>specifics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31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76312"/>
            <a:ext cx="7696200" cy="720197"/>
          </a:xfrm>
          <a:noFill/>
        </p:spPr>
        <p:txBody>
          <a:bodyPr wrap="square" rtlCol="0">
            <a:spAutoFit/>
          </a:bodyPr>
          <a:lstStyle/>
          <a:p>
            <a:pPr marL="0"/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35000"/>
                    </a:prstClr>
                  </a:outerShdw>
                </a:effectLst>
              </a:rPr>
              <a:t>Deductive Reasoning</a:t>
            </a:r>
            <a:endParaRPr lang="en-US" dirty="0">
              <a:effectLst>
                <a:outerShdw blurRad="50800" dist="38100" dir="5400000" algn="t" rotWithShape="0">
                  <a:prstClr val="black">
                    <a:alpha val="35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All boys are smart.</a:t>
            </a:r>
          </a:p>
          <a:p>
            <a:r>
              <a:rPr lang="en-US" smtClean="0"/>
              <a:t>Steve is a boy.</a:t>
            </a:r>
          </a:p>
          <a:p>
            <a:r>
              <a:rPr lang="en-US" smtClean="0"/>
              <a:t>Therefore, Steve is smart.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91200" y="1646315"/>
            <a:ext cx="2819400" cy="738187"/>
          </a:xfrm>
        </p:spPr>
        <p:txBody>
          <a:bodyPr/>
          <a:lstStyle/>
          <a:p>
            <a:r>
              <a:rPr lang="en-US" sz="3600" smtClean="0">
                <a:solidFill>
                  <a:srgbClr val="FAC090"/>
                </a:solidFill>
              </a:rPr>
              <a:t>example</a:t>
            </a:r>
            <a:endParaRPr lang="en-US" sz="3600" dirty="0">
              <a:solidFill>
                <a:srgbClr val="FAC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62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71058"/>
            <a:ext cx="7239000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only absolute truth</a:t>
            </a:r>
            <a:endParaRPr lang="en-US" sz="44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1175658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God’s Truth</a:t>
            </a:r>
            <a:endParaRPr lang="en-US" sz="6000" b="1" cap="small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766458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Christ said, “I am the way, the truth, and the life.” (John 14:6)</a:t>
            </a:r>
            <a:endParaRPr lang="en-US" sz="40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65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400" y="1447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logos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4318" y="1447800"/>
            <a:ext cx="1882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cap="small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logy</a:t>
            </a:r>
            <a:endParaRPr lang="en-US" sz="6000" b="1" cap="small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447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Bios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590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810000"/>
            <a:ext cx="198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“life”</a:t>
            </a:r>
            <a:endParaRPr lang="en-US" sz="4000" b="1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12977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“study of”</a:t>
            </a:r>
            <a:endParaRPr lang="en-US" sz="4000" b="1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447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Bio</a:t>
            </a:r>
            <a:endParaRPr lang="en-US" sz="6000" b="1" cap="small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7200" y="1524000"/>
            <a:ext cx="0" cy="1015663"/>
          </a:xfrm>
          <a:prstGeom prst="line">
            <a:avLst/>
          </a:prstGeom>
          <a:ln w="38100">
            <a:solidFill>
              <a:srgbClr val="3C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96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2917 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3691E-6 L 0.04393 -1.369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0867E-6 L 0.10833 0.1590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79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-0.13333 0.159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79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4" grpId="0"/>
      <p:bldP spid="4" grpId="1"/>
      <p:bldP spid="7" grpId="0"/>
      <p:bldP spid="8" grpId="2"/>
      <p:bldP spid="9" grpId="2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71058"/>
            <a:ext cx="7239000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body of knowledge based on observations</a:t>
            </a:r>
            <a:endParaRPr lang="en-US" sz="44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1175658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Science</a:t>
            </a:r>
            <a:endParaRPr lang="en-US" sz="6000" b="1" cap="small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010561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process used to gain that knowledge</a:t>
            </a:r>
            <a:endParaRPr lang="en-US" sz="40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84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14600"/>
            <a:ext cx="66294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simplified depiction or explanation of how something works</a:t>
            </a:r>
            <a:endParaRPr lang="en-US" sz="44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1422737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  <a:endParaRPr lang="en-US" sz="6000" b="1" cap="small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95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God’s Truth and Science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52600"/>
            <a:ext cx="73152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Is there a conflict?</a:t>
            </a:r>
          </a:p>
          <a:p>
            <a:pPr lvl="1"/>
            <a:r>
              <a:rPr lang="en-US" dirty="0" smtClean="0"/>
              <a:t>The same One who created the physical world inspired the Bible.</a:t>
            </a:r>
          </a:p>
          <a:p>
            <a:pPr lvl="1"/>
            <a:r>
              <a:rPr lang="en-US" dirty="0" smtClean="0"/>
              <a:t>He gave man the senses and mind to observe the physical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70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God’s Truth and Science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52600"/>
            <a:ext cx="73152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Is there a conflict?</a:t>
            </a:r>
          </a:p>
          <a:p>
            <a:pPr lvl="1"/>
            <a:r>
              <a:rPr lang="en-US" dirty="0" smtClean="0"/>
              <a:t>Therefore, science is man’s attempt to observe and describe the natural processes God established to govern the universe.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61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917132"/>
            <a:ext cx="7315202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Science of Life</a:t>
            </a:r>
            <a:endParaRPr lang="en-US" sz="6000" b="1" cap="small" dirty="0">
              <a:solidFill>
                <a:schemeClr val="bg1">
                  <a:lumMod val="85000"/>
                </a:scheme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770082"/>
            <a:ext cx="7315202" cy="15050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Scientific Method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2950158"/>
            <a:ext cx="6400800" cy="566380"/>
            <a:chOff x="1371600" y="29501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1371600" y="31876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4145439" y="29501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8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57841"/>
            <a:ext cx="6934200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logical procedure for choosing an answer to a question</a:t>
            </a:r>
            <a:endParaRPr lang="en-US" sz="44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914400"/>
            <a:ext cx="751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Scientific Method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56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the problem.</a:t>
            </a:r>
          </a:p>
          <a:p>
            <a:r>
              <a:rPr lang="en-US" dirty="0" smtClean="0"/>
              <a:t>Do preliminary research.</a:t>
            </a:r>
          </a:p>
          <a:p>
            <a:r>
              <a:rPr lang="en-US" dirty="0" smtClean="0"/>
              <a:t>Form a hypothesis.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04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43200"/>
            <a:ext cx="7239000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US" sz="4400" b="1" dirty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educated guess that attempts to answer </a:t>
            </a: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00" y="1447800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Hypothesis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91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Scientific Method Steps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566738" indent="-566738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/>
              <a:t>up an experiment or </a:t>
            </a:r>
            <a:r>
              <a:rPr lang="en-US" dirty="0" smtClean="0"/>
              <a:t>survey.</a:t>
            </a:r>
            <a:endParaRPr lang="en-US" dirty="0"/>
          </a:p>
          <a:p>
            <a:pPr marL="566738" indent="-566738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bserve </a:t>
            </a:r>
            <a:r>
              <a:rPr lang="en-US" dirty="0"/>
              <a:t>the experiment or </a:t>
            </a:r>
            <a:r>
              <a:rPr lang="en-US" dirty="0" smtClean="0"/>
              <a:t>survey.</a:t>
            </a:r>
            <a:endParaRPr lang="en-US" dirty="0"/>
          </a:p>
          <a:p>
            <a:pPr marL="566738" indent="-566738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ollect </a:t>
            </a:r>
            <a:r>
              <a:rPr lang="en-US" dirty="0"/>
              <a:t>and record the </a:t>
            </a:r>
            <a:r>
              <a:rPr lang="en-US" dirty="0" smtClean="0"/>
              <a:t>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7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43200"/>
            <a:ext cx="7239000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he recorded information from an experiment or survey</a:t>
            </a:r>
            <a:endParaRPr lang="en-US" sz="44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1447800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3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14600"/>
            <a:ext cx="66294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body of facts that man has gathered by observing the physical universe</a:t>
            </a:r>
            <a:endParaRPr lang="en-US" sz="44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1422737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Science</a:t>
            </a:r>
            <a:endParaRPr lang="en-US" sz="6000" b="1" cap="small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0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Scientific Method Steps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566738" indent="-566738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/>
              <a:t>up an experiment or </a:t>
            </a:r>
            <a:r>
              <a:rPr lang="en-US" dirty="0" smtClean="0"/>
              <a:t>survey.</a:t>
            </a:r>
            <a:endParaRPr lang="en-US" dirty="0"/>
          </a:p>
          <a:p>
            <a:pPr marL="566738" indent="-566738">
              <a:buFont typeface="+mj-lt"/>
              <a:buAutoNum type="arabicPeriod"/>
            </a:pPr>
            <a:r>
              <a:rPr lang="en-US" dirty="0" smtClean="0"/>
              <a:t>Observe </a:t>
            </a:r>
            <a:r>
              <a:rPr lang="en-US" dirty="0"/>
              <a:t>the experiment or </a:t>
            </a:r>
            <a:r>
              <a:rPr lang="en-US" dirty="0" smtClean="0"/>
              <a:t>survey.</a:t>
            </a:r>
            <a:endParaRPr lang="en-US" dirty="0"/>
          </a:p>
          <a:p>
            <a:pPr marL="566738" indent="-566738">
              <a:buFont typeface="+mj-lt"/>
              <a:buAutoNum type="arabicPeriod"/>
            </a:pPr>
            <a:r>
              <a:rPr lang="en-US" dirty="0" smtClean="0"/>
              <a:t>Collect </a:t>
            </a:r>
            <a:r>
              <a:rPr lang="en-US" dirty="0"/>
              <a:t>and record the </a:t>
            </a:r>
            <a:r>
              <a:rPr lang="en-US" dirty="0" smtClean="0"/>
              <a:t>data.</a:t>
            </a:r>
            <a:endParaRPr lang="en-US" dirty="0"/>
          </a:p>
          <a:p>
            <a:pPr marL="566738" indent="-566738">
              <a:buFont typeface="+mj-lt"/>
              <a:buAutoNum type="arabicPeriod"/>
            </a:pPr>
            <a:r>
              <a:rPr lang="en-US" dirty="0" smtClean="0"/>
              <a:t>Classify </a:t>
            </a:r>
            <a:r>
              <a:rPr lang="en-US" dirty="0"/>
              <a:t>the </a:t>
            </a:r>
            <a:r>
              <a:rPr lang="en-US" dirty="0" smtClean="0"/>
              <a:t>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13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Scientific Method Steps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66738" indent="-566738">
              <a:buFont typeface="+mj-lt"/>
              <a:buAutoNum type="arabicPeriod" startAt="5"/>
            </a:pPr>
            <a:r>
              <a:rPr lang="en-US" dirty="0" smtClean="0"/>
              <a:t>Analyze the data.</a:t>
            </a:r>
          </a:p>
          <a:p>
            <a:pPr marL="566738" indent="-566738">
              <a:buFont typeface="+mj-lt"/>
              <a:buAutoNum type="arabicPeriod" startAt="5"/>
            </a:pPr>
            <a:r>
              <a:rPr lang="en-US" dirty="0"/>
              <a:t>C</a:t>
            </a:r>
            <a:r>
              <a:rPr lang="en-US" dirty="0" smtClean="0"/>
              <a:t>hoose the answer.</a:t>
            </a:r>
          </a:p>
          <a:p>
            <a:pPr marL="566738" indent="-566738">
              <a:buFont typeface="+mj-lt"/>
              <a:buAutoNum type="arabicPeriod" startAt="5"/>
            </a:pPr>
            <a:r>
              <a:rPr lang="en-US" dirty="0"/>
              <a:t>V</a:t>
            </a:r>
            <a:r>
              <a:rPr lang="en-US" dirty="0" smtClean="0"/>
              <a:t>erify the answer.</a:t>
            </a:r>
          </a:p>
          <a:p>
            <a:pPr marL="682625" lvl="1" indent="0">
              <a:buNone/>
            </a:pPr>
            <a:r>
              <a:rPr lang="en-US" dirty="0" smtClean="0"/>
              <a:t>valid = accurate &amp; reliable</a:t>
            </a:r>
          </a:p>
          <a:p>
            <a:pPr marL="566738" indent="-566738">
              <a:buFont typeface="+mj-lt"/>
              <a:buAutoNum type="arabicPeriod" startAt="5"/>
            </a:pPr>
            <a:r>
              <a:rPr lang="en-US" dirty="0"/>
              <a:t>P</a:t>
            </a:r>
            <a:r>
              <a:rPr lang="en-US" dirty="0" smtClean="0"/>
              <a:t>redict future results.</a:t>
            </a:r>
          </a:p>
        </p:txBody>
      </p:sp>
    </p:spTree>
    <p:extLst>
      <p:ext uri="{BB962C8B-B14F-4D97-AF65-F5344CB8AC3E}">
        <p14:creationId xmlns:p14="http://schemas.microsoft.com/office/powerpoint/2010/main" val="3587232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Controlled Experiments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typically two identical groups that differ in only one variable</a:t>
            </a:r>
            <a:endParaRPr lang="en-US" dirty="0"/>
          </a:p>
          <a:p>
            <a:r>
              <a:rPr lang="en-US" dirty="0" smtClean="0"/>
              <a:t>independent variable</a:t>
            </a:r>
            <a:r>
              <a:rPr lang="en-US" dirty="0" smtClean="0">
                <a:effectLst/>
              </a:rPr>
              <a:t>—</a:t>
            </a:r>
            <a:r>
              <a:rPr lang="en-US" dirty="0" smtClean="0"/>
              <a:t>the factor being tested</a:t>
            </a:r>
          </a:p>
          <a:p>
            <a:pPr lvl="1"/>
            <a:r>
              <a:rPr lang="en-US" dirty="0"/>
              <a:t>experimental </a:t>
            </a:r>
            <a:r>
              <a:rPr lang="en-US" dirty="0" smtClean="0"/>
              <a:t>group = exposed to the </a:t>
            </a:r>
            <a:r>
              <a:rPr lang="en-US" dirty="0" err="1" smtClean="0"/>
              <a:t>i.v.</a:t>
            </a:r>
            <a:endParaRPr lang="en-US" dirty="0"/>
          </a:p>
          <a:p>
            <a:pPr lvl="1"/>
            <a:r>
              <a:rPr lang="en-US" dirty="0" smtClean="0"/>
              <a:t>control group = constant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4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Controlled Experiments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typically two identical groups that differ in only one variable</a:t>
            </a:r>
          </a:p>
          <a:p>
            <a:r>
              <a:rPr lang="en-US" dirty="0" smtClean="0"/>
              <a:t>independent variable</a:t>
            </a:r>
            <a:r>
              <a:rPr lang="en-US" dirty="0" smtClean="0">
                <a:effectLst/>
              </a:rPr>
              <a:t>—</a:t>
            </a:r>
            <a:r>
              <a:rPr lang="en-US" dirty="0" smtClean="0"/>
              <a:t>the factor being tested</a:t>
            </a:r>
          </a:p>
          <a:p>
            <a:r>
              <a:rPr lang="en-US" dirty="0" smtClean="0"/>
              <a:t>dependent variable—the factor being 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50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2390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8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Multiple variables cause an experiment to be invalid.</a:t>
            </a:r>
            <a:endParaRPr lang="en-US" sz="48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12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Experiment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2000" y="2895600"/>
            <a:ext cx="7467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are the habitat preferences of brine shrimp?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5638800" y="1647372"/>
            <a:ext cx="2819400" cy="738187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AC090"/>
                </a:solidFill>
              </a:rPr>
              <a:t>problem</a:t>
            </a:r>
            <a:endParaRPr lang="en-US" sz="3600" b="0" dirty="0">
              <a:solidFill>
                <a:srgbClr val="FAC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41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Experiment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2000" y="2895600"/>
            <a:ext cx="7467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Brine shrimp thrive in areas of high salinity.</a:t>
            </a:r>
            <a:endParaRPr lang="en-US" sz="40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5638800" y="1647372"/>
            <a:ext cx="2819400" cy="738187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AC090"/>
                </a:solidFill>
              </a:rPr>
              <a:t>hypothesis</a:t>
            </a:r>
            <a:endParaRPr lang="en-US" sz="3600" b="0" dirty="0">
              <a:solidFill>
                <a:srgbClr val="FAC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93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Experiment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2000" y="2286000"/>
            <a:ext cx="76200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900" dirty="0"/>
              <a:t>Obtain 4 tanks and fill each with water of a varying concentration gradient (fresh water, 5% salinity, 15% salinity, 25% salinity). At equal intervals, remove </a:t>
            </a:r>
            <a:r>
              <a:rPr lang="en-US" sz="3900" dirty="0" smtClean="0"/>
              <a:t>a sample </a:t>
            </a:r>
            <a:r>
              <a:rPr lang="en-US" sz="3900" dirty="0"/>
              <a:t>from each tank and count the number of live shrimp.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5638800" y="1647372"/>
            <a:ext cx="2819400" cy="738187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AC090"/>
                </a:solidFill>
              </a:rPr>
              <a:t>procedure</a:t>
            </a:r>
            <a:endParaRPr lang="en-US" sz="3600" b="0" dirty="0">
              <a:solidFill>
                <a:srgbClr val="FAC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0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dependent variable?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of the water</a:t>
            </a:r>
          </a:p>
          <a:p>
            <a:r>
              <a:rPr lang="en-US" dirty="0" smtClean="0"/>
              <a:t>salinity of the water</a:t>
            </a:r>
          </a:p>
          <a:p>
            <a:r>
              <a:rPr lang="en-US" dirty="0" smtClean="0"/>
              <a:t>number of live shrimp</a:t>
            </a:r>
          </a:p>
          <a:p>
            <a:r>
              <a:rPr lang="en-US" dirty="0" smtClean="0"/>
              <a:t>pH of the water</a:t>
            </a:r>
          </a:p>
          <a:p>
            <a:endParaRPr lang="en-US" dirty="0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276600"/>
            <a:ext cx="5638800" cy="60960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53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428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50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7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50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raised the temperature of the water in the tanks, the results would be invalid because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3048001"/>
            <a:ext cx="7707086" cy="3124199"/>
          </a:xfrm>
        </p:spPr>
        <p:txBody>
          <a:bodyPr>
            <a:normAutofit/>
          </a:bodyPr>
          <a:lstStyle/>
          <a:p>
            <a:r>
              <a:rPr lang="en-US" dirty="0" smtClean="0"/>
              <a:t>we had more than one variable.</a:t>
            </a:r>
          </a:p>
          <a:p>
            <a:r>
              <a:rPr lang="en-US" dirty="0" smtClean="0"/>
              <a:t>we did not have both a control group and an experimental group.</a:t>
            </a:r>
          </a:p>
          <a:p>
            <a:r>
              <a:rPr lang="en-US" dirty="0" smtClean="0"/>
              <a:t>our hypothesis was wrong.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017520"/>
            <a:ext cx="7696200" cy="60960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6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7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50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50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7400" y="2489537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>
              <a:bevelT w="50800" h="19050"/>
            </a:sp3d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25400" stA="20000" endPos="58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 What is Truth?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25400" stA="20000" endPos="58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98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use the scientific method correctly, the data will never suggest more than one possible answer.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3276600"/>
            <a:ext cx="7707086" cy="3200399"/>
          </a:xfrm>
        </p:spPr>
        <p:txBody>
          <a:bodyPr>
            <a:normAutofit/>
          </a:bodyPr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false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810001"/>
            <a:ext cx="2209800" cy="60960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97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50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7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 between a control group and an experimental group?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2667000"/>
            <a:ext cx="7707086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variable</a:t>
            </a:r>
          </a:p>
          <a:p>
            <a:r>
              <a:rPr lang="en-US" dirty="0" smtClean="0"/>
              <a:t>dependent variable</a:t>
            </a:r>
          </a:p>
          <a:p>
            <a:r>
              <a:rPr lang="en-US" dirty="0" smtClean="0"/>
              <a:t>control variable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624328"/>
            <a:ext cx="5257800" cy="60960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57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7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50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50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Limitations of Science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52600"/>
            <a:ext cx="7162800" cy="4191000"/>
          </a:xfrm>
        </p:spPr>
        <p:txBody>
          <a:bodyPr/>
          <a:lstStyle/>
          <a:p>
            <a:r>
              <a:rPr lang="en-US" dirty="0" smtClean="0"/>
              <a:t>Science must deal with physical phenomena.</a:t>
            </a:r>
            <a:endParaRPr lang="en-US" dirty="0"/>
          </a:p>
          <a:p>
            <a:r>
              <a:rPr lang="en-US" dirty="0" smtClean="0"/>
              <a:t>Observations may be faulty.</a:t>
            </a:r>
            <a:endParaRPr lang="en-US" dirty="0"/>
          </a:p>
          <a:p>
            <a:r>
              <a:rPr lang="en-US" dirty="0" smtClean="0"/>
              <a:t>Science can only describe, not explain.</a:t>
            </a:r>
          </a:p>
          <a:p>
            <a:r>
              <a:rPr lang="en-US" dirty="0" smtClean="0"/>
              <a:t>Science must deal with repeatable results.</a:t>
            </a:r>
          </a:p>
        </p:txBody>
      </p:sp>
    </p:spTree>
    <p:extLst>
      <p:ext uri="{BB962C8B-B14F-4D97-AF65-F5344CB8AC3E}">
        <p14:creationId xmlns:p14="http://schemas.microsoft.com/office/powerpoint/2010/main" val="3576263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43200"/>
            <a:ext cx="7239000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he ability to apply scientific knowledge to similar cases</a:t>
            </a:r>
            <a:endParaRPr lang="en-US" sz="44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1447800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Workability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37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Limitations of Science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Bias </a:t>
            </a:r>
            <a:r>
              <a:rPr lang="en-US" dirty="0"/>
              <a:t>can cloud judgment.</a:t>
            </a:r>
          </a:p>
          <a:p>
            <a:r>
              <a:rPr lang="en-US" dirty="0" smtClean="0"/>
              <a:t>Science cannot deal with values and morals.</a:t>
            </a:r>
            <a:endParaRPr lang="en-US" dirty="0"/>
          </a:p>
          <a:p>
            <a:r>
              <a:rPr lang="en-US" dirty="0" smtClean="0"/>
              <a:t>Science cannot prove a universal statement.</a:t>
            </a:r>
          </a:p>
          <a:p>
            <a:r>
              <a:rPr lang="en-US" dirty="0" smtClean="0"/>
              <a:t>Science cannot be used to produce truth.</a:t>
            </a:r>
          </a:p>
        </p:txBody>
      </p:sp>
    </p:spTree>
    <p:extLst>
      <p:ext uri="{BB962C8B-B14F-4D97-AF65-F5344CB8AC3E}">
        <p14:creationId xmlns:p14="http://schemas.microsoft.com/office/powerpoint/2010/main" val="2686107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Science and the Christian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209800"/>
            <a:ext cx="7315200" cy="3733800"/>
          </a:xfrm>
        </p:spPr>
        <p:txBody>
          <a:bodyPr/>
          <a:lstStyle/>
          <a:p>
            <a:r>
              <a:rPr lang="en-US" dirty="0" smtClean="0"/>
              <a:t>Christians have an obligation to subdue the earth and have dominion over it.</a:t>
            </a:r>
          </a:p>
          <a:p>
            <a:pPr lvl="1"/>
            <a:r>
              <a:rPr lang="en-US" dirty="0" smtClean="0"/>
              <a:t>Creation Mandate</a:t>
            </a:r>
          </a:p>
          <a:p>
            <a:pPr lvl="1"/>
            <a:r>
              <a:rPr lang="en-US" dirty="0" smtClean="0"/>
              <a:t>Genesis 1:28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69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90600"/>
            <a:ext cx="7315200" cy="2743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And God blessed them, and God said unto them, Be fruitful, and multiply, and replenish the earth, and subdue it: and have dominion over the fish of the sea, and over the fowl of the air, and over every living thing that </a:t>
            </a:r>
            <a:r>
              <a:rPr lang="en-US" dirty="0" err="1" smtClean="0"/>
              <a:t>moveth</a:t>
            </a:r>
            <a:r>
              <a:rPr lang="en-US" dirty="0" smtClean="0"/>
              <a:t> upon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3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Pure or Applied Science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828800"/>
            <a:ext cx="7315200" cy="3733800"/>
          </a:xfrm>
        </p:spPr>
        <p:txBody>
          <a:bodyPr>
            <a:noAutofit/>
          </a:bodyPr>
          <a:lstStyle/>
          <a:p>
            <a:r>
              <a:rPr lang="en-US" dirty="0" smtClean="0"/>
              <a:t>pure science</a:t>
            </a:r>
          </a:p>
          <a:p>
            <a:pPr lvl="1"/>
            <a:r>
              <a:rPr lang="en-US" dirty="0" smtClean="0"/>
              <a:t>gaining scientific knowledge</a:t>
            </a:r>
          </a:p>
          <a:p>
            <a:pPr lvl="1"/>
            <a:r>
              <a:rPr lang="en-US" dirty="0" smtClean="0"/>
              <a:t>uses the </a:t>
            </a:r>
            <a:r>
              <a:rPr lang="en-US" i="1" dirty="0" smtClean="0"/>
              <a:t>research method</a:t>
            </a:r>
          </a:p>
          <a:p>
            <a:r>
              <a:rPr lang="en-US" dirty="0" smtClean="0"/>
              <a:t>applied science</a:t>
            </a:r>
          </a:p>
          <a:p>
            <a:pPr lvl="1"/>
            <a:r>
              <a:rPr lang="en-US" dirty="0" smtClean="0"/>
              <a:t>using scientific knowledge to solve problems</a:t>
            </a:r>
          </a:p>
          <a:p>
            <a:pPr lvl="1"/>
            <a:r>
              <a:rPr lang="en-US" dirty="0" smtClean="0"/>
              <a:t>uses the </a:t>
            </a:r>
            <a:r>
              <a:rPr lang="en-US" i="1" dirty="0" smtClean="0"/>
              <a:t>technical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4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Science and the Christian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209800"/>
            <a:ext cx="7010400" cy="3733800"/>
          </a:xfrm>
        </p:spPr>
        <p:txBody>
          <a:bodyPr/>
          <a:lstStyle/>
          <a:p>
            <a:r>
              <a:rPr lang="en-US" dirty="0" smtClean="0"/>
              <a:t>Technology and other scientific advancements are the result of God allowing man to discover and invent.</a:t>
            </a:r>
          </a:p>
          <a:p>
            <a:pPr marL="0" lvl="1" indent="0" algn="ctr">
              <a:buNone/>
            </a:pPr>
            <a:r>
              <a:rPr lang="en-US" i="1" dirty="0" smtClean="0"/>
              <a:t>Science </a:t>
            </a:r>
            <a:r>
              <a:rPr lang="en-US" i="1" dirty="0"/>
              <a:t>in itself is </a:t>
            </a:r>
            <a:r>
              <a:rPr lang="en-US" i="1" dirty="0" smtClean="0"/>
              <a:t>not good or bad.</a:t>
            </a:r>
          </a:p>
        </p:txBody>
      </p:sp>
    </p:spTree>
    <p:extLst>
      <p:ext uri="{BB962C8B-B14F-4D97-AF65-F5344CB8AC3E}">
        <p14:creationId xmlns:p14="http://schemas.microsoft.com/office/powerpoint/2010/main" val="3580791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Science and the Christian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209800"/>
            <a:ext cx="7315200" cy="3733800"/>
          </a:xfrm>
        </p:spPr>
        <p:txBody>
          <a:bodyPr/>
          <a:lstStyle/>
          <a:p>
            <a:r>
              <a:rPr lang="en-US" dirty="0" smtClean="0"/>
              <a:t>Christians must be careful not to become dependent on science and fail to trust God.</a:t>
            </a:r>
          </a:p>
          <a:p>
            <a:pPr marL="0" lvl="1" indent="0" algn="ctr">
              <a:buNone/>
            </a:pPr>
            <a:r>
              <a:rPr lang="en-US" i="1" dirty="0" smtClean="0"/>
              <a:t>Science is not the answer to men’s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77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47750" y="914400"/>
            <a:ext cx="7410450" cy="700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Is something true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14400" y="2209800"/>
            <a:ext cx="7315200" cy="384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0513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sz="400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ctr" rotWithShape="0">
                    <a:schemeClr val="tx1">
                      <a:alpha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395288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4000" kern="120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5400000" algn="ctr" rotWithShape="0">
                    <a:schemeClr val="tx1">
                      <a:alpha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92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4000" kern="12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ctr" rotWithShape="0">
                    <a:schemeClr val="tx1">
                      <a:alpha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349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»"/>
              <a:defRPr sz="4000" kern="120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5400000" algn="ctr" rotWithShape="0">
                    <a:schemeClr val="tx1">
                      <a:alpha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03425" indent="-4064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sz="400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ctr" rotWithShape="0">
                    <a:schemeClr val="tx1">
                      <a:alpha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because people believe it?</a:t>
            </a:r>
          </a:p>
          <a:p>
            <a:r>
              <a:rPr lang="en-US" dirty="0" smtClean="0"/>
              <a:t>because it seems to work?</a:t>
            </a:r>
          </a:p>
          <a:p>
            <a:r>
              <a:rPr lang="en-US" dirty="0" smtClean="0"/>
              <a:t>because it is seen repeatedly?</a:t>
            </a:r>
          </a:p>
          <a:p>
            <a:r>
              <a:rPr lang="en-US" dirty="0" smtClean="0"/>
              <a:t>because it seems logical?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78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Science and the Christian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2175" y="2362200"/>
            <a:ext cx="7086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Christian should look on science as an opportunity given to him by God to learn as much as he can about God’s creation.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15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-800100" y="0"/>
            <a:ext cx="10744200" cy="6858000"/>
          </a:xfrm>
          <a:prstGeom prst="ellipse">
            <a:avLst/>
          </a:prstGeom>
          <a:gradFill flip="none" rotWithShape="1">
            <a:gsLst>
              <a:gs pos="0">
                <a:srgbClr val="070D07">
                  <a:alpha val="74902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" y="1917132"/>
            <a:ext cx="7315202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The Science of Life</a:t>
            </a:r>
            <a:endParaRPr lang="en-US" sz="6000" b="1" cap="small" dirty="0">
              <a:solidFill>
                <a:prstClr val="white">
                  <a:lumMod val="85000"/>
                </a:prst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70082"/>
            <a:ext cx="7315202" cy="15050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Biology and the Study of Life</a:t>
            </a:r>
            <a:endParaRPr lang="en-US" sz="54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1600" y="2950158"/>
            <a:ext cx="6400800" cy="566380"/>
            <a:chOff x="1371600" y="29501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1371600" y="31876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145439" y="29501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652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Characteristics of Living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exhibit movement</a:t>
            </a:r>
          </a:p>
          <a:p>
            <a:pPr lvl="1"/>
            <a:r>
              <a:rPr lang="en-US" dirty="0" smtClean="0"/>
              <a:t>locomotion</a:t>
            </a:r>
          </a:p>
          <a:p>
            <a:pPr lvl="1"/>
            <a:r>
              <a:rPr lang="en-US" dirty="0" smtClean="0"/>
              <a:t>internal movement</a:t>
            </a:r>
          </a:p>
        </p:txBody>
      </p:sp>
    </p:spTree>
    <p:extLst>
      <p:ext uri="{BB962C8B-B14F-4D97-AF65-F5344CB8AC3E}">
        <p14:creationId xmlns:p14="http://schemas.microsoft.com/office/powerpoint/2010/main" val="1965921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Characteristics of Living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achieve growth</a:t>
            </a:r>
          </a:p>
          <a:p>
            <a:pPr lvl="1"/>
            <a:r>
              <a:rPr lang="en-US" dirty="0" smtClean="0"/>
              <a:t>Growth is by assimilation, </a:t>
            </a:r>
            <a:br>
              <a:rPr lang="en-US" dirty="0" smtClean="0"/>
            </a:br>
            <a:r>
              <a:rPr lang="en-US" dirty="0" smtClean="0"/>
              <a:t>not by accumulation.</a:t>
            </a:r>
          </a:p>
          <a:p>
            <a:pPr lvl="1"/>
            <a:r>
              <a:rPr lang="en-US" dirty="0"/>
              <a:t>Growth is achieved </a:t>
            </a:r>
            <a:r>
              <a:rPr lang="en-US" u="sng" dirty="0"/>
              <a:t>by</a:t>
            </a:r>
            <a:r>
              <a:rPr lang="en-US" dirty="0"/>
              <a:t> the organism, not </a:t>
            </a:r>
            <a:r>
              <a:rPr lang="en-US" u="sng" dirty="0"/>
              <a:t>done</a:t>
            </a:r>
            <a:r>
              <a:rPr lang="en-US" dirty="0"/>
              <a:t> to the organism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83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Characteristics of Living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reproduce</a:t>
            </a:r>
          </a:p>
          <a:p>
            <a:pPr marL="228600" lvl="1" indent="0" algn="ctr">
              <a:buNone/>
            </a:pPr>
            <a:r>
              <a:rPr lang="en-US" dirty="0" smtClean="0"/>
              <a:t>Living things reproduce by making offspring similar to the original parent(s).</a:t>
            </a:r>
          </a:p>
        </p:txBody>
      </p:sp>
    </p:spTree>
    <p:extLst>
      <p:ext uri="{BB962C8B-B14F-4D97-AF65-F5344CB8AC3E}">
        <p14:creationId xmlns:p14="http://schemas.microsoft.com/office/powerpoint/2010/main" val="2890953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Characteristics of Living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come from similar preexisting life</a:t>
            </a:r>
          </a:p>
          <a:p>
            <a:pPr lvl="1"/>
            <a:r>
              <a:rPr lang="en-US" dirty="0" smtClean="0"/>
              <a:t>biogenesis</a:t>
            </a:r>
          </a:p>
          <a:p>
            <a:pPr lvl="1"/>
            <a:r>
              <a:rPr lang="en-US" dirty="0" smtClean="0"/>
              <a:t>variation with limitation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03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Characteristics of Living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have a similar chemical makeup</a:t>
            </a:r>
          </a:p>
          <a:p>
            <a:pPr lvl="1"/>
            <a:r>
              <a:rPr lang="en-US" dirty="0" smtClean="0"/>
              <a:t>organic</a:t>
            </a:r>
          </a:p>
          <a:p>
            <a:pPr lvl="1"/>
            <a:r>
              <a:rPr lang="en-US" dirty="0" smtClean="0"/>
              <a:t>inorganic</a:t>
            </a:r>
          </a:p>
          <a:p>
            <a:r>
              <a:rPr lang="en-US" dirty="0" smtClean="0"/>
              <a:t>are composed of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84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Characteristics of Living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exhibit irritability</a:t>
            </a:r>
          </a:p>
          <a:p>
            <a:pPr marL="115888" lvl="1" indent="0" algn="ctr">
              <a:buNone/>
            </a:pPr>
            <a:r>
              <a:rPr lang="en-US" dirty="0" smtClean="0"/>
              <a:t>the ability to respond to one’s environment</a:t>
            </a:r>
          </a:p>
        </p:txBody>
      </p:sp>
    </p:spTree>
    <p:extLst>
      <p:ext uri="{BB962C8B-B14F-4D97-AF65-F5344CB8AC3E}">
        <p14:creationId xmlns:p14="http://schemas.microsoft.com/office/powerpoint/2010/main" val="3198945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Characteristics of Living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require energy</a:t>
            </a:r>
          </a:p>
          <a:p>
            <a:pPr lvl="1"/>
            <a:r>
              <a:rPr lang="en-US" dirty="0" smtClean="0"/>
              <a:t>sunlight </a:t>
            </a:r>
          </a:p>
          <a:p>
            <a:pPr lvl="1"/>
            <a:r>
              <a:rPr lang="en-US" dirty="0" smtClean="0"/>
              <a:t>food</a:t>
            </a:r>
          </a:p>
          <a:p>
            <a:pPr marL="463550" lvl="2" indent="0" algn="ctr">
              <a:buNone/>
            </a:pPr>
            <a:r>
              <a:rPr lang="en-US" dirty="0" smtClean="0"/>
              <a:t>an organic, energy-containing substance</a:t>
            </a:r>
          </a:p>
        </p:txBody>
      </p:sp>
    </p:spTree>
    <p:extLst>
      <p:ext uri="{BB962C8B-B14F-4D97-AF65-F5344CB8AC3E}">
        <p14:creationId xmlns:p14="http://schemas.microsoft.com/office/powerpoint/2010/main" val="4171050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maintain a high level of organization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face death</a:t>
            </a:r>
          </a:p>
        </p:txBody>
      </p:sp>
    </p:spTree>
    <p:extLst>
      <p:ext uri="{BB962C8B-B14F-4D97-AF65-F5344CB8AC3E}">
        <p14:creationId xmlns:p14="http://schemas.microsoft.com/office/powerpoint/2010/main" val="3664688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2274838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 something true because people </a:t>
            </a:r>
            <a:br>
              <a:rPr lang="en-US" sz="48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800" b="1" dirty="0" smtClean="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believe it?</a:t>
            </a:r>
            <a:endParaRPr lang="en-US" sz="4800" b="1" dirty="0">
              <a:solidFill>
                <a:srgbClr val="2A44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63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Microscopes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286000"/>
            <a:ext cx="6324600" cy="3657600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simple microscopes</a:t>
            </a:r>
          </a:p>
          <a:p>
            <a:pPr lvl="2"/>
            <a:r>
              <a:rPr lang="en-US" dirty="0" smtClean="0"/>
              <a:t>Anton van Leeuwenhoek: “The Father of Microscopy”</a:t>
            </a:r>
          </a:p>
          <a:p>
            <a:pPr lvl="2"/>
            <a:r>
              <a:rPr lang="en-US" dirty="0" smtClean="0"/>
              <a:t>single lens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971800"/>
            <a:ext cx="1895856" cy="3428999"/>
          </a:xfrm>
          <a:prstGeom prst="rect">
            <a:avLst/>
          </a:prstGeom>
          <a:effectLst>
            <a:outerShdw blurRad="368300" dist="38100" dir="2700000" algn="tl" rotWithShape="0">
              <a:prstClr val="black">
                <a:alpha val="7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851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Microscopes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compound microscopes</a:t>
            </a:r>
          </a:p>
          <a:p>
            <a:pPr lvl="2"/>
            <a:r>
              <a:rPr lang="en-US" dirty="0" smtClean="0"/>
              <a:t>Zacharias Janssen</a:t>
            </a:r>
          </a:p>
          <a:p>
            <a:pPr lvl="2"/>
            <a:r>
              <a:rPr lang="en-US" dirty="0" smtClean="0"/>
              <a:t>two lenses</a:t>
            </a:r>
          </a:p>
          <a:p>
            <a:pPr lvl="3"/>
            <a:r>
              <a:rPr lang="en-US" dirty="0"/>
              <a:t>ocular</a:t>
            </a:r>
          </a:p>
          <a:p>
            <a:pPr lvl="3"/>
            <a:r>
              <a:rPr lang="en-US" dirty="0" smtClean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146577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 Magnification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286000"/>
            <a:ext cx="7620000" cy="3657600"/>
          </a:xfrm>
        </p:spPr>
        <p:txBody>
          <a:bodyPr/>
          <a:lstStyle/>
          <a:p>
            <a:r>
              <a:rPr lang="en-US" dirty="0" smtClean="0"/>
              <a:t>reflection</a:t>
            </a:r>
          </a:p>
          <a:p>
            <a:pPr marL="342900" lvl="1" indent="0">
              <a:buNone/>
            </a:pPr>
            <a:r>
              <a:rPr lang="en-US" dirty="0" smtClean="0"/>
              <a:t>the image caused by light rays bouncing off an object</a:t>
            </a:r>
          </a:p>
          <a:p>
            <a:r>
              <a:rPr lang="en-US" dirty="0" smtClean="0"/>
              <a:t>refraction</a:t>
            </a:r>
          </a:p>
          <a:p>
            <a:pPr marL="342900" lvl="1" indent="0">
              <a:buNone/>
            </a:pPr>
            <a:r>
              <a:rPr lang="en-US" dirty="0" smtClean="0"/>
              <a:t>the bending of a light ray as it passes through a substance</a:t>
            </a:r>
          </a:p>
        </p:txBody>
      </p:sp>
    </p:spTree>
    <p:extLst>
      <p:ext uri="{BB962C8B-B14F-4D97-AF65-F5344CB8AC3E}">
        <p14:creationId xmlns:p14="http://schemas.microsoft.com/office/powerpoint/2010/main" val="445384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 Magnification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286000"/>
            <a:ext cx="7620000" cy="3657600"/>
          </a:xfrm>
        </p:spPr>
        <p:txBody>
          <a:bodyPr/>
          <a:lstStyle/>
          <a:p>
            <a:r>
              <a:rPr lang="en-US" dirty="0" smtClean="0"/>
              <a:t>resolution</a:t>
            </a:r>
          </a:p>
          <a:p>
            <a:pPr marL="342900" lvl="1" indent="0">
              <a:buNone/>
            </a:pPr>
            <a:r>
              <a:rPr lang="en-US" dirty="0" smtClean="0"/>
              <a:t>the ability to see fine detail</a:t>
            </a:r>
          </a:p>
        </p:txBody>
      </p:sp>
    </p:spTree>
    <p:extLst>
      <p:ext uri="{BB962C8B-B14F-4D97-AF65-F5344CB8AC3E}">
        <p14:creationId xmlns:p14="http://schemas.microsoft.com/office/powerpoint/2010/main" val="2440469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Microscopes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286000"/>
            <a:ext cx="6858000" cy="3657600"/>
          </a:xfrm>
        </p:spPr>
        <p:txBody>
          <a:bodyPr/>
          <a:lstStyle/>
          <a:p>
            <a:r>
              <a:rPr lang="en-US" dirty="0" smtClean="0"/>
              <a:t>electron microscopes</a:t>
            </a:r>
          </a:p>
          <a:p>
            <a:pPr lvl="1"/>
            <a:r>
              <a:rPr lang="en-US" dirty="0" smtClean="0"/>
              <a:t>magnify from 1,500 to 250,000 times</a:t>
            </a:r>
          </a:p>
          <a:p>
            <a:pPr lvl="1"/>
            <a:r>
              <a:rPr lang="en-US" dirty="0" smtClean="0"/>
              <a:t>electrons replace light rays</a:t>
            </a:r>
          </a:p>
          <a:p>
            <a:pPr lvl="1"/>
            <a:r>
              <a:rPr lang="en-US" dirty="0"/>
              <a:t>greater magnification &amp; </a:t>
            </a:r>
            <a:r>
              <a:rPr lang="en-US" dirty="0" smtClean="0"/>
              <a:t>resolution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51100"/>
            <a:ext cx="1440489" cy="3962400"/>
          </a:xfrm>
          <a:prstGeom prst="rect">
            <a:avLst/>
          </a:prstGeom>
          <a:effectLst>
            <a:outerShdw blurRad="368300" dist="38100" dir="2700000" algn="tl" rotWithShape="0">
              <a:prstClr val="black">
                <a:alpha val="7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518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Microscopes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286000"/>
            <a:ext cx="6705600" cy="3657600"/>
          </a:xfrm>
        </p:spPr>
        <p:txBody>
          <a:bodyPr/>
          <a:lstStyle/>
          <a:p>
            <a:r>
              <a:rPr lang="en-US" dirty="0" smtClean="0"/>
              <a:t>electron microscopes</a:t>
            </a:r>
          </a:p>
          <a:p>
            <a:pPr lvl="1"/>
            <a:r>
              <a:rPr lang="en-US" dirty="0" smtClean="0"/>
              <a:t>two types: transmission and scanning</a:t>
            </a:r>
          </a:p>
          <a:p>
            <a:pPr lvl="1"/>
            <a:r>
              <a:rPr lang="en-US" dirty="0" smtClean="0"/>
              <a:t>produce electron micrographs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51100"/>
            <a:ext cx="1440489" cy="3962400"/>
          </a:xfrm>
          <a:prstGeom prst="rect">
            <a:avLst/>
          </a:prstGeom>
          <a:effectLst>
            <a:outerShdw blurRad="368300" dist="38100" dir="2700000" algn="tl" rotWithShape="0">
              <a:prstClr val="black">
                <a:alpha val="7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85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Validity of </a:t>
            </a:r>
            <a:br>
              <a:rPr lang="en-US" smtClean="0"/>
            </a:br>
            <a:r>
              <a:rPr lang="en-US" smtClean="0"/>
              <a:t>Biological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Errors can be made </a:t>
            </a:r>
          </a:p>
          <a:p>
            <a:pPr lvl="1"/>
            <a:r>
              <a:rPr lang="en-US" dirty="0" smtClean="0"/>
              <a:t>by the biologist in his observations</a:t>
            </a:r>
          </a:p>
          <a:p>
            <a:pPr lvl="1"/>
            <a:r>
              <a:rPr lang="en-US" dirty="0" smtClean="0"/>
              <a:t>if the specimen is atypical</a:t>
            </a:r>
          </a:p>
          <a:p>
            <a:pPr lvl="1"/>
            <a:r>
              <a:rPr lang="en-US" dirty="0" smtClean="0"/>
              <a:t>when crude techniques are used</a:t>
            </a:r>
          </a:p>
        </p:txBody>
      </p:sp>
    </p:spTree>
    <p:extLst>
      <p:ext uri="{BB962C8B-B14F-4D97-AF65-F5344CB8AC3E}">
        <p14:creationId xmlns:p14="http://schemas.microsoft.com/office/powerpoint/2010/main" val="1013686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The Doctrine of Humors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developed by Hippocrates, </a:t>
            </a:r>
            <a:br>
              <a:rPr lang="en-US" dirty="0"/>
            </a:br>
            <a:r>
              <a:rPr lang="en-US" dirty="0"/>
              <a:t>c. 350 B.C.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held </a:t>
            </a:r>
            <a:r>
              <a:rPr lang="en-US" dirty="0"/>
              <a:t>that living things are made up of four liquids, or “humors”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taught that a person’s humors must be in perfect balance for him to be healthy</a:t>
            </a:r>
          </a:p>
        </p:txBody>
      </p:sp>
    </p:spTree>
    <p:extLst>
      <p:ext uri="{BB962C8B-B14F-4D97-AF65-F5344CB8AC3E}">
        <p14:creationId xmlns:p14="http://schemas.microsoft.com/office/powerpoint/2010/main" val="327709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4 Humors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blood: heart</a:t>
            </a:r>
            <a:endParaRPr lang="en-US" dirty="0"/>
          </a:p>
          <a:p>
            <a:r>
              <a:rPr lang="en-US" dirty="0" smtClean="0"/>
              <a:t>black bile: spleen</a:t>
            </a:r>
            <a:endParaRPr lang="en-US" dirty="0"/>
          </a:p>
          <a:p>
            <a:r>
              <a:rPr lang="en-US" dirty="0" smtClean="0"/>
              <a:t>phlegm: brain</a:t>
            </a:r>
          </a:p>
          <a:p>
            <a:r>
              <a:rPr lang="en-US" dirty="0" smtClean="0"/>
              <a:t>bile: 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49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2274838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4800" b="1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Is something true because it seems </a:t>
            </a:r>
            <a:br>
              <a:rPr lang="en-US" dirty="0"/>
            </a:br>
            <a:r>
              <a:rPr lang="en-US" dirty="0"/>
              <a:t>to work?</a:t>
            </a:r>
          </a:p>
        </p:txBody>
      </p:sp>
    </p:spTree>
    <p:extLst>
      <p:ext uri="{BB962C8B-B14F-4D97-AF65-F5344CB8AC3E}">
        <p14:creationId xmlns:p14="http://schemas.microsoft.com/office/powerpoint/2010/main" val="43656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Chapt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logy Chapter 1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1249</Words>
  <Application>Microsoft Office PowerPoint</Application>
  <PresentationFormat>On-screen Show (4:3)</PresentationFormat>
  <Paragraphs>255</Paragraphs>
  <Slides>66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Tahoma</vt:lpstr>
      <vt:lpstr>Wingdings</vt:lpstr>
      <vt:lpstr>Biology Chapter 1</vt:lpstr>
      <vt:lpstr>Biology Chapter 1C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Doctrine of Humors</vt:lpstr>
      <vt:lpstr>The 4 Humors</vt:lpstr>
      <vt:lpstr>PowerPoint Presentation</vt:lpstr>
      <vt:lpstr>The Doctrine of Signatures</vt:lpstr>
      <vt:lpstr>PowerPoint Presentation</vt:lpstr>
      <vt:lpstr>Spontaneous Generation</vt:lpstr>
      <vt:lpstr>PowerPoint Presentation</vt:lpstr>
      <vt:lpstr>Logical Reasoning</vt:lpstr>
      <vt:lpstr>Logical Reasoning</vt:lpstr>
      <vt:lpstr>Inductive Reasoning</vt:lpstr>
      <vt:lpstr>Logical Reasoning</vt:lpstr>
      <vt:lpstr>Deductive Reasoning</vt:lpstr>
      <vt:lpstr>PowerPoint Presentation</vt:lpstr>
      <vt:lpstr>PowerPoint Presentation</vt:lpstr>
      <vt:lpstr>PowerPoint Presentation</vt:lpstr>
      <vt:lpstr>God’s Truth and Science</vt:lpstr>
      <vt:lpstr>God’s Truth and Science</vt:lpstr>
      <vt:lpstr>PowerPoint Presentation</vt:lpstr>
      <vt:lpstr>PowerPoint Presentation</vt:lpstr>
      <vt:lpstr>The Scientific Method</vt:lpstr>
      <vt:lpstr>PowerPoint Presentation</vt:lpstr>
      <vt:lpstr>Scientific Method Steps</vt:lpstr>
      <vt:lpstr>PowerPoint Presentation</vt:lpstr>
      <vt:lpstr>Scientific Method Steps</vt:lpstr>
      <vt:lpstr>Scientific Method Steps</vt:lpstr>
      <vt:lpstr>Controlled Experiments</vt:lpstr>
      <vt:lpstr>Controlled Experiments</vt:lpstr>
      <vt:lpstr>PowerPoint Presentation</vt:lpstr>
      <vt:lpstr>Sample Experiment</vt:lpstr>
      <vt:lpstr>Sample Experiment</vt:lpstr>
      <vt:lpstr>Sample Experiment</vt:lpstr>
      <vt:lpstr>What is the dependent variable?</vt:lpstr>
      <vt:lpstr>If we raised the temperature of the water in the tanks, the results would be invalid because</vt:lpstr>
      <vt:lpstr>If you use the scientific method correctly, the data will never suggest more than one possible answer.</vt:lpstr>
      <vt:lpstr>What is the difference between a control group and an experimental group?</vt:lpstr>
      <vt:lpstr>Limitations of Science</vt:lpstr>
      <vt:lpstr>PowerPoint Presentation</vt:lpstr>
      <vt:lpstr>Limitations of Science</vt:lpstr>
      <vt:lpstr>Science and the Christian</vt:lpstr>
      <vt:lpstr>PowerPoint Presentation</vt:lpstr>
      <vt:lpstr>Pure or Applied Science</vt:lpstr>
      <vt:lpstr>Science and the Christian</vt:lpstr>
      <vt:lpstr>Science and the Christian</vt:lpstr>
      <vt:lpstr>Science and the Christian</vt:lpstr>
      <vt:lpstr>PowerPoint Presentation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Microscopes</vt:lpstr>
      <vt:lpstr>Microscopes</vt:lpstr>
      <vt:lpstr>Light Magnification</vt:lpstr>
      <vt:lpstr>Light Magnification</vt:lpstr>
      <vt:lpstr>Microscopes</vt:lpstr>
      <vt:lpstr>Microscopes</vt:lpstr>
      <vt:lpstr>Validity of  Biological Studies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181</cp:revision>
  <cp:lastPrinted>2012-02-10T16:41:08Z</cp:lastPrinted>
  <dcterms:created xsi:type="dcterms:W3CDTF">2011-12-15T15:58:21Z</dcterms:created>
  <dcterms:modified xsi:type="dcterms:W3CDTF">2017-08-08T00:20:29Z</dcterms:modified>
</cp:coreProperties>
</file>