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09" r:id="rId2"/>
    <p:sldId id="319" r:id="rId3"/>
    <p:sldId id="318" r:id="rId4"/>
    <p:sldId id="323" r:id="rId5"/>
    <p:sldId id="338" r:id="rId6"/>
    <p:sldId id="336" r:id="rId7"/>
    <p:sldId id="337" r:id="rId8"/>
    <p:sldId id="321" r:id="rId9"/>
    <p:sldId id="322" r:id="rId10"/>
    <p:sldId id="324" r:id="rId11"/>
    <p:sldId id="339" r:id="rId12"/>
    <p:sldId id="348" r:id="rId13"/>
    <p:sldId id="350" r:id="rId14"/>
    <p:sldId id="351" r:id="rId15"/>
    <p:sldId id="352" r:id="rId16"/>
    <p:sldId id="353" r:id="rId17"/>
    <p:sldId id="354" r:id="rId18"/>
    <p:sldId id="355" r:id="rId19"/>
    <p:sldId id="357" r:id="rId20"/>
    <p:sldId id="356" r:id="rId21"/>
    <p:sldId id="359" r:id="rId22"/>
    <p:sldId id="3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920">
          <p15:clr>
            <a:srgbClr val="A4A3A4"/>
          </p15:clr>
        </p15:guide>
        <p15:guide id="7" pos="2880">
          <p15:clr>
            <a:srgbClr val="A4A3A4"/>
          </p15:clr>
        </p15:guide>
        <p15:guide id="8" pos="576">
          <p15:clr>
            <a:srgbClr val="A4A3A4"/>
          </p15:clr>
        </p15:guide>
        <p15:guide id="9" pos="5177">
          <p15:clr>
            <a:srgbClr val="A4A3A4"/>
          </p15:clr>
        </p15:guide>
        <p15:guide id="10" pos="1662">
          <p15:clr>
            <a:srgbClr val="A4A3A4"/>
          </p15:clr>
        </p15:guide>
        <p15:guide id="11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961"/>
    <a:srgbClr val="E4931C"/>
    <a:srgbClr val="CB8E35"/>
    <a:srgbClr val="FF9900"/>
    <a:srgbClr val="005024"/>
    <a:srgbClr val="007A37"/>
    <a:srgbClr val="FFD757"/>
    <a:srgbClr val="FF9933"/>
    <a:srgbClr val="D8AA16"/>
    <a:srgbClr val="481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89486" autoAdjust="0"/>
  </p:normalViewPr>
  <p:slideViewPr>
    <p:cSldViewPr snapToGrid="0" showGuides="1">
      <p:cViewPr varScale="1">
        <p:scale>
          <a:sx n="66" d="100"/>
          <a:sy n="66" d="100"/>
        </p:scale>
        <p:origin x="1272" y="78"/>
      </p:cViewPr>
      <p:guideLst>
        <p:guide orient="horz" pos="2160"/>
        <p:guide orient="horz" pos="576"/>
        <p:guide orient="horz" pos="3744"/>
        <p:guide orient="horz" pos="1056"/>
        <p:guide orient="horz" pos="480"/>
        <p:guide orient="horz" pos="1920"/>
        <p:guide pos="2880"/>
        <p:guide pos="576"/>
        <p:guide pos="5177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7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6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0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7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7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5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21252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30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4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652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6019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8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63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6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6200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4" r:id="rId3"/>
    <p:sldLayoutId id="2147483695" r:id="rId4"/>
    <p:sldLayoutId id="2147483698" r:id="rId5"/>
    <p:sldLayoutId id="2147483690" r:id="rId6"/>
    <p:sldLayoutId id="2147483699" r:id="rId7"/>
    <p:sldLayoutId id="2147483691" r:id="rId8"/>
    <p:sldLayoutId id="2147483700" r:id="rId9"/>
    <p:sldLayoutId id="2147483704" r:id="rId10"/>
    <p:sldLayoutId id="2147483707" r:id="rId11"/>
    <p:sldLayoutId id="2147483708" r:id="rId12"/>
    <p:sldLayoutId id="2147483709" r:id="rId13"/>
    <p:sldLayoutId id="2147483696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05" r:id="rId20"/>
    <p:sldLayoutId id="2147483703" r:id="rId21"/>
    <p:sldLayoutId id="2147483706" r:id="rId22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217716" y="123371"/>
            <a:ext cx="9579429" cy="6611257"/>
          </a:xfrm>
          <a:prstGeom prst="ellipse">
            <a:avLst/>
          </a:prstGeom>
          <a:gradFill flip="none" rotWithShape="1">
            <a:gsLst>
              <a:gs pos="0">
                <a:srgbClr val="005024">
                  <a:alpha val="64000"/>
                </a:srgb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Bacteria and Viruses</a:t>
            </a:r>
            <a:endParaRPr lang="en-US" sz="6000" b="1" cap="small" dirty="0">
              <a:solidFill>
                <a:schemeClr val="bg1">
                  <a:lumMod val="85000"/>
                </a:scheme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798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Bacteria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325495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481040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5582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842250" cy="762000"/>
          </a:xfrm>
        </p:spPr>
        <p:txBody>
          <a:bodyPr/>
          <a:lstStyle/>
          <a:p>
            <a:r>
              <a:rPr lang="en-US" dirty="0" smtClean="0"/>
              <a:t>Bacterial Shapes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coccus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Spherical, 1 um in diameter</a:t>
            </a:r>
            <a:endParaRPr lang="en-US" dirty="0" smtClean="0"/>
          </a:p>
          <a:p>
            <a:r>
              <a:rPr lang="en-US" dirty="0" smtClean="0"/>
              <a:t>bacillus</a:t>
            </a:r>
          </a:p>
          <a:p>
            <a:pPr marL="457200" lvl="1" indent="0">
              <a:buNone/>
            </a:pPr>
            <a:r>
              <a:rPr lang="en-US" dirty="0" smtClean="0"/>
              <a:t>rod-shaped, 1 um in width, 2-10 um in length</a:t>
            </a:r>
            <a:endParaRPr lang="en-US" dirty="0" smtClean="0"/>
          </a:p>
          <a:p>
            <a:r>
              <a:rPr lang="en-US" dirty="0" err="1" smtClean="0"/>
              <a:t>spirillum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spiral-shaped, slightly longer than bacillus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100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Bacteria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t="6120" r="3692" b="7054"/>
          <a:stretch/>
        </p:blipFill>
        <p:spPr>
          <a:xfrm>
            <a:off x="3681663" y="2863516"/>
            <a:ext cx="4788569" cy="2731168"/>
          </a:xfrm>
          <a:prstGeom prst="rect">
            <a:avLst/>
          </a:prstGeom>
          <a:ln w="38100" cap="sq">
            <a:solidFill>
              <a:srgbClr val="0050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nucleoid region</a:t>
            </a:r>
          </a:p>
          <a:p>
            <a:r>
              <a:rPr lang="en-US" dirty="0" smtClean="0"/>
              <a:t>plasmids</a:t>
            </a:r>
          </a:p>
          <a:p>
            <a:r>
              <a:rPr lang="en-US" dirty="0" smtClean="0"/>
              <a:t>cell wall</a:t>
            </a:r>
          </a:p>
          <a:p>
            <a:r>
              <a:rPr lang="en-US" dirty="0" smtClean="0"/>
              <a:t>capsule</a:t>
            </a:r>
          </a:p>
          <a:p>
            <a:r>
              <a:rPr lang="en-US" dirty="0" smtClean="0"/>
              <a:t>ribosomes</a:t>
            </a:r>
          </a:p>
          <a:p>
            <a:r>
              <a:rPr lang="en-US" dirty="0" smtClean="0"/>
              <a:t>flagella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59477" y="2540641"/>
            <a:ext cx="1393623" cy="177736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27754" y="3429000"/>
            <a:ext cx="1987146" cy="63023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11598" y="4041775"/>
            <a:ext cx="1938202" cy="3492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37390" y="4318001"/>
            <a:ext cx="1782310" cy="29845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62135" y="4616451"/>
            <a:ext cx="1591810" cy="660401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62135" y="5127626"/>
            <a:ext cx="1491028" cy="149226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80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842250" cy="762000"/>
          </a:xfrm>
        </p:spPr>
        <p:txBody>
          <a:bodyPr/>
          <a:lstStyle/>
          <a:p>
            <a:r>
              <a:rPr lang="en-US" dirty="0" smtClean="0"/>
              <a:t>Cyanobacteria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blue-green algae</a:t>
            </a:r>
          </a:p>
          <a:p>
            <a:r>
              <a:rPr lang="en-US" dirty="0" smtClean="0"/>
              <a:t>originally classified with plants</a:t>
            </a:r>
          </a:p>
          <a:p>
            <a:r>
              <a:rPr lang="en-US" dirty="0" smtClean="0"/>
              <a:t>prokaryotic</a:t>
            </a:r>
          </a:p>
          <a:p>
            <a:r>
              <a:rPr lang="en-US" dirty="0" smtClean="0"/>
              <a:t>photosynthetic</a:t>
            </a:r>
          </a:p>
          <a:p>
            <a:r>
              <a:rPr lang="en-US" dirty="0" smtClean="0"/>
              <a:t>unicellular or colonial</a:t>
            </a:r>
          </a:p>
        </p:txBody>
      </p:sp>
    </p:spTree>
    <p:extLst>
      <p:ext uri="{BB962C8B-B14F-4D97-AF65-F5344CB8AC3E}">
        <p14:creationId xmlns:p14="http://schemas.microsoft.com/office/powerpoint/2010/main" val="2549763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396825"/>
            <a:ext cx="5591176" cy="762000"/>
          </a:xfrm>
        </p:spPr>
        <p:txBody>
          <a:bodyPr/>
          <a:lstStyle/>
          <a:p>
            <a:r>
              <a:rPr lang="en-US" dirty="0" smtClean="0"/>
              <a:t>Filament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320751"/>
            <a:ext cx="5591175" cy="3517899"/>
          </a:xfrm>
        </p:spPr>
        <p:txBody>
          <a:bodyPr/>
          <a:lstStyle/>
          <a:p>
            <a:r>
              <a:rPr lang="en-US" dirty="0" smtClean="0"/>
              <a:t>a chain of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43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1384300"/>
            <a:ext cx="5591176" cy="762000"/>
          </a:xfrm>
        </p:spPr>
        <p:txBody>
          <a:bodyPr/>
          <a:lstStyle/>
          <a:p>
            <a:r>
              <a:rPr lang="en-US" dirty="0" smtClean="0"/>
              <a:t>Heterocyst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146301"/>
            <a:ext cx="5591175" cy="3517899"/>
          </a:xfrm>
        </p:spPr>
        <p:txBody>
          <a:bodyPr/>
          <a:lstStyle/>
          <a:p>
            <a:r>
              <a:rPr lang="en-US" dirty="0" smtClean="0"/>
              <a:t>a large colorless cell found in the filament of some cyanobacteria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801" y="2146301"/>
            <a:ext cx="5591175" cy="3517899"/>
          </a:xfrm>
        </p:spPr>
        <p:txBody>
          <a:bodyPr/>
          <a:lstStyle/>
          <a:p>
            <a:r>
              <a:rPr lang="en-US" sz="4400" dirty="0" smtClean="0"/>
              <a:t>Bacteria reproduce by simple </a:t>
            </a:r>
            <a:r>
              <a:rPr lang="en-US" sz="4400" dirty="0" smtClean="0">
                <a:solidFill>
                  <a:srgbClr val="6D1961"/>
                </a:solidFill>
              </a:rPr>
              <a:t>binary fission </a:t>
            </a:r>
            <a:r>
              <a:rPr lang="en-US" sz="4400" dirty="0" smtClean="0"/>
              <a:t>that does </a:t>
            </a:r>
            <a:r>
              <a:rPr lang="en-US" sz="4400" i="1" dirty="0" smtClean="0"/>
              <a:t>not </a:t>
            </a:r>
            <a:r>
              <a:rPr lang="en-US" sz="4400" dirty="0" smtClean="0"/>
              <a:t>involve mitosis.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1710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832400"/>
            <a:ext cx="7304088" cy="7986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85000"/>
              </a:lnSpc>
              <a:spcBef>
                <a:spcPct val="0"/>
              </a:spcBef>
              <a:buNone/>
              <a:defRPr lang="en-US" sz="5400" b="1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smtClean="0"/>
              <a:t>Binary Fission</a:t>
            </a: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4"/>
          <a:stretch/>
        </p:blipFill>
        <p:spPr>
          <a:xfrm rot="16200000">
            <a:off x="3778787" y="2775855"/>
            <a:ext cx="1559682" cy="4775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8" r="52076"/>
          <a:stretch/>
        </p:blipFill>
        <p:spPr>
          <a:xfrm rot="16200000">
            <a:off x="3678567" y="1407541"/>
            <a:ext cx="1516283" cy="4775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66"/>
          <a:stretch/>
        </p:blipFill>
        <p:spPr>
          <a:xfrm rot="16200000">
            <a:off x="3625332" y="7692"/>
            <a:ext cx="1622753" cy="47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80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54886" y="832400"/>
            <a:ext cx="4434226" cy="7986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85000"/>
              </a:lnSpc>
              <a:spcBef>
                <a:spcPct val="0"/>
              </a:spcBef>
              <a:buNone/>
              <a:defRPr lang="en-US" sz="5400" b="1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t>Conjugation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4" r="5199"/>
          <a:stretch/>
        </p:blipFill>
        <p:spPr>
          <a:xfrm>
            <a:off x="5209987" y="1308045"/>
            <a:ext cx="3210682" cy="38578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2079" r="79067" b="16026"/>
          <a:stretch/>
        </p:blipFill>
        <p:spPr>
          <a:xfrm>
            <a:off x="779600" y="1889379"/>
            <a:ext cx="2050802" cy="277362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31862" y="1847024"/>
            <a:ext cx="2014661" cy="2827012"/>
            <a:chOff x="2431862" y="1847024"/>
            <a:chExt cx="2014661" cy="28270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6" t="12419" r="46667" b="49814"/>
            <a:stretch/>
          </p:blipFill>
          <p:spPr>
            <a:xfrm>
              <a:off x="2446151" y="1847024"/>
              <a:ext cx="2000372" cy="14570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6" t="49238" r="47507" b="13943"/>
            <a:stretch/>
          </p:blipFill>
          <p:spPr>
            <a:xfrm>
              <a:off x="2431862" y="3253604"/>
              <a:ext cx="1894478" cy="142043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96236" y="1928340"/>
            <a:ext cx="2059208" cy="2740008"/>
            <a:chOff x="3896236" y="1928340"/>
            <a:chExt cx="2059208" cy="27400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68" t="51198" r="31499" b="13290"/>
            <a:stretch/>
          </p:blipFill>
          <p:spPr>
            <a:xfrm>
              <a:off x="3896236" y="3298344"/>
              <a:ext cx="1945764" cy="137000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82" t="15686" r="30599" b="48802"/>
            <a:stretch/>
          </p:blipFill>
          <p:spPr>
            <a:xfrm>
              <a:off x="3998794" y="1928340"/>
              <a:ext cx="1956650" cy="1370004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11329" r="63134" b="16340"/>
          <a:stretch/>
        </p:blipFill>
        <p:spPr>
          <a:xfrm>
            <a:off x="2405036" y="1841758"/>
            <a:ext cx="2031470" cy="2790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2336" y="2655397"/>
            <a:ext cx="30540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>
                <a:solidFill>
                  <a:srgbClr val="007A3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conjugation</a:t>
            </a:r>
            <a:r>
              <a:rPr lang="en-US" sz="4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>
                <a:solidFill>
                  <a:srgbClr val="007A3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tube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53968" y="3236975"/>
            <a:ext cx="938784" cy="1"/>
          </a:xfrm>
          <a:prstGeom prst="straightConnector1">
            <a:avLst/>
          </a:prstGeom>
          <a:ln w="57150">
            <a:solidFill>
              <a:srgbClr val="007A37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81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955" y="1384300"/>
            <a:ext cx="5749672" cy="762000"/>
          </a:xfrm>
        </p:spPr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204" y="2146301"/>
            <a:ext cx="5591175" cy="3517899"/>
          </a:xfrm>
        </p:spPr>
        <p:txBody>
          <a:bodyPr/>
          <a:lstStyle/>
          <a:p>
            <a:r>
              <a:rPr lang="en-US" dirty="0" smtClean="0"/>
              <a:t>a genetic change that occurs when one bacterium takes up another bacterium’s DNA that is free in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0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842250" cy="762000"/>
          </a:xfrm>
        </p:spPr>
        <p:txBody>
          <a:bodyPr/>
          <a:lstStyle/>
          <a:p>
            <a:r>
              <a:rPr lang="en-US" dirty="0" smtClean="0"/>
              <a:t>Bacterial Nutrition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171" y="1981200"/>
            <a:ext cx="8969829" cy="39624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Some are autotrophic.</a:t>
            </a:r>
          </a:p>
          <a:p>
            <a:pPr lvl="1"/>
            <a:r>
              <a:rPr lang="en-US" dirty="0" smtClean="0"/>
              <a:t>photosynthetic</a:t>
            </a:r>
          </a:p>
          <a:p>
            <a:pPr lvl="1"/>
            <a:r>
              <a:rPr lang="en-US" dirty="0" smtClean="0"/>
              <a:t>chemosynthetic</a:t>
            </a:r>
            <a:endParaRPr lang="en-US" dirty="0"/>
          </a:p>
          <a:p>
            <a:pPr lvl="0"/>
            <a:r>
              <a:rPr lang="en-US" dirty="0" smtClean="0"/>
              <a:t>Most are heterotrophic.</a:t>
            </a:r>
          </a:p>
          <a:p>
            <a:pPr lvl="1"/>
            <a:r>
              <a:rPr lang="en-US" sz="3600" dirty="0" smtClean="0"/>
              <a:t>Saprophytic </a:t>
            </a:r>
            <a:r>
              <a:rPr lang="en-US" sz="3200" dirty="0" smtClean="0"/>
              <a:t>(feed on dead organic matter)</a:t>
            </a:r>
          </a:p>
          <a:p>
            <a:pPr lvl="1"/>
            <a:r>
              <a:rPr lang="en-US" sz="3600" dirty="0" smtClean="0"/>
              <a:t>Parasitic </a:t>
            </a:r>
            <a:r>
              <a:rPr lang="en-US" sz="3200" dirty="0" smtClean="0"/>
              <a:t>(feed on living host)</a:t>
            </a:r>
            <a:endParaRPr lang="en-US" sz="3200" dirty="0"/>
          </a:p>
          <a:p>
            <a:pPr lvl="1"/>
            <a:r>
              <a:rPr lang="en-US" sz="3600" dirty="0" smtClean="0"/>
              <a:t>Some are obligate parasites. </a:t>
            </a:r>
          </a:p>
          <a:p>
            <a:pPr marL="457200" lvl="1" indent="0">
              <a:buNone/>
            </a:pPr>
            <a:r>
              <a:rPr lang="en-US" sz="3200" dirty="0" smtClean="0"/>
              <a:t>(require the presence of living tissue)</a:t>
            </a:r>
          </a:p>
        </p:txBody>
      </p:sp>
    </p:spTree>
    <p:extLst>
      <p:ext uri="{BB962C8B-B14F-4D97-AF65-F5344CB8AC3E}">
        <p14:creationId xmlns:p14="http://schemas.microsoft.com/office/powerpoint/2010/main" val="3548872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293" y="1384300"/>
            <a:ext cx="5591176" cy="762000"/>
          </a:xfrm>
        </p:spPr>
        <p:txBody>
          <a:bodyPr/>
          <a:lstStyle/>
          <a:p>
            <a:r>
              <a:rPr lang="en-US" dirty="0" smtClean="0"/>
              <a:t>Microbiology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0161" y="2146301"/>
            <a:ext cx="5679440" cy="3517899"/>
          </a:xfrm>
        </p:spPr>
        <p:txBody>
          <a:bodyPr/>
          <a:lstStyle/>
          <a:p>
            <a:r>
              <a:rPr lang="en-US" dirty="0" smtClean="0"/>
              <a:t>the study of </a:t>
            </a:r>
            <a:r>
              <a:rPr lang="en-US" dirty="0" smtClean="0">
                <a:solidFill>
                  <a:srgbClr val="6D1961"/>
                </a:solidFill>
              </a:rPr>
              <a:t>microbes</a:t>
            </a:r>
            <a:r>
              <a:rPr lang="en-US" dirty="0" smtClean="0"/>
              <a:t> (microscopic organisms)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77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842250" cy="762000"/>
          </a:xfrm>
        </p:spPr>
        <p:txBody>
          <a:bodyPr/>
          <a:lstStyle/>
          <a:p>
            <a:r>
              <a:rPr lang="en-US" dirty="0" smtClean="0"/>
              <a:t>Conditions for Growth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moisture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pH</a:t>
            </a:r>
          </a:p>
          <a:p>
            <a:r>
              <a:rPr lang="en-US" dirty="0" smtClean="0"/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val="2032034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layers of hard material around the nucleoid region</a:t>
            </a:r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dirty="0" smtClean="0"/>
              <a:t>within the plasma membrane) </a:t>
            </a:r>
          </a:p>
          <a:p>
            <a:r>
              <a:rPr lang="en-US" dirty="0" smtClean="0"/>
              <a:t>helps a bacterium survive unfavorable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31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842250" cy="762000"/>
          </a:xfrm>
        </p:spPr>
        <p:txBody>
          <a:bodyPr/>
          <a:lstStyle/>
          <a:p>
            <a:r>
              <a:rPr lang="en-US" dirty="0" smtClean="0"/>
              <a:t>Oxygen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8343" y="1981200"/>
            <a:ext cx="8363857" cy="3962400"/>
          </a:xfrm>
        </p:spPr>
        <p:txBody>
          <a:bodyPr/>
          <a:lstStyle/>
          <a:p>
            <a:r>
              <a:rPr lang="en-US" dirty="0" smtClean="0"/>
              <a:t>obligate anaerobes (w/o Oxygen)</a:t>
            </a:r>
          </a:p>
          <a:p>
            <a:r>
              <a:rPr lang="en-US" dirty="0" smtClean="0"/>
              <a:t>obligate aerobes (w/ Oxygen)</a:t>
            </a:r>
          </a:p>
          <a:p>
            <a:r>
              <a:rPr lang="en-US" dirty="0" smtClean="0"/>
              <a:t>facultative anaerobes (either)</a:t>
            </a:r>
          </a:p>
          <a:p>
            <a:endParaRPr lang="en-US" dirty="0"/>
          </a:p>
          <a:p>
            <a:r>
              <a:rPr lang="en-US" dirty="0" smtClean="0"/>
              <a:t>Read the Controlling Bacteria in Food box on page 231</a:t>
            </a:r>
            <a:r>
              <a:rPr lang="en-US" dirty="0" smtClean="0"/>
              <a:t>!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152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842250" cy="762000"/>
          </a:xfrm>
        </p:spPr>
        <p:txBody>
          <a:bodyPr/>
          <a:lstStyle/>
          <a:p>
            <a:r>
              <a:rPr lang="en-US" sz="4000" dirty="0" smtClean="0"/>
              <a:t>Characteristics of Bacteria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2857" y="1981200"/>
            <a:ext cx="8349343" cy="3962400"/>
          </a:xfrm>
        </p:spPr>
        <p:txBody>
          <a:bodyPr/>
          <a:lstStyle/>
          <a:p>
            <a:r>
              <a:rPr lang="en-US" sz="3600" dirty="0" smtClean="0"/>
              <a:t>very </a:t>
            </a:r>
            <a:r>
              <a:rPr lang="en-US" sz="3600" dirty="0" smtClean="0"/>
              <a:t>small (1,000 times smaller than human cells)</a:t>
            </a:r>
            <a:endParaRPr lang="en-US" sz="3600" dirty="0" smtClean="0"/>
          </a:p>
          <a:p>
            <a:r>
              <a:rPr lang="en-US" sz="3600" dirty="0" smtClean="0"/>
              <a:t>hard to study</a:t>
            </a:r>
          </a:p>
          <a:p>
            <a:r>
              <a:rPr lang="en-US" sz="3600" dirty="0" smtClean="0"/>
              <a:t>can live anywhere</a:t>
            </a:r>
          </a:p>
          <a:p>
            <a:r>
              <a:rPr lang="en-US" sz="3600" dirty="0"/>
              <a:t>p</a:t>
            </a:r>
            <a:r>
              <a:rPr lang="en-US" sz="3600" dirty="0" smtClean="0"/>
              <a:t>rokaryotic</a:t>
            </a:r>
          </a:p>
          <a:p>
            <a:r>
              <a:rPr lang="en-US" sz="3600" dirty="0"/>
              <a:t>h</a:t>
            </a:r>
            <a:r>
              <a:rPr lang="en-US" sz="3600" dirty="0" smtClean="0"/>
              <a:t>elp eliminate waste, enable us to digest, make air breathable</a:t>
            </a:r>
          </a:p>
          <a:p>
            <a:r>
              <a:rPr lang="en-US" sz="3600" dirty="0"/>
              <a:t>d</a:t>
            </a:r>
            <a:r>
              <a:rPr lang="en-US" sz="3600" dirty="0" smtClean="0"/>
              <a:t>estructive, cause disease and death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4680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842250" cy="762000"/>
          </a:xfrm>
        </p:spPr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Archaebacteria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err="1" smtClean="0"/>
              <a:t>archae</a:t>
            </a:r>
            <a:r>
              <a:rPr lang="en-US" i="1" dirty="0" smtClean="0"/>
              <a:t>-</a:t>
            </a:r>
            <a:r>
              <a:rPr lang="en-US" dirty="0" smtClean="0"/>
              <a:t> = “ancient”</a:t>
            </a:r>
          </a:p>
          <a:p>
            <a:r>
              <a:rPr lang="en-US" dirty="0" smtClean="0"/>
              <a:t>no peptidoglycans in cell walls</a:t>
            </a:r>
          </a:p>
          <a:p>
            <a:r>
              <a:rPr lang="en-US" dirty="0" smtClean="0"/>
              <a:t>extremophiles</a:t>
            </a:r>
          </a:p>
          <a:p>
            <a:pPr lvl="1"/>
            <a:r>
              <a:rPr lang="en-US" dirty="0" err="1" smtClean="0"/>
              <a:t>thermoacidophiles</a:t>
            </a:r>
            <a:endParaRPr lang="en-US" dirty="0" smtClean="0"/>
          </a:p>
          <a:p>
            <a:pPr lvl="1"/>
            <a:r>
              <a:rPr lang="en-US" dirty="0" smtClean="0"/>
              <a:t>methanogens</a:t>
            </a:r>
          </a:p>
          <a:p>
            <a:pPr lvl="1"/>
            <a:r>
              <a:rPr lang="en-US" dirty="0" smtClean="0"/>
              <a:t>halophiles</a:t>
            </a:r>
          </a:p>
        </p:txBody>
      </p:sp>
    </p:spTree>
    <p:extLst>
      <p:ext uri="{BB962C8B-B14F-4D97-AF65-F5344CB8AC3E}">
        <p14:creationId xmlns:p14="http://schemas.microsoft.com/office/powerpoint/2010/main" val="933315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Eubacteria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larger kingdom</a:t>
            </a:r>
          </a:p>
          <a:p>
            <a:r>
              <a:rPr lang="en-US" dirty="0" smtClean="0"/>
              <a:t>peptidoglycans in cell </a:t>
            </a:r>
            <a:r>
              <a:rPr lang="en-US" dirty="0" smtClean="0"/>
              <a:t>walls</a:t>
            </a:r>
          </a:p>
          <a:p>
            <a:r>
              <a:rPr lang="en-US" dirty="0"/>
              <a:t>n</a:t>
            </a:r>
            <a:r>
              <a:rPr lang="en-US" dirty="0" smtClean="0"/>
              <a:t>on-extreme environment</a:t>
            </a:r>
            <a:endParaRPr lang="en-US" dirty="0" smtClean="0"/>
          </a:p>
          <a:p>
            <a:r>
              <a:rPr lang="en-US" dirty="0" smtClean="0"/>
              <a:t>cause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96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agent that causes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24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432" y="914400"/>
            <a:ext cx="5591176" cy="762000"/>
          </a:xfrm>
        </p:spPr>
        <p:txBody>
          <a:bodyPr/>
          <a:lstStyle/>
          <a:p>
            <a:r>
              <a:rPr lang="en-US" dirty="0" smtClean="0"/>
              <a:t>Decomposer 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433" y="2406315"/>
            <a:ext cx="5591175" cy="3537285"/>
          </a:xfrm>
        </p:spPr>
        <p:txBody>
          <a:bodyPr/>
          <a:lstStyle/>
          <a:p>
            <a:r>
              <a:rPr lang="en-US" dirty="0" smtClean="0"/>
              <a:t>an organism that breaks down organic substances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2433" y="4232107"/>
            <a:ext cx="5591175" cy="1768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–"/>
              <a:defRPr lang="en-US" sz="36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–"/>
              <a:defRPr lang="en-US" sz="3800" b="0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»"/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6D1961"/>
                </a:solidFill>
              </a:rPr>
              <a:t>Bacteria &amp; fungi are the primary decomposers.</a:t>
            </a:r>
            <a:endParaRPr lang="en-US" dirty="0">
              <a:solidFill>
                <a:srgbClr val="6D1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87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842250" cy="762000"/>
          </a:xfrm>
        </p:spPr>
        <p:txBody>
          <a:bodyPr/>
          <a:lstStyle/>
          <a:p>
            <a:r>
              <a:rPr lang="en-US" dirty="0" smtClean="0"/>
              <a:t>Uses of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Most are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not</a:t>
            </a:r>
            <a:r>
              <a:rPr lang="en-US" i="1" dirty="0" smtClean="0">
                <a:solidFill>
                  <a:srgbClr val="FFD757"/>
                </a:solidFill>
              </a:rPr>
              <a:t> </a:t>
            </a:r>
            <a:r>
              <a:rPr lang="en-US" dirty="0" smtClean="0"/>
              <a:t>pathogenic.</a:t>
            </a:r>
          </a:p>
          <a:p>
            <a:r>
              <a:rPr lang="en-US" dirty="0" smtClean="0"/>
              <a:t>Some are used in making food.</a:t>
            </a:r>
          </a:p>
          <a:p>
            <a:pPr lvl="1"/>
            <a:r>
              <a:rPr lang="en-US" dirty="0" smtClean="0"/>
              <a:t>cheese</a:t>
            </a:r>
          </a:p>
          <a:p>
            <a:pPr lvl="1"/>
            <a:r>
              <a:rPr lang="en-US" dirty="0" smtClean="0"/>
              <a:t>yogurt</a:t>
            </a:r>
          </a:p>
          <a:p>
            <a:pPr lvl="1"/>
            <a:r>
              <a:rPr lang="en-US" dirty="0" smtClean="0"/>
              <a:t>vinegar</a:t>
            </a:r>
          </a:p>
          <a:p>
            <a:pPr lvl="1"/>
            <a:r>
              <a:rPr lang="en-US" dirty="0" smtClean="0"/>
              <a:t>sauerkraut</a:t>
            </a:r>
            <a:endParaRPr lang="en-US" dirty="0"/>
          </a:p>
          <a:p>
            <a:pPr lvl="1"/>
            <a:r>
              <a:rPr lang="en-US" dirty="0" smtClean="0"/>
              <a:t>silage</a:t>
            </a:r>
          </a:p>
        </p:txBody>
      </p:sp>
    </p:spTree>
    <p:extLst>
      <p:ext uri="{BB962C8B-B14F-4D97-AF65-F5344CB8AC3E}">
        <p14:creationId xmlns:p14="http://schemas.microsoft.com/office/powerpoint/2010/main" val="2676152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842250" cy="762000"/>
          </a:xfrm>
        </p:spPr>
        <p:txBody>
          <a:bodyPr/>
          <a:lstStyle/>
          <a:p>
            <a:r>
              <a:rPr lang="en-US" dirty="0" smtClean="0"/>
              <a:t>Uses of Bacteria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are the sources of medical supplies.</a:t>
            </a:r>
          </a:p>
          <a:p>
            <a:pPr lvl="1"/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antibiotics</a:t>
            </a:r>
          </a:p>
          <a:p>
            <a:pPr lvl="1"/>
            <a:r>
              <a:rPr lang="en-US" dirty="0" smtClean="0"/>
              <a:t>blood proteins</a:t>
            </a:r>
          </a:p>
        </p:txBody>
      </p:sp>
    </p:spTree>
    <p:extLst>
      <p:ext uri="{BB962C8B-B14F-4D97-AF65-F5344CB8AC3E}">
        <p14:creationId xmlns:p14="http://schemas.microsoft.com/office/powerpoint/2010/main" val="1352255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Chapter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350</Words>
  <Application>Microsoft Office PowerPoint</Application>
  <PresentationFormat>On-screen Show (4:3)</PresentationFormat>
  <Paragraphs>104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Biology Chapter 10</vt:lpstr>
      <vt:lpstr>PowerPoint Presentation</vt:lpstr>
      <vt:lpstr>Microbiology</vt:lpstr>
      <vt:lpstr>Characteristics of Bacteria</vt:lpstr>
      <vt:lpstr>Kingdom Archaebacteria</vt:lpstr>
      <vt:lpstr>Kingdom Eubacteria</vt:lpstr>
      <vt:lpstr>Pathogen</vt:lpstr>
      <vt:lpstr>Decomposer Organism</vt:lpstr>
      <vt:lpstr>Uses of Bacteria</vt:lpstr>
      <vt:lpstr>Uses of Bacteria</vt:lpstr>
      <vt:lpstr>Bacterial Shapes</vt:lpstr>
      <vt:lpstr>Structure of Bacteria</vt:lpstr>
      <vt:lpstr>Cyanobacteria</vt:lpstr>
      <vt:lpstr>Filament</vt:lpstr>
      <vt:lpstr>Heterocyst</vt:lpstr>
      <vt:lpstr>PowerPoint Presentation</vt:lpstr>
      <vt:lpstr>PowerPoint Presentation</vt:lpstr>
      <vt:lpstr>PowerPoint Presentation</vt:lpstr>
      <vt:lpstr>Transformation</vt:lpstr>
      <vt:lpstr>Bacterial Nutrition</vt:lpstr>
      <vt:lpstr>Conditions for Growth</vt:lpstr>
      <vt:lpstr>Endospore</vt:lpstr>
      <vt:lpstr>Oxygen Requirements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131</cp:revision>
  <dcterms:created xsi:type="dcterms:W3CDTF">2011-12-16T21:31:17Z</dcterms:created>
  <dcterms:modified xsi:type="dcterms:W3CDTF">2017-11-19T01:13:05Z</dcterms:modified>
</cp:coreProperties>
</file>