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45" r:id="rId3"/>
    <p:sldMasterId id="2147483770" r:id="rId4"/>
  </p:sldMasterIdLst>
  <p:notesMasterIdLst>
    <p:notesMasterId r:id="rId29"/>
  </p:notesMasterIdLst>
  <p:sldIdLst>
    <p:sldId id="341" r:id="rId5"/>
    <p:sldId id="343" r:id="rId6"/>
    <p:sldId id="344" r:id="rId7"/>
    <p:sldId id="321" r:id="rId8"/>
    <p:sldId id="345" r:id="rId9"/>
    <p:sldId id="323" r:id="rId10"/>
    <p:sldId id="324" r:id="rId11"/>
    <p:sldId id="325" r:id="rId12"/>
    <p:sldId id="327" r:id="rId13"/>
    <p:sldId id="348" r:id="rId14"/>
    <p:sldId id="349" r:id="rId15"/>
    <p:sldId id="350" r:id="rId16"/>
    <p:sldId id="351" r:id="rId17"/>
    <p:sldId id="352" r:id="rId18"/>
    <p:sldId id="353" r:id="rId19"/>
    <p:sldId id="346" r:id="rId20"/>
    <p:sldId id="329" r:id="rId21"/>
    <p:sldId id="347" r:id="rId22"/>
    <p:sldId id="354" r:id="rId23"/>
    <p:sldId id="355" r:id="rId24"/>
    <p:sldId id="356" r:id="rId25"/>
    <p:sldId id="357" r:id="rId26"/>
    <p:sldId id="358" r:id="rId27"/>
    <p:sldId id="3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pos="2880">
          <p15:clr>
            <a:srgbClr val="A4A3A4"/>
          </p15:clr>
        </p15:guide>
        <p15:guide id="7" pos="576">
          <p15:clr>
            <a:srgbClr val="A4A3A4"/>
          </p15:clr>
        </p15:guide>
        <p15:guide id="8" pos="5184">
          <p15:clr>
            <a:srgbClr val="A4A3A4"/>
          </p15:clr>
        </p15:guide>
        <p15:guide id="9" pos="1662">
          <p15:clr>
            <a:srgbClr val="A4A3A4"/>
          </p15:clr>
        </p15:guide>
        <p15:guide id="10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96"/>
    <a:srgbClr val="3F6EA7"/>
    <a:srgbClr val="481040"/>
    <a:srgbClr val="FFD757"/>
    <a:srgbClr val="007A37"/>
    <a:srgbClr val="2A447F"/>
    <a:srgbClr val="005024"/>
    <a:srgbClr val="260822"/>
    <a:srgbClr val="6D1961"/>
    <a:srgbClr val="A7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9029" autoAdjust="0"/>
  </p:normalViewPr>
  <p:slideViewPr>
    <p:cSldViewPr snapToGrid="0" showGuides="1">
      <p:cViewPr varScale="1">
        <p:scale>
          <a:sx n="66" d="100"/>
          <a:sy n="66" d="100"/>
        </p:scale>
        <p:origin x="1272" y="72"/>
      </p:cViewPr>
      <p:guideLst>
        <p:guide orient="horz" pos="2160"/>
        <p:guide orient="horz" pos="576"/>
        <p:guide orient="horz" pos="3744"/>
        <p:guide orient="horz" pos="1056"/>
        <p:guide orient="horz" pos="1920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1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6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7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2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5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1252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30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4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B Defini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069497" y="3381537"/>
            <a:ext cx="6858000" cy="91440"/>
          </a:xfrm>
          <a:prstGeom prst="rect">
            <a:avLst/>
          </a:prstGeom>
          <a:solidFill>
            <a:srgbClr val="2A447F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h="177800" prst="artDeco"/>
            <a:bevelB w="0" h="0"/>
            <a:extrusionClr>
              <a:srgbClr val="7CA3BE"/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652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5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7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6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9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7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2826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36678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37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53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74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94984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1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50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3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B Defini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069497" y="3381537"/>
            <a:ext cx="6858000" cy="91440"/>
          </a:xfrm>
          <a:prstGeom prst="rect">
            <a:avLst/>
          </a:prstGeom>
          <a:solidFill>
            <a:srgbClr val="2A447F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h="177800" prst="artDeco"/>
            <a:bevelB w="0" h="0"/>
            <a:extrusionClr>
              <a:srgbClr val="7CA3BE"/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7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0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2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78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31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6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621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0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23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56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1680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36253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69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6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75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B Defini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069497" y="3381537"/>
            <a:ext cx="6858000" cy="91440"/>
          </a:xfrm>
          <a:prstGeom prst="rect">
            <a:avLst/>
          </a:prstGeom>
          <a:solidFill>
            <a:srgbClr val="2A447F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h="177800" prst="artDeco"/>
            <a:bevelB w="0" h="0"/>
            <a:extrusionClr>
              <a:srgbClr val="7CA3BE"/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2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0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22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8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582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7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72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1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3269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3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9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5" r:id="rId2"/>
    <p:sldLayoutId id="2147483697" r:id="rId3"/>
    <p:sldLayoutId id="2147483694" r:id="rId4"/>
    <p:sldLayoutId id="2147483695" r:id="rId5"/>
    <p:sldLayoutId id="2147483698" r:id="rId6"/>
    <p:sldLayoutId id="2147483690" r:id="rId7"/>
    <p:sldLayoutId id="2147483699" r:id="rId8"/>
    <p:sldLayoutId id="2147483691" r:id="rId9"/>
    <p:sldLayoutId id="2147483700" r:id="rId10"/>
    <p:sldLayoutId id="2147483704" r:id="rId11"/>
    <p:sldLayoutId id="2147483707" r:id="rId12"/>
    <p:sldLayoutId id="2147483708" r:id="rId13"/>
    <p:sldLayoutId id="2147483709" r:id="rId14"/>
    <p:sldLayoutId id="2147483696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05" r:id="rId21"/>
    <p:sldLayoutId id="2147483703" r:id="rId22"/>
    <p:sldLayoutId id="2147483706" r:id="rId2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rgbClr val="260822">
                  <a:alpha val="64706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Bacteria and Viruses</a:t>
            </a:r>
            <a:endParaRPr lang="en-US" sz="6000" b="1" cap="small" dirty="0">
              <a:solidFill>
                <a:prstClr val="white">
                  <a:lumMod val="85000"/>
                </a:prst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Viruses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005024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16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2644"/>
            <a:ext cx="7315200" cy="1587500"/>
          </a:xfrm>
        </p:spPr>
        <p:txBody>
          <a:bodyPr/>
          <a:lstStyle/>
          <a:p>
            <a:r>
              <a:rPr lang="en-US" dirty="0" smtClean="0"/>
              <a:t>Classification </a:t>
            </a:r>
            <a:br>
              <a:rPr lang="en-US" dirty="0" smtClean="0"/>
            </a:br>
            <a:r>
              <a:rPr lang="en-US" dirty="0" smtClean="0"/>
              <a:t>of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8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2064" y="1981200"/>
            <a:ext cx="7912608" cy="3962400"/>
          </a:xfrm>
        </p:spPr>
        <p:txBody>
          <a:bodyPr/>
          <a:lstStyle/>
          <a:p>
            <a:r>
              <a:rPr lang="en-US" dirty="0" smtClean="0"/>
              <a:t>core of DNA</a:t>
            </a:r>
            <a:endParaRPr lang="en-US" dirty="0"/>
          </a:p>
          <a:p>
            <a:pPr lvl="1"/>
            <a:r>
              <a:rPr lang="en-US" dirty="0" smtClean="0"/>
              <a:t>uses the host’s enzymes to produce RNA</a:t>
            </a:r>
          </a:p>
          <a:p>
            <a:pPr lvl="1"/>
            <a:r>
              <a:rPr lang="en-US" dirty="0" smtClean="0"/>
              <a:t>incorporates into the host’s DNA</a:t>
            </a:r>
          </a:p>
          <a:p>
            <a:r>
              <a:rPr lang="en-US" dirty="0" smtClean="0"/>
              <a:t>core of RNA</a:t>
            </a:r>
            <a:endParaRPr lang="en-US" dirty="0"/>
          </a:p>
          <a:p>
            <a:pPr lvl="1"/>
            <a:r>
              <a:rPr lang="en-US" dirty="0" smtClean="0"/>
              <a:t>hijacks the host’s ribosomes</a:t>
            </a:r>
          </a:p>
          <a:p>
            <a:pPr lvl="1"/>
            <a:r>
              <a:rPr lang="en-US" dirty="0" smtClean="0"/>
              <a:t>retrovirus</a:t>
            </a:r>
          </a:p>
        </p:txBody>
      </p:sp>
    </p:spTree>
    <p:extLst>
      <p:ext uri="{BB962C8B-B14F-4D97-AF65-F5344CB8AC3E}">
        <p14:creationId xmlns:p14="http://schemas.microsoft.com/office/powerpoint/2010/main" val="2197496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dirty="0" smtClean="0"/>
              <a:t>Retrovirus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“back,” “behind,” “backward”</a:t>
            </a:r>
          </a:p>
          <a:p>
            <a:r>
              <a:rPr lang="en-US" dirty="0" smtClean="0"/>
              <a:t>contains the enzyme </a:t>
            </a:r>
            <a:br>
              <a:rPr lang="en-US" dirty="0" smtClean="0"/>
            </a:br>
            <a:r>
              <a:rPr lang="en-US" i="1" dirty="0" smtClean="0">
                <a:solidFill>
                  <a:srgbClr val="F2DC96"/>
                </a:solidFill>
              </a:rPr>
              <a:t>reverse </a:t>
            </a:r>
            <a:r>
              <a:rPr lang="en-US" i="1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transcriptase</a:t>
            </a:r>
          </a:p>
          <a:p>
            <a:r>
              <a:rPr lang="en-US" dirty="0" smtClean="0"/>
              <a:t>uses viral RNA to produce </a:t>
            </a:r>
            <a:br>
              <a:rPr lang="en-US" dirty="0" smtClean="0"/>
            </a:br>
            <a:r>
              <a:rPr lang="en-US" dirty="0" smtClean="0"/>
              <a:t>viral DNA</a:t>
            </a:r>
          </a:p>
        </p:txBody>
      </p:sp>
    </p:spTree>
    <p:extLst>
      <p:ext uri="{BB962C8B-B14F-4D97-AF65-F5344CB8AC3E}">
        <p14:creationId xmlns:p14="http://schemas.microsoft.com/office/powerpoint/2010/main" val="3946031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3" y="914400"/>
            <a:ext cx="5591176" cy="762000"/>
          </a:xfrm>
        </p:spPr>
        <p:txBody>
          <a:bodyPr/>
          <a:lstStyle/>
          <a:p>
            <a:r>
              <a:rPr lang="en-US" dirty="0" smtClean="0"/>
              <a:t>Viroid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4" y="1676401"/>
            <a:ext cx="5591175" cy="4267200"/>
          </a:xfrm>
        </p:spPr>
        <p:txBody>
          <a:bodyPr/>
          <a:lstStyle/>
          <a:p>
            <a:r>
              <a:rPr lang="en-US" dirty="0" smtClean="0"/>
              <a:t>a short, single strand of circular RNA without capsid or envelope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4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dirty="0" smtClean="0"/>
              <a:t>Prion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 abnormal form of a protein</a:t>
            </a:r>
          </a:p>
          <a:p>
            <a:r>
              <a:rPr lang="en-US" dirty="0" smtClean="0"/>
              <a:t>does not contain any nucleic acids</a:t>
            </a:r>
          </a:p>
          <a:p>
            <a:r>
              <a:rPr lang="en-US" dirty="0" smtClean="0"/>
              <a:t>may cause disease</a:t>
            </a:r>
          </a:p>
        </p:txBody>
      </p:sp>
    </p:spTree>
    <p:extLst>
      <p:ext uri="{BB962C8B-B14F-4D97-AF65-F5344CB8AC3E}">
        <p14:creationId xmlns:p14="http://schemas.microsoft.com/office/powerpoint/2010/main" val="1263741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dirty="0" smtClean="0"/>
              <a:t>Mad Cow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bovine spongiform encephalitis</a:t>
            </a:r>
          </a:p>
          <a:p>
            <a:r>
              <a:rPr lang="en-US" dirty="0" smtClean="0"/>
              <a:t>possibly caused by a prion</a:t>
            </a:r>
          </a:p>
          <a:p>
            <a:r>
              <a:rPr lang="en-US" dirty="0" smtClean="0"/>
              <a:t>destroys the central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29295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Lysogenic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virus enters the cell &amp; remains inactive (</a:t>
            </a:r>
            <a:r>
              <a:rPr lang="en-US" i="1" dirty="0" smtClean="0">
                <a:solidFill>
                  <a:srgbClr val="F2DC96"/>
                </a:solidFill>
              </a:rPr>
              <a:t>latent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viral genome incorporates into the host genome.</a:t>
            </a:r>
          </a:p>
          <a:p>
            <a:r>
              <a:rPr lang="en-US" dirty="0" smtClean="0"/>
              <a:t>The virus can be activated by various stimuli.</a:t>
            </a:r>
          </a:p>
          <a:p>
            <a:pPr marL="457200" lvl="1" indent="0">
              <a:buNone/>
            </a:pPr>
            <a:r>
              <a:rPr lang="en-US" dirty="0" smtClean="0"/>
              <a:t> Example: herpes simplex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3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dirty="0" smtClean="0"/>
              <a:t>Other Kinds of Viruses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persistent</a:t>
            </a:r>
          </a:p>
          <a:p>
            <a:pPr marL="457200" lvl="1" indent="0">
              <a:buNone/>
            </a:pPr>
            <a:r>
              <a:rPr lang="en-US" dirty="0" smtClean="0"/>
              <a:t>releases virus particles without going through </a:t>
            </a:r>
            <a:r>
              <a:rPr lang="en-US" dirty="0" err="1" smtClean="0"/>
              <a:t>lysis</a:t>
            </a:r>
            <a:endParaRPr lang="en-US" dirty="0" smtClean="0"/>
          </a:p>
          <a:p>
            <a:r>
              <a:rPr lang="en-US" dirty="0" smtClean="0"/>
              <a:t>transforming</a:t>
            </a:r>
          </a:p>
          <a:p>
            <a:pPr marL="457200" lvl="1" indent="0">
              <a:buNone/>
            </a:pPr>
            <a:r>
              <a:rPr lang="en-US" dirty="0" smtClean="0"/>
              <a:t>adds new genetic information </a:t>
            </a:r>
            <a:br>
              <a:rPr lang="en-US" dirty="0" smtClean="0"/>
            </a:br>
            <a:r>
              <a:rPr lang="en-US" dirty="0" smtClean="0"/>
              <a:t>to the host cell</a:t>
            </a:r>
          </a:p>
        </p:txBody>
      </p:sp>
    </p:spTree>
    <p:extLst>
      <p:ext uri="{BB962C8B-B14F-4D97-AF65-F5344CB8AC3E}">
        <p14:creationId xmlns:p14="http://schemas.microsoft.com/office/powerpoint/2010/main" val="143427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Lysis</a:t>
            </a:r>
            <a:r>
              <a:rPr lang="en-US" dirty="0" smtClean="0"/>
              <a:t>” literally means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“join.”</a:t>
            </a:r>
            <a:endParaRPr lang="en-US" dirty="0"/>
          </a:p>
          <a:p>
            <a:r>
              <a:rPr lang="en-US" dirty="0" smtClean="0"/>
              <a:t>“loosen.”</a:t>
            </a:r>
            <a:endParaRPr lang="en-US" dirty="0"/>
          </a:p>
          <a:p>
            <a:r>
              <a:rPr lang="en-US" dirty="0" smtClean="0"/>
              <a:t>“poison.”</a:t>
            </a:r>
            <a:endParaRPr lang="en-US" dirty="0"/>
          </a:p>
          <a:p>
            <a:r>
              <a:rPr lang="en-US" dirty="0" smtClean="0"/>
              <a:t>“nourish.”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2722734"/>
            <a:ext cx="2578318" cy="533400"/>
          </a:xfrm>
          <a:prstGeom prst="rect">
            <a:avLst/>
          </a:prstGeom>
          <a:noFill/>
          <a:ln w="57150">
            <a:solidFill>
              <a:srgbClr val="6D296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15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60452"/>
            <a:ext cx="7315200" cy="1587500"/>
          </a:xfrm>
        </p:spPr>
        <p:txBody>
          <a:bodyPr/>
          <a:lstStyle/>
          <a:p>
            <a:r>
              <a:rPr lang="en-US" dirty="0" smtClean="0"/>
              <a:t>Viral </a:t>
            </a:r>
            <a:br>
              <a:rPr lang="en-US" dirty="0" smtClean="0"/>
            </a:br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61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914400"/>
            <a:ext cx="7842250" cy="762000"/>
          </a:xfrm>
        </p:spPr>
        <p:txBody>
          <a:bodyPr/>
          <a:lstStyle/>
          <a:p>
            <a:r>
              <a:rPr lang="en-US" sz="4600" dirty="0" smtClean="0"/>
              <a:t>The Discovery of Viruses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Iwanowski</a:t>
            </a:r>
            <a:r>
              <a:rPr lang="en-US" dirty="0" smtClean="0"/>
              <a:t> (1892)</a:t>
            </a:r>
          </a:p>
          <a:p>
            <a:pPr marL="457200" lvl="1" indent="0">
              <a:buNone/>
            </a:pPr>
            <a:r>
              <a:rPr lang="en-US" dirty="0" smtClean="0"/>
              <a:t>worked with the tobacco </a:t>
            </a:r>
            <a:br>
              <a:rPr lang="en-US" dirty="0" smtClean="0"/>
            </a:br>
            <a:r>
              <a:rPr lang="en-US" dirty="0" smtClean="0"/>
              <a:t>mosaic virus (TMV)</a:t>
            </a:r>
          </a:p>
          <a:p>
            <a:r>
              <a:rPr lang="en-US" dirty="0" smtClean="0"/>
              <a:t>Stanley (1930s)</a:t>
            </a:r>
          </a:p>
          <a:p>
            <a:pPr marL="457200" lvl="1" indent="0">
              <a:buNone/>
            </a:pPr>
            <a:r>
              <a:rPr lang="en-US" dirty="0" smtClean="0"/>
              <a:t>won the Nobel Prize </a:t>
            </a:r>
            <a:r>
              <a:rPr lang="en-US" smtClean="0"/>
              <a:t>for </a:t>
            </a:r>
            <a:br>
              <a:rPr lang="en-US" smtClean="0"/>
            </a:br>
            <a:r>
              <a:rPr lang="en-US" smtClean="0"/>
              <a:t>isolating </a:t>
            </a:r>
            <a:r>
              <a:rPr lang="en-US" dirty="0" smtClean="0"/>
              <a:t>TMV</a:t>
            </a:r>
          </a:p>
        </p:txBody>
      </p:sp>
    </p:spTree>
    <p:extLst>
      <p:ext uri="{BB962C8B-B14F-4D97-AF65-F5344CB8AC3E}">
        <p14:creationId xmlns:p14="http://schemas.microsoft.com/office/powerpoint/2010/main" val="1170969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usually highly specific</a:t>
            </a:r>
          </a:p>
          <a:p>
            <a:pPr lvl="1"/>
            <a:r>
              <a:rPr lang="en-US" dirty="0" smtClean="0"/>
              <a:t>limited to type of organism </a:t>
            </a:r>
          </a:p>
          <a:p>
            <a:pPr lvl="1"/>
            <a:r>
              <a:rPr lang="en-US" dirty="0" smtClean="0"/>
              <a:t>sometimes even type of cell</a:t>
            </a:r>
          </a:p>
          <a:p>
            <a:r>
              <a:rPr lang="en-US" dirty="0" smtClean="0"/>
              <a:t>hard to destroy once they </a:t>
            </a:r>
            <a:br>
              <a:rPr lang="en-US" dirty="0" smtClean="0"/>
            </a:br>
            <a:r>
              <a:rPr lang="en-US" dirty="0" smtClean="0"/>
              <a:t>are inside a cell</a:t>
            </a:r>
          </a:p>
          <a:p>
            <a:r>
              <a:rPr lang="en-US" dirty="0" smtClean="0"/>
              <a:t>mutate rapidly</a:t>
            </a:r>
          </a:p>
        </p:txBody>
      </p:sp>
    </p:spTree>
    <p:extLst>
      <p:ext uri="{BB962C8B-B14F-4D97-AF65-F5344CB8AC3E}">
        <p14:creationId xmlns:p14="http://schemas.microsoft.com/office/powerpoint/2010/main" val="4032400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914400"/>
            <a:ext cx="7901071" cy="762000"/>
          </a:xfrm>
        </p:spPr>
        <p:txBody>
          <a:bodyPr/>
          <a:lstStyle/>
          <a:p>
            <a:r>
              <a:rPr lang="en-US" sz="4600" dirty="0" smtClean="0"/>
              <a:t>Control of Viral Disease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vaccination</a:t>
            </a:r>
          </a:p>
          <a:p>
            <a:r>
              <a:rPr lang="en-US" dirty="0" smtClean="0"/>
              <a:t>antiviral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69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1981200"/>
            <a:ext cx="7884695" cy="3962400"/>
          </a:xfrm>
        </p:spPr>
        <p:txBody>
          <a:bodyPr/>
          <a:lstStyle/>
          <a:p>
            <a:r>
              <a:rPr lang="en-US" dirty="0" smtClean="0"/>
              <a:t>inactivated vaccine</a:t>
            </a:r>
          </a:p>
          <a:p>
            <a:pPr lvl="1"/>
            <a:r>
              <a:rPr lang="en-US" dirty="0" smtClean="0"/>
              <a:t>altered virus that can’t replicate</a:t>
            </a:r>
          </a:p>
          <a:p>
            <a:pPr lvl="1"/>
            <a:r>
              <a:rPr lang="en-US" dirty="0" smtClean="0"/>
              <a:t>weaker immunity</a:t>
            </a:r>
          </a:p>
          <a:p>
            <a:r>
              <a:rPr lang="en-US" dirty="0" smtClean="0"/>
              <a:t>attenuated vaccine</a:t>
            </a:r>
          </a:p>
          <a:p>
            <a:pPr lvl="1"/>
            <a:r>
              <a:rPr lang="en-US" dirty="0" smtClean="0"/>
              <a:t>“live” virus that can replicate</a:t>
            </a:r>
          </a:p>
          <a:p>
            <a:pPr lvl="1"/>
            <a:r>
              <a:rPr lang="en-US" dirty="0" smtClean="0"/>
              <a:t>stronger immunity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Antiviral Drugs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block viral metabolism and enzymes</a:t>
            </a:r>
          </a:p>
          <a:p>
            <a:r>
              <a:rPr lang="en-US" dirty="0" err="1" smtClean="0"/>
              <a:t>interferons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proteins produced by the body as a defense against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41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Viruses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virus that has spread from an animal host to humans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influenza virus</a:t>
            </a:r>
          </a:p>
          <a:p>
            <a:pPr lvl="1"/>
            <a:r>
              <a:rPr lang="en-US" dirty="0" smtClean="0"/>
              <a:t>HIV?</a:t>
            </a:r>
          </a:p>
          <a:p>
            <a:endParaRPr lang="en-US" cap="small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9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251296"/>
            <a:ext cx="5591176" cy="762000"/>
          </a:xfrm>
        </p:spPr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129589"/>
            <a:ext cx="5591175" cy="3814012"/>
          </a:xfrm>
        </p:spPr>
        <p:txBody>
          <a:bodyPr/>
          <a:lstStyle/>
          <a:p>
            <a:r>
              <a:rPr lang="en-US" dirty="0" smtClean="0"/>
              <a:t>Are viruses chemicals?</a:t>
            </a:r>
          </a:p>
          <a:p>
            <a:r>
              <a:rPr lang="en-US" dirty="0" smtClean="0"/>
              <a:t>Are viruses organisms?</a:t>
            </a:r>
          </a:p>
          <a:p>
            <a:r>
              <a:rPr lang="en-US" dirty="0" smtClean="0"/>
              <a:t>Are viruses alive?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7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24620"/>
            <a:ext cx="7315200" cy="1435100"/>
          </a:xfrm>
        </p:spPr>
        <p:txBody>
          <a:bodyPr/>
          <a:lstStyle/>
          <a:p>
            <a:r>
              <a:rPr lang="en-US" dirty="0" smtClean="0"/>
              <a:t>The Structure </a:t>
            </a:r>
            <a:br>
              <a:rPr lang="en-US" dirty="0" smtClean="0"/>
            </a:br>
            <a:r>
              <a:rPr lang="en-US" dirty="0" smtClean="0"/>
              <a:t>of Viruses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18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microscopic </a:t>
            </a:r>
            <a:r>
              <a:rPr lang="en-US" dirty="0" err="1" smtClean="0"/>
              <a:t>noncellular</a:t>
            </a:r>
            <a:r>
              <a:rPr lang="en-US" dirty="0" smtClean="0"/>
              <a:t> particle</a:t>
            </a:r>
          </a:p>
          <a:p>
            <a:r>
              <a:rPr lang="en-US" dirty="0" smtClean="0"/>
              <a:t>two parts</a:t>
            </a:r>
          </a:p>
          <a:p>
            <a:pPr lvl="1"/>
            <a:r>
              <a:rPr lang="en-US" dirty="0" smtClean="0"/>
              <a:t>nucleic acid core</a:t>
            </a:r>
          </a:p>
          <a:p>
            <a:pPr lvl="1"/>
            <a:r>
              <a:rPr lang="en-US" dirty="0" smtClean="0"/>
              <a:t>capsid</a:t>
            </a:r>
          </a:p>
          <a:p>
            <a:pPr lvl="1"/>
            <a:r>
              <a:rPr lang="en-US" dirty="0" smtClean="0"/>
              <a:t>(envelope)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4"/>
          <a:stretch/>
        </p:blipFill>
        <p:spPr>
          <a:xfrm>
            <a:off x="5644943" y="2518281"/>
            <a:ext cx="2283868" cy="3930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037071" y="3429000"/>
            <a:ext cx="1631953" cy="72009"/>
          </a:xfrm>
          <a:prstGeom prst="line">
            <a:avLst/>
          </a:prstGeom>
          <a:ln w="76200">
            <a:solidFill>
              <a:srgbClr val="481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883408" y="3774218"/>
            <a:ext cx="3499612" cy="280416"/>
            <a:chOff x="2865120" y="3707162"/>
            <a:chExt cx="3499612" cy="28041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865120" y="3986784"/>
              <a:ext cx="2779823" cy="0"/>
            </a:xfrm>
            <a:prstGeom prst="line">
              <a:avLst/>
            </a:prstGeom>
            <a:ln w="76200">
              <a:solidFill>
                <a:srgbClr val="481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629275" y="3707162"/>
              <a:ext cx="735457" cy="280416"/>
            </a:xfrm>
            <a:prstGeom prst="line">
              <a:avLst/>
            </a:prstGeom>
            <a:ln w="76200">
              <a:solidFill>
                <a:srgbClr val="481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9844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23876"/>
            <a:ext cx="7315200" cy="1143000"/>
          </a:xfrm>
        </p:spPr>
        <p:txBody>
          <a:bodyPr/>
          <a:lstStyle/>
          <a:p>
            <a:r>
              <a:rPr lang="en-US" dirty="0" smtClean="0"/>
              <a:t>Viruses are obligate intracellular parasites.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988" y="1604221"/>
            <a:ext cx="4375986" cy="814138"/>
          </a:xfrm>
        </p:spPr>
        <p:txBody>
          <a:bodyPr/>
          <a:lstStyle/>
          <a:p>
            <a:pPr algn="l"/>
            <a:r>
              <a:rPr lang="en-US" sz="4400" i="1" dirty="0" smtClean="0"/>
              <a:t>highly specific</a:t>
            </a:r>
            <a:endParaRPr lang="en-US" sz="4400" i="1" dirty="0"/>
          </a:p>
          <a:p>
            <a:pPr algn="l">
              <a:lnSpc>
                <a:spcPct val="20000"/>
              </a:lnSpc>
            </a:pPr>
            <a:r>
              <a:rPr lang="en-US" sz="3200" i="1" dirty="0" smtClean="0"/>
              <a:t>          ˅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02112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3" y="914400"/>
            <a:ext cx="5591176" cy="762000"/>
          </a:xfrm>
        </p:spPr>
        <p:txBody>
          <a:bodyPr/>
          <a:lstStyle/>
          <a:p>
            <a:r>
              <a:rPr lang="en-US" dirty="0" smtClean="0"/>
              <a:t>Bacteriophage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4" y="1676401"/>
            <a:ext cx="5591175" cy="4267200"/>
          </a:xfrm>
        </p:spPr>
        <p:txBody>
          <a:bodyPr/>
          <a:lstStyle/>
          <a:p>
            <a:r>
              <a:rPr lang="en-US" dirty="0" smtClean="0"/>
              <a:t>a virus that infects certain bacteria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4488278" y="2899611"/>
            <a:ext cx="1891467" cy="34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4" y="914400"/>
            <a:ext cx="5591176" cy="762000"/>
          </a:xfrm>
        </p:spPr>
        <p:txBody>
          <a:bodyPr/>
          <a:lstStyle/>
          <a:p>
            <a:r>
              <a:rPr lang="en-US" dirty="0" smtClean="0"/>
              <a:t>Virulence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714625" y="1712497"/>
            <a:ext cx="5591175" cy="4267200"/>
          </a:xfrm>
        </p:spPr>
        <p:txBody>
          <a:bodyPr/>
          <a:lstStyle/>
          <a:p>
            <a:r>
              <a:rPr lang="en-US" dirty="0" smtClean="0"/>
              <a:t>the ability of a pathogen to affect cells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4624" y="3419856"/>
            <a:ext cx="5591176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Lytic Cycle</a:t>
            </a: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790825" y="4217953"/>
            <a:ext cx="5591175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»"/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activity of a </a:t>
            </a:r>
            <a:br>
              <a:rPr lang="en-US" dirty="0" smtClean="0"/>
            </a:br>
            <a:r>
              <a:rPr lang="en-US" dirty="0" smtClean="0"/>
              <a:t>virulent virus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06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Lytic Cycle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Attachment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Entry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Replication &amp; transcription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Assembly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Release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34"/>
          <a:stretch/>
        </p:blipFill>
        <p:spPr>
          <a:xfrm>
            <a:off x="3923820" y="3128523"/>
            <a:ext cx="3264064" cy="365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20707"/>
          <a:stretch/>
        </p:blipFill>
        <p:spPr>
          <a:xfrm>
            <a:off x="4231552" y="2722938"/>
            <a:ext cx="3178252" cy="365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9" r="41688"/>
          <a:stretch/>
        </p:blipFill>
        <p:spPr>
          <a:xfrm>
            <a:off x="4474025" y="2445631"/>
            <a:ext cx="2933772" cy="365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8" r="60189"/>
          <a:stretch/>
        </p:blipFill>
        <p:spPr>
          <a:xfrm>
            <a:off x="4794542" y="1600643"/>
            <a:ext cx="3166918" cy="365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591"/>
          <a:stretch/>
        </p:blipFill>
        <p:spPr>
          <a:xfrm>
            <a:off x="4982354" y="797626"/>
            <a:ext cx="2979106" cy="3656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77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333</Words>
  <Application>Microsoft Office PowerPoint</Application>
  <PresentationFormat>On-screen Show (4:3)</PresentationFormat>
  <Paragraphs>106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Wingdings</vt:lpstr>
      <vt:lpstr>Biology Chapter 10</vt:lpstr>
      <vt:lpstr>1_Biology Chapter 10</vt:lpstr>
      <vt:lpstr>2_Biology Chapter 10</vt:lpstr>
      <vt:lpstr>3_Biology Chapter 10</vt:lpstr>
      <vt:lpstr>PowerPoint Presentation</vt:lpstr>
      <vt:lpstr>The Discovery of Viruses</vt:lpstr>
      <vt:lpstr>Controversy</vt:lpstr>
      <vt:lpstr>The Structure  of Viruses</vt:lpstr>
      <vt:lpstr>Virus</vt:lpstr>
      <vt:lpstr>Viruses are obligate intracellular parasites.</vt:lpstr>
      <vt:lpstr>Bacteriophage</vt:lpstr>
      <vt:lpstr>Virulence</vt:lpstr>
      <vt:lpstr>Lytic Cycle</vt:lpstr>
      <vt:lpstr>Classification  of Viruses</vt:lpstr>
      <vt:lpstr>Classification</vt:lpstr>
      <vt:lpstr>Retrovirus</vt:lpstr>
      <vt:lpstr>Viroid</vt:lpstr>
      <vt:lpstr>Prion</vt:lpstr>
      <vt:lpstr>Mad Cow Disease</vt:lpstr>
      <vt:lpstr>Lysogenic Cycle</vt:lpstr>
      <vt:lpstr>Other Kinds of Viruses</vt:lpstr>
      <vt:lpstr>“Lysis” literally means</vt:lpstr>
      <vt:lpstr>Viral  Diseases</vt:lpstr>
      <vt:lpstr>Viruses</vt:lpstr>
      <vt:lpstr>Control of Viral Disease</vt:lpstr>
      <vt:lpstr>Vaccination</vt:lpstr>
      <vt:lpstr>Antiviral Drugs</vt:lpstr>
      <vt:lpstr>Emerging Viruses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123</cp:revision>
  <dcterms:created xsi:type="dcterms:W3CDTF">2011-12-16T21:31:17Z</dcterms:created>
  <dcterms:modified xsi:type="dcterms:W3CDTF">2017-11-19T01:33:44Z</dcterms:modified>
</cp:coreProperties>
</file>