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4.xml" ContentType="application/vnd.openxmlformats-officedocument.them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53" r:id="rId2"/>
    <p:sldMasterId id="2147483835" r:id="rId3"/>
    <p:sldMasterId id="2147483860" r:id="rId4"/>
  </p:sldMasterIdLst>
  <p:notesMasterIdLst>
    <p:notesMasterId r:id="rId41"/>
  </p:notesMasterIdLst>
  <p:sldIdLst>
    <p:sldId id="355" r:id="rId5"/>
    <p:sldId id="307" r:id="rId6"/>
    <p:sldId id="376" r:id="rId7"/>
    <p:sldId id="318" r:id="rId8"/>
    <p:sldId id="386" r:id="rId9"/>
    <p:sldId id="388" r:id="rId10"/>
    <p:sldId id="319" r:id="rId11"/>
    <p:sldId id="320" r:id="rId12"/>
    <p:sldId id="365" r:id="rId13"/>
    <p:sldId id="321" r:id="rId14"/>
    <p:sldId id="322" r:id="rId15"/>
    <p:sldId id="357" r:id="rId16"/>
    <p:sldId id="323" r:id="rId17"/>
    <p:sldId id="367" r:id="rId18"/>
    <p:sldId id="325" r:id="rId19"/>
    <p:sldId id="326" r:id="rId20"/>
    <p:sldId id="394" r:id="rId21"/>
    <p:sldId id="395" r:id="rId22"/>
    <p:sldId id="396" r:id="rId23"/>
    <p:sldId id="397" r:id="rId24"/>
    <p:sldId id="398" r:id="rId25"/>
    <p:sldId id="399" r:id="rId26"/>
    <p:sldId id="400" r:id="rId27"/>
    <p:sldId id="401" r:id="rId28"/>
    <p:sldId id="402" r:id="rId29"/>
    <p:sldId id="403" r:id="rId30"/>
    <p:sldId id="404" r:id="rId31"/>
    <p:sldId id="405" r:id="rId32"/>
    <p:sldId id="406" r:id="rId33"/>
    <p:sldId id="407" r:id="rId34"/>
    <p:sldId id="408" r:id="rId35"/>
    <p:sldId id="409" r:id="rId36"/>
    <p:sldId id="410" r:id="rId37"/>
    <p:sldId id="411" r:id="rId38"/>
    <p:sldId id="415" r:id="rId39"/>
    <p:sldId id="41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orient="horz" pos="3744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480">
          <p15:clr>
            <a:srgbClr val="A4A3A4"/>
          </p15:clr>
        </p15:guide>
        <p15:guide id="6" orient="horz" pos="1911">
          <p15:clr>
            <a:srgbClr val="A4A3A4"/>
          </p15:clr>
        </p15:guide>
        <p15:guide id="7" pos="2880">
          <p15:clr>
            <a:srgbClr val="A4A3A4"/>
          </p15:clr>
        </p15:guide>
        <p15:guide id="8" pos="576">
          <p15:clr>
            <a:srgbClr val="A4A3A4"/>
          </p15:clr>
        </p15:guide>
        <p15:guide id="9" pos="5184">
          <p15:clr>
            <a:srgbClr val="A4A3A4"/>
          </p15:clr>
        </p15:guide>
        <p15:guide id="10" pos="1662">
          <p15:clr>
            <a:srgbClr val="A4A3A4"/>
          </p15:clr>
        </p15:guide>
        <p15:guide id="11" pos="3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24"/>
    <a:srgbClr val="481040"/>
    <a:srgbClr val="260822"/>
    <a:srgbClr val="6D1961"/>
    <a:srgbClr val="007A37"/>
    <a:srgbClr val="A72F2F"/>
    <a:srgbClr val="C53131"/>
    <a:srgbClr val="D8AA16"/>
    <a:srgbClr val="FFD757"/>
    <a:srgbClr val="E07F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72" autoAdjust="0"/>
    <p:restoredTop sz="89029" autoAdjust="0"/>
  </p:normalViewPr>
  <p:slideViewPr>
    <p:cSldViewPr snapToGrid="0" showGuides="1">
      <p:cViewPr varScale="1">
        <p:scale>
          <a:sx n="66" d="100"/>
          <a:sy n="66" d="100"/>
        </p:scale>
        <p:origin x="1272" y="72"/>
      </p:cViewPr>
      <p:guideLst>
        <p:guide orient="horz" pos="2160"/>
        <p:guide orient="horz" pos="576"/>
        <p:guide orient="horz" pos="3744"/>
        <p:guide orient="horz" pos="1056"/>
        <p:guide orient="horz" pos="480"/>
        <p:guide orient="horz" pos="1911"/>
        <p:guide pos="2880"/>
        <p:guide pos="576"/>
        <p:guide pos="5184"/>
        <p:guide pos="1662"/>
        <p:guide pos="3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357D9-6F7F-41DE-A83F-131EEA59B9BE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3F2D0-06F7-4F80-BF7E-0DD9488A7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6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76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96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98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25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132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53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301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7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534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55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5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8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0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8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9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agraph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914400"/>
            <a:ext cx="5591176" cy="762000"/>
          </a:xfrm>
        </p:spPr>
        <p:txBody>
          <a:bodyPr anchor="t" anchorCtr="0">
            <a:noAutofit/>
          </a:bodyPr>
          <a:lstStyle>
            <a:lvl1pPr marL="0" algn="ctr" defTabSz="914400" rtl="0" eaLnBrk="1" latinLnBrk="0" hangingPunct="1">
              <a:defRPr lang="en-US" sz="54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1676401"/>
            <a:ext cx="5591175" cy="42672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007A3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4190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 (gree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rgbClr val="468649">
                  <a:shade val="67500"/>
                  <a:satMod val="115000"/>
                  <a:alpha val="43000"/>
                </a:srgbClr>
              </a:gs>
              <a:gs pos="100000">
                <a:srgbClr val="468649">
                  <a:shade val="100000"/>
                  <a:satMod val="115000"/>
                  <a:alpha val="47000"/>
                </a:srgb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3048000"/>
            <a:ext cx="7707086" cy="1267014"/>
          </a:xfrm>
        </p:spPr>
        <p:txBody>
          <a:bodyPr>
            <a:sp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4000" b="0" baseline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212524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689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tline 1a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587500"/>
            <a:ext cx="7620000" cy="43561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57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tline 2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38424" y="914400"/>
            <a:ext cx="5591176" cy="762000"/>
          </a:xfrm>
        </p:spPr>
        <p:txBody>
          <a:bodyPr anchor="t" anchorCtr="0">
            <a:noAutofit/>
          </a:bodyPr>
          <a:lstStyle>
            <a:lvl1pPr marL="0" algn="ctr" defTabSz="914400" rtl="0" eaLnBrk="1" latinLnBrk="0" hangingPunct="1">
              <a:defRPr lang="en-US" sz="5400" b="1" kern="1200" cap="small" dirty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38425" y="1676401"/>
            <a:ext cx="5591175" cy="42672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454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tline 3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>
                <a:solidFill>
                  <a:schemeClr val="tx2">
                    <a:lumMod val="75000"/>
                  </a:schemeClr>
                </a:solidFill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04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tlin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005024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70C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37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tline 4a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48104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5024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56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tline 5a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0" y="914400"/>
            <a:ext cx="7315200" cy="5715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03400"/>
            <a:ext cx="7315200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0"/>
              </a:spcBef>
              <a:buFont typeface="Arial" pitchFamily="34" charset="0"/>
              <a:buChar char="•"/>
              <a:defRPr sz="3800">
                <a:solidFill>
                  <a:srgbClr val="48104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0"/>
              </a:spcBef>
              <a:buFont typeface="Tahoma" pitchFamily="34" charset="0"/>
              <a:buChar char="–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39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ragraph 2a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1879600"/>
            <a:ext cx="7315200" cy="40640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48104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19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1a (pink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252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2a (pink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932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a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587500"/>
            <a:ext cx="7620000" cy="43561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84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2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rgbClr val="48104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34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3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48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005024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70C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7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4a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48104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70C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5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5a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0" y="914400"/>
            <a:ext cx="7315200" cy="5715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03400"/>
            <a:ext cx="7315200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0"/>
              </a:spcBef>
              <a:buFont typeface="Arial" pitchFamily="34" charset="0"/>
              <a:buChar char="•"/>
              <a:defRPr sz="3800">
                <a:solidFill>
                  <a:srgbClr val="48104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0"/>
              </a:spcBef>
              <a:buFont typeface="Tahoma" pitchFamily="34" charset="0"/>
              <a:buChar char="–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28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2a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1879600"/>
            <a:ext cx="7315200" cy="40640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48104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8307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a (pink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748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a (pink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652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defRPr lang="en-US" sz="54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38425" y="1676400"/>
            <a:ext cx="5591175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007A37"/>
                </a:solidFill>
              </a:defRPr>
            </a:lvl1pPr>
            <a:lvl2pPr marL="798513" indent="-341313">
              <a:spcBef>
                <a:spcPts val="600"/>
              </a:spcBef>
              <a:buFont typeface="Arial" pitchFamily="34" charset="0"/>
              <a:buChar char="•"/>
              <a:defRPr sz="4000">
                <a:solidFill>
                  <a:srgbClr val="2A447F"/>
                </a:solidFill>
              </a:defRPr>
            </a:lvl2pPr>
            <a:lvl3pPr marL="1146175" indent="-347663">
              <a:spcBef>
                <a:spcPts val="600"/>
              </a:spcBef>
              <a:buFont typeface="Tahoma" pitchFamily="34" charset="0"/>
              <a:buChar char="–"/>
              <a:defRPr sz="4000" b="0">
                <a:solidFill>
                  <a:srgbClr val="AB672F"/>
                </a:solidFill>
              </a:defRPr>
            </a:lvl3pPr>
            <a:lvl4pPr marL="1770063" indent="-398463">
              <a:spcBef>
                <a:spcPts val="600"/>
              </a:spcBef>
              <a:buFont typeface="Tahoma" pitchFamily="34" charset="0"/>
              <a:buChar char="»"/>
              <a:defRPr sz="4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4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263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rgbClr val="6D2963">
                  <a:alpha val="39000"/>
                </a:srgbClr>
              </a:gs>
              <a:gs pos="100000">
                <a:srgbClr val="6D2963">
                  <a:alpha val="54000"/>
                </a:srgb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3048000"/>
            <a:ext cx="7707086" cy="1267014"/>
          </a:xfrm>
        </p:spPr>
        <p:txBody>
          <a:bodyPr>
            <a:sp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4000" b="0" baseline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260196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787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28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tline 1a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587500"/>
            <a:ext cx="7620000" cy="43561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23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tline 2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38424" y="914400"/>
            <a:ext cx="5591176" cy="762000"/>
          </a:xfrm>
        </p:spPr>
        <p:txBody>
          <a:bodyPr anchor="t" anchorCtr="0">
            <a:noAutofit/>
          </a:bodyPr>
          <a:lstStyle>
            <a:lvl1pPr marL="0" algn="ctr" defTabSz="914400" rtl="0" eaLnBrk="1" latinLnBrk="0" hangingPunct="1">
              <a:defRPr lang="en-US" sz="5400" b="1" kern="1200" cap="small" dirty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38425" y="1676401"/>
            <a:ext cx="5591175" cy="42672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876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tline 3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>
                <a:solidFill>
                  <a:schemeClr val="tx2">
                    <a:lumMod val="75000"/>
                  </a:schemeClr>
                </a:solidFill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69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tlin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005024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70C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10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tline 4a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48104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70C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04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tline 5a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0" y="914400"/>
            <a:ext cx="7315200" cy="5715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03400"/>
            <a:ext cx="7315200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0"/>
              </a:spcBef>
              <a:buFont typeface="Arial" pitchFamily="34" charset="0"/>
              <a:buChar char="•"/>
              <a:defRPr sz="3800">
                <a:solidFill>
                  <a:srgbClr val="48104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0"/>
              </a:spcBef>
              <a:buFont typeface="Tahoma" pitchFamily="34" charset="0"/>
              <a:buChar char="–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1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ragraph 2a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1879600"/>
            <a:ext cx="7315200" cy="40640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48104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616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52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1a (pink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524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2a (pink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708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agraph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914400"/>
            <a:ext cx="5591176" cy="762000"/>
          </a:xfrm>
        </p:spPr>
        <p:txBody>
          <a:bodyPr anchor="t" anchorCtr="0">
            <a:noAutofit/>
          </a:bodyPr>
          <a:lstStyle>
            <a:lvl1pPr marL="0" algn="ctr" defTabSz="914400" rtl="0" eaLnBrk="1" latinLnBrk="0" hangingPunct="1">
              <a:defRPr lang="en-US" sz="54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1676401"/>
            <a:ext cx="5591175" cy="42672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007A3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7899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B Definitio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914400"/>
            <a:ext cx="5591176" cy="762000"/>
          </a:xfrm>
        </p:spPr>
        <p:txBody>
          <a:bodyPr anchor="t" anchorCtr="0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1" kern="1200" cap="small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1676401"/>
            <a:ext cx="5591175" cy="42672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48104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 rot="5400000">
            <a:off x="-1069497" y="3381537"/>
            <a:ext cx="6858000" cy="91440"/>
          </a:xfrm>
          <a:prstGeom prst="rect">
            <a:avLst/>
          </a:prstGeom>
          <a:solidFill>
            <a:srgbClr val="2A447F"/>
          </a:solidFill>
          <a:ln>
            <a:noFill/>
          </a:ln>
          <a:scene3d>
            <a:camera prst="orthographicFront"/>
            <a:lightRig rig="threePt" dir="t">
              <a:rot lat="0" lon="0" rev="1800000"/>
            </a:lightRig>
          </a:scene3d>
          <a:sp3d>
            <a:bevelT w="127000" h="177800" prst="artDeco"/>
            <a:bevelB w="0" h="0"/>
            <a:extrusionClr>
              <a:srgbClr val="7CA3BE"/>
            </a:extrusionClr>
            <a:contourClr>
              <a:schemeClr val="tx2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723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defRPr lang="en-US" sz="54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38425" y="1676400"/>
            <a:ext cx="5591175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007A37"/>
                </a:solidFill>
              </a:defRPr>
            </a:lvl1pPr>
            <a:lvl2pPr marL="798513" indent="-341313">
              <a:spcBef>
                <a:spcPts val="600"/>
              </a:spcBef>
              <a:buFont typeface="Arial" pitchFamily="34" charset="0"/>
              <a:buChar char="•"/>
              <a:defRPr sz="4000">
                <a:solidFill>
                  <a:srgbClr val="2A447F"/>
                </a:solidFill>
              </a:defRPr>
            </a:lvl2pPr>
            <a:lvl3pPr marL="1146175" indent="-347663">
              <a:spcBef>
                <a:spcPts val="600"/>
              </a:spcBef>
              <a:buFont typeface="Tahoma" pitchFamily="34" charset="0"/>
              <a:buChar char="–"/>
              <a:defRPr sz="4000" b="0">
                <a:solidFill>
                  <a:srgbClr val="AB672F"/>
                </a:solidFill>
              </a:defRPr>
            </a:lvl3pPr>
            <a:lvl4pPr marL="1770063" indent="-398463">
              <a:spcBef>
                <a:spcPts val="600"/>
              </a:spcBef>
              <a:buFont typeface="Tahoma" pitchFamily="34" charset="0"/>
              <a:buChar char="»"/>
              <a:defRPr sz="4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4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72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91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36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0" y="914400"/>
            <a:ext cx="7315200" cy="5715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03400"/>
            <a:ext cx="7315200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0"/>
              </a:spcBef>
              <a:buFont typeface="Arial" pitchFamily="34" charset="0"/>
              <a:buChar char="•"/>
              <a:defRPr sz="3800">
                <a:solidFill>
                  <a:srgbClr val="007A37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0"/>
              </a:spcBef>
              <a:buFont typeface="Tahoma" pitchFamily="34" charset="0"/>
              <a:buChar char="–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4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1879600"/>
            <a:ext cx="7315200" cy="40640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962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404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55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108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041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 (gree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rgbClr val="468649">
                  <a:shade val="67500"/>
                  <a:satMod val="115000"/>
                  <a:alpha val="43000"/>
                </a:srgbClr>
              </a:gs>
              <a:gs pos="100000">
                <a:srgbClr val="468649">
                  <a:shade val="100000"/>
                  <a:satMod val="115000"/>
                  <a:alpha val="47000"/>
                </a:srgb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3048000"/>
            <a:ext cx="7707086" cy="1267014"/>
          </a:xfrm>
        </p:spPr>
        <p:txBody>
          <a:bodyPr>
            <a:sp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4000" b="0" baseline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867396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a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587500"/>
            <a:ext cx="7620000" cy="43561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77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2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rgbClr val="48104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4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3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32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005024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70C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93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4a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48104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70C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59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5a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0" y="914400"/>
            <a:ext cx="7315200" cy="5715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03400"/>
            <a:ext cx="7315200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0"/>
              </a:spcBef>
              <a:buFont typeface="Arial" pitchFamily="34" charset="0"/>
              <a:buChar char="•"/>
              <a:defRPr sz="3800">
                <a:solidFill>
                  <a:srgbClr val="48104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0"/>
              </a:spcBef>
              <a:buFont typeface="Tahoma" pitchFamily="34" charset="0"/>
              <a:buChar char="–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9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2a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1879600"/>
            <a:ext cx="7315200" cy="40640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48104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5279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0" y="914400"/>
            <a:ext cx="7315200" cy="5715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03400"/>
            <a:ext cx="7315200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0"/>
              </a:spcBef>
              <a:buFont typeface="Arial" pitchFamily="34" charset="0"/>
              <a:buChar char="•"/>
              <a:defRPr sz="3800">
                <a:solidFill>
                  <a:srgbClr val="007A37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0"/>
              </a:spcBef>
              <a:buFont typeface="Tahoma" pitchFamily="34" charset="0"/>
              <a:buChar char="–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11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a (pink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054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a (pink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139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rgbClr val="6D2963">
                  <a:alpha val="39000"/>
                </a:srgbClr>
              </a:gs>
              <a:gs pos="100000">
                <a:srgbClr val="6D2963">
                  <a:alpha val="54000"/>
                </a:srgb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3048000"/>
            <a:ext cx="7707086" cy="1267014"/>
          </a:xfrm>
        </p:spPr>
        <p:txBody>
          <a:bodyPr>
            <a:sp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4000" b="0" baseline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422066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968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270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agraph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914400"/>
            <a:ext cx="5591176" cy="762000"/>
          </a:xfrm>
        </p:spPr>
        <p:txBody>
          <a:bodyPr anchor="t" anchorCtr="0">
            <a:noAutofit/>
          </a:bodyPr>
          <a:lstStyle>
            <a:lvl1pPr marL="0" algn="ctr" defTabSz="914400" rtl="0" eaLnBrk="1" latinLnBrk="0" hangingPunct="1">
              <a:defRPr lang="en-US" sz="54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1676401"/>
            <a:ext cx="5591175" cy="42672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007A3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6981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B Definition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914400"/>
            <a:ext cx="5591176" cy="762000"/>
          </a:xfrm>
        </p:spPr>
        <p:txBody>
          <a:bodyPr anchor="t" anchorCtr="0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1" kern="1200" cap="small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1676401"/>
            <a:ext cx="5591175" cy="42672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48104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 rot="5400000">
            <a:off x="-1069497" y="3381537"/>
            <a:ext cx="6858000" cy="91440"/>
          </a:xfrm>
          <a:prstGeom prst="rect">
            <a:avLst/>
          </a:prstGeom>
          <a:solidFill>
            <a:srgbClr val="2A447F"/>
          </a:solidFill>
          <a:ln>
            <a:noFill/>
          </a:ln>
          <a:scene3d>
            <a:camera prst="orthographicFront"/>
            <a:lightRig rig="threePt" dir="t">
              <a:rot lat="0" lon="0" rev="1800000"/>
            </a:lightRig>
          </a:scene3d>
          <a:sp3d>
            <a:bevelT w="127000" h="177800" prst="artDeco"/>
            <a:bevelB w="0" h="0"/>
            <a:extrusionClr>
              <a:srgbClr val="7CA3BE"/>
            </a:extrusionClr>
            <a:contourClr>
              <a:schemeClr val="tx2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40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defRPr lang="en-US" sz="54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38425" y="1676400"/>
            <a:ext cx="5591175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007A37"/>
                </a:solidFill>
              </a:defRPr>
            </a:lvl1pPr>
            <a:lvl2pPr marL="798513" indent="-341313">
              <a:spcBef>
                <a:spcPts val="600"/>
              </a:spcBef>
              <a:buFont typeface="Arial" pitchFamily="34" charset="0"/>
              <a:buChar char="•"/>
              <a:defRPr sz="4000">
                <a:solidFill>
                  <a:srgbClr val="2A447F"/>
                </a:solidFill>
              </a:defRPr>
            </a:lvl2pPr>
            <a:lvl3pPr marL="1146175" indent="-347663">
              <a:spcBef>
                <a:spcPts val="600"/>
              </a:spcBef>
              <a:buFont typeface="Tahoma" pitchFamily="34" charset="0"/>
              <a:buChar char="–"/>
              <a:defRPr sz="4000" b="0">
                <a:solidFill>
                  <a:srgbClr val="AB672F"/>
                </a:solidFill>
              </a:defRPr>
            </a:lvl3pPr>
            <a:lvl4pPr marL="1770063" indent="-398463">
              <a:spcBef>
                <a:spcPts val="600"/>
              </a:spcBef>
              <a:buFont typeface="Tahoma" pitchFamily="34" charset="0"/>
              <a:buChar char="»"/>
              <a:defRPr sz="4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4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834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1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44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1879600"/>
            <a:ext cx="7315200" cy="40640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2042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0" y="914400"/>
            <a:ext cx="7315200" cy="5715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03400"/>
            <a:ext cx="7315200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0"/>
              </a:spcBef>
              <a:buFont typeface="Arial" pitchFamily="34" charset="0"/>
              <a:buChar char="•"/>
              <a:defRPr sz="3800">
                <a:solidFill>
                  <a:srgbClr val="007A37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0"/>
              </a:spcBef>
              <a:buFont typeface="Tahoma" pitchFamily="34" charset="0"/>
              <a:buChar char="–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4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1879600"/>
            <a:ext cx="7315200" cy="40640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2852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180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546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519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 (gree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rgbClr val="468649">
                  <a:shade val="67500"/>
                  <a:satMod val="115000"/>
                  <a:alpha val="43000"/>
                </a:srgbClr>
              </a:gs>
              <a:gs pos="100000">
                <a:srgbClr val="468649">
                  <a:shade val="100000"/>
                  <a:satMod val="115000"/>
                  <a:alpha val="47000"/>
                </a:srgb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3048000"/>
            <a:ext cx="7707086" cy="1267014"/>
          </a:xfrm>
        </p:spPr>
        <p:txBody>
          <a:bodyPr>
            <a:sp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4000" b="0" baseline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984396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a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587500"/>
            <a:ext cx="7620000" cy="43561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04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2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rgbClr val="48104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86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3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42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005024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70C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00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634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4a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48104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70C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5a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0" y="914400"/>
            <a:ext cx="7315200" cy="5715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03400"/>
            <a:ext cx="7315200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0"/>
              </a:spcBef>
              <a:buFont typeface="Arial" pitchFamily="34" charset="0"/>
              <a:buChar char="•"/>
              <a:defRPr sz="3800">
                <a:solidFill>
                  <a:srgbClr val="48104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0"/>
              </a:spcBef>
              <a:buFont typeface="Tahoma" pitchFamily="34" charset="0"/>
              <a:buChar char="–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05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2a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1879600"/>
            <a:ext cx="7315200" cy="40640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48104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3080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a (pink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664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a (pink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975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rgbClr val="6D2963">
                  <a:alpha val="39000"/>
                </a:srgbClr>
              </a:gs>
              <a:gs pos="100000">
                <a:srgbClr val="6D2963">
                  <a:alpha val="54000"/>
                </a:srgb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40229" y="2133600"/>
            <a:ext cx="7707086" cy="4064000"/>
          </a:xfrm>
        </p:spPr>
        <p:txBody>
          <a:bodyPr>
            <a:no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3600" b="0" baseline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Choice 2</a:t>
            </a:r>
          </a:p>
          <a:p>
            <a:pPr lvl="0"/>
            <a:r>
              <a:rPr lang="en-US" dirty="0" smtClean="0"/>
              <a:t>Choice 3</a:t>
            </a:r>
          </a:p>
          <a:p>
            <a:pPr lvl="0"/>
            <a:r>
              <a:rPr lang="en-US" dirty="0" smtClean="0"/>
              <a:t>Choice 4</a:t>
            </a:r>
          </a:p>
        </p:txBody>
      </p:sp>
    </p:spTree>
    <p:extLst>
      <p:ext uri="{BB962C8B-B14F-4D97-AF65-F5344CB8AC3E}">
        <p14:creationId xmlns:p14="http://schemas.microsoft.com/office/powerpoint/2010/main" val="229930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rgbClr val="6D2963">
                  <a:alpha val="39000"/>
                </a:srgbClr>
              </a:gs>
              <a:gs pos="100000">
                <a:srgbClr val="6D2963">
                  <a:alpha val="54000"/>
                </a:srgb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3048000"/>
            <a:ext cx="7707086" cy="1267014"/>
          </a:xfrm>
        </p:spPr>
        <p:txBody>
          <a:bodyPr>
            <a:sp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4000" b="0" baseline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089145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902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344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agraph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914400"/>
            <a:ext cx="5591176" cy="762000"/>
          </a:xfrm>
        </p:spPr>
        <p:txBody>
          <a:bodyPr anchor="t" anchorCtr="0">
            <a:noAutofit/>
          </a:bodyPr>
          <a:lstStyle>
            <a:lvl1pPr marL="0" algn="ctr" defTabSz="914400" rtl="0" eaLnBrk="1" latinLnBrk="0" hangingPunct="1">
              <a:defRPr lang="en-US" sz="54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1676401"/>
            <a:ext cx="5591175" cy="42672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007A3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6648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23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defRPr lang="en-US" sz="54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38425" y="1676400"/>
            <a:ext cx="5591175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007A37"/>
                </a:solidFill>
              </a:defRPr>
            </a:lvl1pPr>
            <a:lvl2pPr marL="798513" indent="-341313">
              <a:spcBef>
                <a:spcPts val="600"/>
              </a:spcBef>
              <a:buFont typeface="Arial" pitchFamily="34" charset="0"/>
              <a:buChar char="•"/>
              <a:defRPr sz="4000">
                <a:solidFill>
                  <a:srgbClr val="2A447F"/>
                </a:solidFill>
              </a:defRPr>
            </a:lvl2pPr>
            <a:lvl3pPr marL="1146175" indent="-347663">
              <a:spcBef>
                <a:spcPts val="600"/>
              </a:spcBef>
              <a:buFont typeface="Tahoma" pitchFamily="34" charset="0"/>
              <a:buChar char="–"/>
              <a:defRPr sz="4000" b="0">
                <a:solidFill>
                  <a:srgbClr val="AB672F"/>
                </a:solidFill>
              </a:defRPr>
            </a:lvl3pPr>
            <a:lvl4pPr marL="1770063" indent="-398463">
              <a:spcBef>
                <a:spcPts val="600"/>
              </a:spcBef>
              <a:buFont typeface="Tahoma" pitchFamily="34" charset="0"/>
              <a:buChar char="»"/>
              <a:defRPr sz="4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4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007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18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85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0" y="914400"/>
            <a:ext cx="7315200" cy="5715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03400"/>
            <a:ext cx="7315200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0"/>
              </a:spcBef>
              <a:buFont typeface="Arial" pitchFamily="34" charset="0"/>
              <a:buChar char="•"/>
              <a:defRPr sz="3800">
                <a:solidFill>
                  <a:srgbClr val="007A37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0"/>
              </a:spcBef>
              <a:buFont typeface="Tahoma" pitchFamily="34" charset="0"/>
              <a:buChar char="–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98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1879600"/>
            <a:ext cx="7315200" cy="40640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8116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7889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570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6226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 (gree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rgbClr val="468649">
                  <a:shade val="67500"/>
                  <a:satMod val="115000"/>
                  <a:alpha val="43000"/>
                </a:srgbClr>
              </a:gs>
              <a:gs pos="100000">
                <a:srgbClr val="468649">
                  <a:shade val="100000"/>
                  <a:satMod val="115000"/>
                  <a:alpha val="47000"/>
                </a:srgb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3048000"/>
            <a:ext cx="7707086" cy="1267014"/>
          </a:xfrm>
        </p:spPr>
        <p:txBody>
          <a:bodyPr>
            <a:sp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4000" b="0" baseline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10012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a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587500"/>
            <a:ext cx="7620000" cy="43561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53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864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2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rgbClr val="48104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39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3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35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005024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70C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87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4a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48104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70C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5a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0" y="914400"/>
            <a:ext cx="7315200" cy="5715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03400"/>
            <a:ext cx="7315200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0"/>
              </a:spcBef>
              <a:buFont typeface="Arial" pitchFamily="34" charset="0"/>
              <a:buChar char="•"/>
              <a:defRPr sz="3800">
                <a:solidFill>
                  <a:srgbClr val="48104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0"/>
              </a:spcBef>
              <a:buFont typeface="Tahoma" pitchFamily="34" charset="0"/>
              <a:buChar char="–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27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2a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1879600"/>
            <a:ext cx="7315200" cy="40640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48104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1455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a (pink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754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a (pink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259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 (pin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rgbClr val="6D2963">
                  <a:alpha val="39000"/>
                </a:srgbClr>
              </a:gs>
              <a:gs pos="100000">
                <a:srgbClr val="6D2963">
                  <a:alpha val="54000"/>
                </a:srgb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3048000"/>
            <a:ext cx="7707086" cy="1267014"/>
          </a:xfrm>
        </p:spPr>
        <p:txBody>
          <a:bodyPr>
            <a:sp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4000" b="0" baseline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348866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820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26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81.xml"/><Relationship Id="rId21" Type="http://schemas.openxmlformats.org/officeDocument/2006/relationships/slideLayout" Target="../slideLayouts/slideLayout99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5" Type="http://schemas.openxmlformats.org/officeDocument/2006/relationships/slideLayout" Target="../slideLayouts/slideLayout103.xml"/><Relationship Id="rId33" Type="http://schemas.openxmlformats.org/officeDocument/2006/relationships/image" Target="../media/image1.jpg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slideLayout" Target="../slideLayouts/slideLayout98.xml"/><Relationship Id="rId29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24" Type="http://schemas.openxmlformats.org/officeDocument/2006/relationships/slideLayout" Target="../slideLayouts/slideLayout102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23" Type="http://schemas.openxmlformats.org/officeDocument/2006/relationships/slideLayout" Target="../slideLayouts/slideLayout101.xml"/><Relationship Id="rId28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97.xml"/><Relationship Id="rId31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slideLayout" Target="../slideLayouts/slideLayout100.xml"/><Relationship Id="rId27" Type="http://schemas.openxmlformats.org/officeDocument/2006/relationships/slideLayout" Target="../slideLayouts/slideLayout105.xml"/><Relationship Id="rId30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76200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798513" lvl="1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B751-55F7-44DF-B127-58CC6F9FB873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5BBE9-8271-46F4-A28D-976134E45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2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7" r:id="rId2"/>
    <p:sldLayoutId id="2147483694" r:id="rId3"/>
    <p:sldLayoutId id="2147483695" r:id="rId4"/>
    <p:sldLayoutId id="2147483698" r:id="rId5"/>
    <p:sldLayoutId id="2147483690" r:id="rId6"/>
    <p:sldLayoutId id="2147483699" r:id="rId7"/>
    <p:sldLayoutId id="2147483691" r:id="rId8"/>
    <p:sldLayoutId id="2147483700" r:id="rId9"/>
    <p:sldLayoutId id="2147483704" r:id="rId10"/>
    <p:sldLayoutId id="2147483707" r:id="rId11"/>
    <p:sldLayoutId id="2147483708" r:id="rId12"/>
    <p:sldLayoutId id="2147483709" r:id="rId13"/>
    <p:sldLayoutId id="2147483696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05" r:id="rId20"/>
    <p:sldLayoutId id="2147483703" r:id="rId21"/>
    <p:sldLayoutId id="2147483706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</p:sldLayoutIdLst>
  <p:timing>
    <p:tnLst>
      <p:par>
        <p:cTn id="1" dur="indefinite" restart="never" nodeType="tmRoot"/>
      </p:par>
    </p:tnLst>
  </p:timing>
  <p:txStyles>
    <p:titleStyle>
      <a:lvl1pPr marL="0" algn="l" defTabSz="914400" rtl="0" eaLnBrk="1" latinLnBrk="0" hangingPunct="1">
        <a:lnSpc>
          <a:spcPct val="85000"/>
        </a:lnSpc>
        <a:spcBef>
          <a:spcPct val="0"/>
        </a:spcBef>
        <a:buNone/>
        <a:defRPr lang="en-US" sz="4800" b="1" kern="1200" cap="small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7663" indent="-347663" algn="l" defTabSz="914400" rtl="0" eaLnBrk="1" latinLnBrk="0" hangingPunct="1">
        <a:lnSpc>
          <a:spcPct val="85000"/>
        </a:lnSpc>
        <a:spcBef>
          <a:spcPts val="600"/>
        </a:spcBef>
        <a:buFont typeface="Wingdings" pitchFamily="2" charset="2"/>
        <a:buChar char="§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marL="739775" indent="-282575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–"/>
        <a:defRPr lang="en-US" sz="3600" b="0" kern="1200" dirty="0" smtClean="0">
          <a:solidFill>
            <a:srgbClr val="F2DC96"/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•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–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»"/>
        <a:defRPr lang="en-US" sz="3800" b="0" kern="1200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76200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798513" lvl="1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B751-55F7-44DF-B127-58CC6F9FB8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5BBE9-8271-46F4-A28D-976134E45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13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  <p:sldLayoutId id="2147483773" r:id="rId20"/>
    <p:sldLayoutId id="2147483775" r:id="rId21"/>
    <p:sldLayoutId id="2147483776" r:id="rId22"/>
    <p:sldLayoutId id="2147483777" r:id="rId23"/>
  </p:sldLayoutIdLst>
  <p:timing>
    <p:tnLst>
      <p:par>
        <p:cTn id="1" dur="indefinite" restart="never" nodeType="tmRoot"/>
      </p:par>
    </p:tnLst>
  </p:timing>
  <p:txStyles>
    <p:titleStyle>
      <a:lvl1pPr marL="0" algn="l" defTabSz="914400" rtl="0" eaLnBrk="1" latinLnBrk="0" hangingPunct="1">
        <a:lnSpc>
          <a:spcPct val="85000"/>
        </a:lnSpc>
        <a:spcBef>
          <a:spcPct val="0"/>
        </a:spcBef>
        <a:buNone/>
        <a:defRPr lang="en-US" sz="4800" b="1" kern="1200" cap="small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7663" indent="-347663" algn="l" defTabSz="914400" rtl="0" eaLnBrk="1" latinLnBrk="0" hangingPunct="1">
        <a:lnSpc>
          <a:spcPct val="85000"/>
        </a:lnSpc>
        <a:spcBef>
          <a:spcPts val="600"/>
        </a:spcBef>
        <a:buFont typeface="Wingdings" pitchFamily="2" charset="2"/>
        <a:buChar char="§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marL="739775" indent="-282575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–"/>
        <a:defRPr lang="en-US" sz="3600" b="0" kern="1200" dirty="0" smtClean="0">
          <a:solidFill>
            <a:srgbClr val="F2DC96"/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•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–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»"/>
        <a:defRPr lang="en-US" sz="3800" b="0" kern="1200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76200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798513" lvl="1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B751-55F7-44DF-B127-58CC6F9FB8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5BBE9-8271-46F4-A28D-976134E45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59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  <p:sldLayoutId id="2147483853" r:id="rId18"/>
    <p:sldLayoutId id="2147483854" r:id="rId19"/>
    <p:sldLayoutId id="2147483855" r:id="rId20"/>
    <p:sldLayoutId id="2147483856" r:id="rId21"/>
    <p:sldLayoutId id="2147483857" r:id="rId22"/>
    <p:sldLayoutId id="2147483858" r:id="rId23"/>
    <p:sldLayoutId id="2147483859" r:id="rId24"/>
  </p:sldLayoutIdLst>
  <p:timing>
    <p:tnLst>
      <p:par>
        <p:cTn id="1" dur="indefinite" restart="never" nodeType="tmRoot"/>
      </p:par>
    </p:tnLst>
  </p:timing>
  <p:txStyles>
    <p:titleStyle>
      <a:lvl1pPr marL="0" algn="l" defTabSz="914400" rtl="0" eaLnBrk="1" latinLnBrk="0" hangingPunct="1">
        <a:lnSpc>
          <a:spcPct val="85000"/>
        </a:lnSpc>
        <a:spcBef>
          <a:spcPct val="0"/>
        </a:spcBef>
        <a:buNone/>
        <a:defRPr lang="en-US" sz="4800" b="1" kern="1200" cap="small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7663" indent="-347663" algn="l" defTabSz="914400" rtl="0" eaLnBrk="1" latinLnBrk="0" hangingPunct="1">
        <a:lnSpc>
          <a:spcPct val="85000"/>
        </a:lnSpc>
        <a:spcBef>
          <a:spcPts val="600"/>
        </a:spcBef>
        <a:buFont typeface="Wingdings" pitchFamily="2" charset="2"/>
        <a:buChar char="§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marL="739775" indent="-282575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–"/>
        <a:defRPr lang="en-US" sz="3600" b="0" kern="1200" dirty="0" smtClean="0">
          <a:solidFill>
            <a:srgbClr val="F2DC96"/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•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–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»"/>
        <a:defRPr lang="en-US" sz="3800" b="0" kern="1200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76200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798513" lvl="1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B751-55F7-44DF-B127-58CC6F9FB8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5BBE9-8271-46F4-A28D-976134E45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59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  <p:sldLayoutId id="2147483878" r:id="rId18"/>
    <p:sldLayoutId id="2147483879" r:id="rId19"/>
    <p:sldLayoutId id="2147483880" r:id="rId20"/>
    <p:sldLayoutId id="2147483881" r:id="rId21"/>
    <p:sldLayoutId id="2147483882" r:id="rId22"/>
    <p:sldLayoutId id="2147483883" r:id="rId23"/>
    <p:sldLayoutId id="2147483884" r:id="rId24"/>
    <p:sldLayoutId id="2147483885" r:id="rId25"/>
    <p:sldLayoutId id="2147483886" r:id="rId26"/>
    <p:sldLayoutId id="2147483887" r:id="rId27"/>
    <p:sldLayoutId id="2147483888" r:id="rId28"/>
    <p:sldLayoutId id="2147483889" r:id="rId29"/>
    <p:sldLayoutId id="2147483890" r:id="rId30"/>
    <p:sldLayoutId id="2147483891" r:id="rId31"/>
  </p:sldLayoutIdLst>
  <p:timing>
    <p:tnLst>
      <p:par>
        <p:cTn id="1" dur="indefinite" restart="never" nodeType="tmRoot"/>
      </p:par>
    </p:tnLst>
  </p:timing>
  <p:txStyles>
    <p:titleStyle>
      <a:lvl1pPr marL="0" algn="l" defTabSz="914400" rtl="0" eaLnBrk="1" latinLnBrk="0" hangingPunct="1">
        <a:lnSpc>
          <a:spcPct val="85000"/>
        </a:lnSpc>
        <a:spcBef>
          <a:spcPct val="0"/>
        </a:spcBef>
        <a:buNone/>
        <a:defRPr lang="en-US" sz="4800" b="1" kern="1200" cap="small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7663" indent="-347663" algn="l" defTabSz="914400" rtl="0" eaLnBrk="1" latinLnBrk="0" hangingPunct="1">
        <a:lnSpc>
          <a:spcPct val="85000"/>
        </a:lnSpc>
        <a:spcBef>
          <a:spcPts val="600"/>
        </a:spcBef>
        <a:buFont typeface="Wingdings" pitchFamily="2" charset="2"/>
        <a:buChar char="§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marL="739775" indent="-282575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–"/>
        <a:defRPr lang="en-US" sz="3600" b="0" kern="1200" dirty="0" smtClean="0">
          <a:solidFill>
            <a:srgbClr val="F2DC96"/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•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–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»"/>
        <a:defRPr lang="en-US" sz="3800" b="0" kern="1200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6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-217716" y="123371"/>
            <a:ext cx="9579429" cy="6611257"/>
          </a:xfrm>
          <a:prstGeom prst="ellipse">
            <a:avLst/>
          </a:prstGeom>
          <a:gradFill flip="none" rotWithShape="1">
            <a:gsLst>
              <a:gs pos="0">
                <a:srgbClr val="260822">
                  <a:alpha val="64706"/>
                </a:srgbClr>
              </a:gs>
              <a:gs pos="100000">
                <a:srgbClr val="005024">
                  <a:tint val="23500"/>
                  <a:satMod val="160000"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399" y="1440882"/>
            <a:ext cx="7315202" cy="16619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prstMaterial="matte"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6000" b="1" cap="small" dirty="0" smtClean="0">
                <a:solidFill>
                  <a:prstClr val="white">
                    <a:lumMod val="85000"/>
                  </a:prstClr>
                </a:solidFill>
                <a:effectLst>
                  <a:outerShdw blurRad="50800" dist="63500" dir="16080000" sx="102000" sy="102000" algn="t" rotWithShape="0">
                    <a:prstClr val="black">
                      <a:alpha val="67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Bacteria and Viruses</a:t>
            </a:r>
            <a:endParaRPr lang="en-US" sz="6000" b="1" cap="small" dirty="0">
              <a:solidFill>
                <a:prstClr val="white">
                  <a:lumMod val="85000"/>
                </a:prstClr>
              </a:solidFill>
              <a:effectLst>
                <a:outerShdw blurRad="50800" dist="63500" dir="16080000" sx="102000" sy="102000" algn="t" rotWithShape="0">
                  <a:prstClr val="black">
                    <a:alpha val="67000"/>
                  </a:prst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227282"/>
            <a:ext cx="7315202" cy="15050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prstMaterial="matte"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US" sz="5400" b="1" dirty="0" smtClean="0">
                <a:solidFill>
                  <a:srgbClr val="F2DC96"/>
                </a:solidFill>
                <a:effectLst>
                  <a:outerShdw blurRad="50800" dist="38100" dir="5400000" sx="102000" sy="102000" algn="t" rotWithShape="0">
                    <a:prstClr val="black">
                      <a:alpha val="67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Diseases &amp; Disorders</a:t>
            </a:r>
            <a:endParaRPr lang="en-US" sz="5400" b="1" dirty="0">
              <a:solidFill>
                <a:srgbClr val="F2DC96"/>
              </a:solidFill>
              <a:effectLst>
                <a:outerShdw blurRad="50800" dist="38100" dir="5400000" sx="102000" sy="102000" algn="t" rotWithShape="0">
                  <a:prstClr val="black">
                    <a:alpha val="67000"/>
                  </a:prst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71600" y="3254958"/>
            <a:ext cx="6400800" cy="566380"/>
            <a:chOff x="1371600" y="3254958"/>
            <a:chExt cx="6400800" cy="566380"/>
          </a:xfrm>
          <a:effectLst>
            <a:outerShdw blurRad="88900" dist="38100" dir="5400000" algn="t" rotWithShape="0">
              <a:prstClr val="black">
                <a:alpha val="93000"/>
              </a:prstClr>
            </a:outerShdw>
          </a:effectLst>
        </p:grpSpPr>
        <p:sp>
          <p:nvSpPr>
            <p:cNvPr id="11" name="Rectangle 10"/>
            <p:cNvSpPr/>
            <p:nvPr/>
          </p:nvSpPr>
          <p:spPr>
            <a:xfrm>
              <a:off x="1371600" y="3492428"/>
              <a:ext cx="6400800" cy="914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>
                <a:rot lat="0" lon="0" rev="1800000"/>
              </a:lightRig>
            </a:scene3d>
            <a:sp3d>
              <a:bevelT/>
              <a:bevelB w="0" h="0"/>
              <a:extrusionClr>
                <a:srgbClr val="7CA3BE"/>
              </a:extrusionClr>
              <a:contourClr>
                <a:schemeClr val="tx2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4145439" y="3254958"/>
              <a:ext cx="853122" cy="566380"/>
            </a:xfrm>
            <a:prstGeom prst="ellipse">
              <a:avLst/>
            </a:prstGeom>
            <a:solidFill>
              <a:srgbClr val="005024"/>
            </a:solidFill>
            <a:ln w="44450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extrusionH="82550">
              <a:bevelT w="241300" h="254000"/>
              <a:contourClr>
                <a:srgbClr val="080E1A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06096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Kinds of Toxins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exotoxins</a:t>
            </a:r>
          </a:p>
          <a:p>
            <a:r>
              <a:rPr lang="en-US" dirty="0" smtClean="0"/>
              <a:t>endotoxins</a:t>
            </a:r>
          </a:p>
        </p:txBody>
      </p:sp>
    </p:spTree>
    <p:extLst>
      <p:ext uri="{BB962C8B-B14F-4D97-AF65-F5344CB8AC3E}">
        <p14:creationId xmlns:p14="http://schemas.microsoft.com/office/powerpoint/2010/main" val="40321201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Exotoxins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diffuse from the living cell into surrounding tissue</a:t>
            </a:r>
          </a:p>
          <a:p>
            <a:r>
              <a:rPr lang="en-US" dirty="0" smtClean="0"/>
              <a:t>cause the symptoms of most infectious diseases</a:t>
            </a:r>
          </a:p>
        </p:txBody>
      </p:sp>
    </p:spTree>
    <p:extLst>
      <p:ext uri="{BB962C8B-B14F-4D97-AF65-F5344CB8AC3E}">
        <p14:creationId xmlns:p14="http://schemas.microsoft.com/office/powerpoint/2010/main" val="29866873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Diphtheria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/>
          <a:lstStyle/>
          <a:p>
            <a:r>
              <a:rPr lang="en-US" dirty="0" smtClean="0"/>
              <a:t>bacterial</a:t>
            </a:r>
          </a:p>
          <a:p>
            <a:pPr marL="457200" lvl="1" indent="0">
              <a:buNone/>
            </a:pPr>
            <a:r>
              <a:rPr lang="en-US" dirty="0" smtClean="0"/>
              <a:t>produces exotoxins</a:t>
            </a:r>
          </a:p>
          <a:p>
            <a:r>
              <a:rPr lang="en-US" dirty="0" smtClean="0"/>
              <a:t>affects the respiratory system</a:t>
            </a:r>
          </a:p>
          <a:p>
            <a:pPr lvl="1"/>
            <a:r>
              <a:rPr lang="en-US" dirty="0" smtClean="0"/>
              <a:t>causes a sore throat (becomes covered with a leathery, </a:t>
            </a:r>
            <a:br>
              <a:rPr lang="en-US" dirty="0" smtClean="0"/>
            </a:br>
            <a:r>
              <a:rPr lang="en-US" dirty="0" smtClean="0"/>
              <a:t>bluish-white membrane)</a:t>
            </a:r>
          </a:p>
          <a:p>
            <a:pPr lvl="1"/>
            <a:r>
              <a:rPr lang="en-US" dirty="0" smtClean="0"/>
              <a:t>death by suffocation</a:t>
            </a:r>
          </a:p>
        </p:txBody>
      </p:sp>
    </p:spTree>
    <p:extLst>
      <p:ext uri="{BB962C8B-B14F-4D97-AF65-F5344CB8AC3E}">
        <p14:creationId xmlns:p14="http://schemas.microsoft.com/office/powerpoint/2010/main" val="1801199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Endotoxins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remain in the pathogen as part of its structure</a:t>
            </a:r>
          </a:p>
          <a:p>
            <a:r>
              <a:rPr lang="en-US" dirty="0" smtClean="0"/>
              <a:t>cause violent reactions in the surrounding tissues when the pathogen dies</a:t>
            </a:r>
          </a:p>
        </p:txBody>
      </p:sp>
    </p:spTree>
    <p:extLst>
      <p:ext uri="{BB962C8B-B14F-4D97-AF65-F5344CB8AC3E}">
        <p14:creationId xmlns:p14="http://schemas.microsoft.com/office/powerpoint/2010/main" val="20740732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Botulism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bacterial</a:t>
            </a:r>
          </a:p>
          <a:p>
            <a:pPr marL="457200" lvl="1" indent="0">
              <a:buNone/>
            </a:pPr>
            <a:r>
              <a:rPr lang="en-US" dirty="0" smtClean="0"/>
              <a:t>exotoxin that causes food poisoning</a:t>
            </a:r>
            <a:endParaRPr lang="en-US" dirty="0"/>
          </a:p>
          <a:p>
            <a:r>
              <a:rPr lang="en-US" dirty="0"/>
              <a:t>often spread through improperly canned food</a:t>
            </a:r>
          </a:p>
          <a:p>
            <a:r>
              <a:rPr lang="en-US" dirty="0" smtClean="0"/>
              <a:t>nerve toxin</a:t>
            </a:r>
          </a:p>
        </p:txBody>
      </p:sp>
    </p:spTree>
    <p:extLst>
      <p:ext uri="{BB962C8B-B14F-4D97-AF65-F5344CB8AC3E}">
        <p14:creationId xmlns:p14="http://schemas.microsoft.com/office/powerpoint/2010/main" val="8621235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Communicable Disease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638425" y="2412999"/>
            <a:ext cx="5591175" cy="3530601"/>
          </a:xfrm>
        </p:spPr>
        <p:txBody>
          <a:bodyPr/>
          <a:lstStyle/>
          <a:p>
            <a:r>
              <a:rPr lang="en-US" dirty="0" smtClean="0"/>
              <a:t>a disease that can spread from one person to another by direct or indirect contact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7506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Contagious Disease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638425" y="2362199"/>
            <a:ext cx="5591175" cy="3581401"/>
          </a:xfrm>
        </p:spPr>
        <p:txBody>
          <a:bodyPr/>
          <a:lstStyle/>
          <a:p>
            <a:r>
              <a:rPr lang="en-US" dirty="0" smtClean="0"/>
              <a:t>a disease that spreads </a:t>
            </a:r>
            <a:r>
              <a:rPr lang="en-US" i="1" dirty="0" smtClean="0"/>
              <a:t>easily</a:t>
            </a:r>
            <a:r>
              <a:rPr lang="en-US" dirty="0" smtClean="0"/>
              <a:t> to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746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term used to describe a disease-causing agent is 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saprophyte.</a:t>
            </a:r>
            <a:endParaRPr lang="en-US" dirty="0"/>
          </a:p>
          <a:p>
            <a:r>
              <a:rPr lang="en-US" dirty="0" smtClean="0"/>
              <a:t>halophile.</a:t>
            </a:r>
            <a:endParaRPr lang="en-US" dirty="0"/>
          </a:p>
          <a:p>
            <a:r>
              <a:rPr lang="en-US" dirty="0" smtClean="0"/>
              <a:t>pathogen.</a:t>
            </a:r>
            <a:endParaRPr lang="en-US" dirty="0"/>
          </a:p>
          <a:p>
            <a:r>
              <a:rPr lang="en-US" dirty="0" smtClean="0"/>
              <a:t>bacteriophage.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25714" y="3320160"/>
            <a:ext cx="2786743" cy="566040"/>
          </a:xfrm>
          <a:prstGeom prst="rect">
            <a:avLst/>
          </a:prstGeom>
          <a:noFill/>
          <a:ln w="57150">
            <a:solidFill>
              <a:srgbClr val="6D2963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2688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D454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D454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D454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49" y="914400"/>
            <a:ext cx="7544845" cy="762000"/>
          </a:xfrm>
        </p:spPr>
        <p:txBody>
          <a:bodyPr/>
          <a:lstStyle/>
          <a:p>
            <a:r>
              <a:rPr lang="en-US" sz="4600" dirty="0" smtClean="0"/>
              <a:t>How Diseases are Spread</a:t>
            </a:r>
            <a:endParaRPr lang="en-US" sz="4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3000"/>
              </a:lnSpc>
            </a:pPr>
            <a:r>
              <a:rPr lang="en-US" dirty="0" smtClean="0"/>
              <a:t>airborne</a:t>
            </a:r>
          </a:p>
          <a:p>
            <a:pPr>
              <a:lnSpc>
                <a:spcPct val="83000"/>
              </a:lnSpc>
            </a:pPr>
            <a:r>
              <a:rPr lang="en-US" dirty="0"/>
              <a:t>direct contact</a:t>
            </a:r>
          </a:p>
          <a:p>
            <a:pPr lvl="1">
              <a:lnSpc>
                <a:spcPct val="83000"/>
              </a:lnSpc>
            </a:pPr>
            <a:r>
              <a:rPr lang="en-US" dirty="0"/>
              <a:t>touching a sore on the skin or on a mucous membrane</a:t>
            </a:r>
          </a:p>
          <a:p>
            <a:pPr lvl="1">
              <a:lnSpc>
                <a:spcPct val="83000"/>
              </a:lnSpc>
            </a:pPr>
            <a:r>
              <a:rPr lang="en-US" dirty="0"/>
              <a:t>includes </a:t>
            </a:r>
            <a:r>
              <a:rPr lang="en-US" dirty="0" err="1"/>
              <a:t>bloodborne</a:t>
            </a:r>
            <a:r>
              <a:rPr lang="en-US" dirty="0"/>
              <a:t> </a:t>
            </a:r>
            <a:r>
              <a:rPr lang="en-US" dirty="0" smtClean="0"/>
              <a:t>pathogens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114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49" y="914400"/>
            <a:ext cx="7544845" cy="762000"/>
          </a:xfrm>
        </p:spPr>
        <p:txBody>
          <a:bodyPr/>
          <a:lstStyle/>
          <a:p>
            <a:r>
              <a:rPr lang="en-US" sz="4600" dirty="0" smtClean="0"/>
              <a:t>How Diseases are Spread</a:t>
            </a:r>
            <a:endParaRPr lang="en-US" sz="4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3000"/>
              </a:lnSpc>
            </a:pPr>
            <a:r>
              <a:rPr lang="en-US" dirty="0" smtClean="0"/>
              <a:t>airborne </a:t>
            </a:r>
          </a:p>
          <a:p>
            <a:pPr>
              <a:lnSpc>
                <a:spcPct val="83000"/>
              </a:lnSpc>
            </a:pPr>
            <a:r>
              <a:rPr lang="en-US" dirty="0" smtClean="0"/>
              <a:t>direct contact</a:t>
            </a:r>
          </a:p>
          <a:p>
            <a:pPr>
              <a:lnSpc>
                <a:spcPct val="83000"/>
              </a:lnSpc>
            </a:pPr>
            <a:r>
              <a:rPr lang="en-US" dirty="0" smtClean="0"/>
              <a:t>indirect contact</a:t>
            </a:r>
          </a:p>
          <a:p>
            <a:pPr marL="457200" lvl="1" indent="0">
              <a:lnSpc>
                <a:spcPct val="83000"/>
              </a:lnSpc>
              <a:buNone/>
            </a:pPr>
            <a:r>
              <a:rPr lang="en-US" dirty="0" smtClean="0"/>
              <a:t>touching a contaminated object</a:t>
            </a:r>
          </a:p>
        </p:txBody>
      </p:sp>
    </p:spTree>
    <p:extLst>
      <p:ext uri="{BB962C8B-B14F-4D97-AF65-F5344CB8AC3E}">
        <p14:creationId xmlns:p14="http://schemas.microsoft.com/office/powerpoint/2010/main" val="27222945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Infectious Disease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638425" y="2418080"/>
            <a:ext cx="5591175" cy="3525520"/>
          </a:xfrm>
        </p:spPr>
        <p:txBody>
          <a:bodyPr/>
          <a:lstStyle/>
          <a:p>
            <a:r>
              <a:rPr lang="en-US" dirty="0" smtClean="0"/>
              <a:t>a disease caused by a virus or an organism that invades the body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45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49" y="914400"/>
            <a:ext cx="7544845" cy="762000"/>
          </a:xfrm>
        </p:spPr>
        <p:txBody>
          <a:bodyPr/>
          <a:lstStyle/>
          <a:p>
            <a:r>
              <a:rPr lang="en-US" sz="4600" dirty="0" smtClean="0"/>
              <a:t>How Diseases are Spread</a:t>
            </a:r>
            <a:endParaRPr lang="en-US" sz="4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3000"/>
              </a:lnSpc>
            </a:pPr>
            <a:r>
              <a:rPr lang="en-US" dirty="0" smtClean="0"/>
              <a:t>airborne </a:t>
            </a:r>
          </a:p>
          <a:p>
            <a:pPr>
              <a:lnSpc>
                <a:spcPct val="83000"/>
              </a:lnSpc>
            </a:pPr>
            <a:r>
              <a:rPr lang="en-US" dirty="0" smtClean="0"/>
              <a:t>direct contact</a:t>
            </a:r>
          </a:p>
          <a:p>
            <a:pPr>
              <a:lnSpc>
                <a:spcPct val="83000"/>
              </a:lnSpc>
            </a:pPr>
            <a:r>
              <a:rPr lang="en-US" dirty="0" smtClean="0"/>
              <a:t>indirect contact</a:t>
            </a:r>
          </a:p>
          <a:p>
            <a:pPr>
              <a:lnSpc>
                <a:spcPct val="83000"/>
              </a:lnSpc>
            </a:pPr>
            <a:r>
              <a:rPr lang="en-US" dirty="0" smtClean="0"/>
              <a:t>contamination</a:t>
            </a:r>
          </a:p>
          <a:p>
            <a:pPr lvl="1">
              <a:lnSpc>
                <a:spcPct val="83000"/>
              </a:lnSpc>
            </a:pPr>
            <a:r>
              <a:rPr lang="en-US" dirty="0" smtClean="0"/>
              <a:t>contaminated food or water</a:t>
            </a:r>
          </a:p>
          <a:p>
            <a:pPr lvl="1">
              <a:lnSpc>
                <a:spcPct val="83000"/>
              </a:lnSpc>
            </a:pPr>
            <a:r>
              <a:rPr lang="en-US" dirty="0" smtClean="0"/>
              <a:t>affects the digestive system</a:t>
            </a:r>
          </a:p>
          <a:p>
            <a:pPr lvl="1">
              <a:lnSpc>
                <a:spcPct val="83000"/>
              </a:lnSpc>
            </a:pPr>
            <a:r>
              <a:rPr lang="en-US" dirty="0" smtClean="0"/>
              <a:t>Wash your </a:t>
            </a:r>
            <a:r>
              <a:rPr lang="en-US" smtClean="0"/>
              <a:t>hands!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47006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49" y="914400"/>
            <a:ext cx="7544845" cy="762000"/>
          </a:xfrm>
        </p:spPr>
        <p:txBody>
          <a:bodyPr/>
          <a:lstStyle/>
          <a:p>
            <a:r>
              <a:rPr lang="en-US" sz="4600" dirty="0" smtClean="0"/>
              <a:t>How Diseases are Spread</a:t>
            </a:r>
            <a:endParaRPr lang="en-US" sz="4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3000"/>
              </a:lnSpc>
            </a:pPr>
            <a:r>
              <a:rPr lang="en-US" dirty="0" smtClean="0"/>
              <a:t>airborne </a:t>
            </a:r>
          </a:p>
          <a:p>
            <a:pPr>
              <a:lnSpc>
                <a:spcPct val="83000"/>
              </a:lnSpc>
            </a:pPr>
            <a:r>
              <a:rPr lang="en-US" dirty="0" smtClean="0"/>
              <a:t>direct contact</a:t>
            </a:r>
          </a:p>
          <a:p>
            <a:pPr>
              <a:lnSpc>
                <a:spcPct val="83000"/>
              </a:lnSpc>
            </a:pPr>
            <a:r>
              <a:rPr lang="en-US" dirty="0" smtClean="0"/>
              <a:t>indirect contact</a:t>
            </a:r>
          </a:p>
          <a:p>
            <a:pPr>
              <a:lnSpc>
                <a:spcPct val="83000"/>
              </a:lnSpc>
            </a:pPr>
            <a:r>
              <a:rPr lang="en-US" dirty="0" smtClean="0"/>
              <a:t>contamination</a:t>
            </a:r>
          </a:p>
          <a:p>
            <a:pPr>
              <a:lnSpc>
                <a:spcPct val="83000"/>
              </a:lnSpc>
            </a:pPr>
            <a:r>
              <a:rPr lang="en-US" dirty="0" smtClean="0"/>
              <a:t>wound</a:t>
            </a:r>
          </a:p>
          <a:p>
            <a:pPr>
              <a:lnSpc>
                <a:spcPct val="83000"/>
              </a:lnSpc>
            </a:pPr>
            <a:r>
              <a:rPr lang="en-US" dirty="0"/>
              <a:t>vector-carried</a:t>
            </a:r>
          </a:p>
          <a:p>
            <a:pPr marL="457200" lvl="1" indent="0">
              <a:lnSpc>
                <a:spcPct val="83000"/>
              </a:lnSpc>
              <a:buNone/>
            </a:pPr>
            <a:r>
              <a:rPr lang="en-US" dirty="0"/>
              <a:t>insects or other </a:t>
            </a:r>
            <a:r>
              <a:rPr lang="en-US" dirty="0" smtClean="0"/>
              <a:t>arthropods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581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 smtClean="0"/>
              <a:t>Immune Carriers</a:t>
            </a:r>
            <a:endParaRPr lang="en-US" sz="50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(or animals) </a:t>
            </a:r>
            <a:br>
              <a:rPr lang="en-US" dirty="0" smtClean="0"/>
            </a:br>
            <a:r>
              <a:rPr lang="en-US" dirty="0" smtClean="0"/>
              <a:t>that spread a pathogen without suffering </a:t>
            </a:r>
            <a:br>
              <a:rPr lang="en-US" dirty="0" smtClean="0"/>
            </a:br>
            <a:r>
              <a:rPr lang="en-US" dirty="0" smtClean="0"/>
              <a:t>from the symptoms </a:t>
            </a:r>
            <a:br>
              <a:rPr lang="en-US" dirty="0" smtClean="0"/>
            </a:br>
            <a:r>
              <a:rPr lang="en-US" dirty="0" smtClean="0"/>
              <a:t>of the disease</a:t>
            </a:r>
          </a:p>
        </p:txBody>
      </p:sp>
    </p:spTree>
    <p:extLst>
      <p:ext uri="{BB962C8B-B14F-4D97-AF65-F5344CB8AC3E}">
        <p14:creationId xmlns:p14="http://schemas.microsoft.com/office/powerpoint/2010/main" val="15871566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Defense Against Infection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2882096"/>
            <a:ext cx="7315200" cy="3061503"/>
          </a:xfrm>
        </p:spPr>
        <p:txBody>
          <a:bodyPr/>
          <a:lstStyle/>
          <a:p>
            <a:r>
              <a:rPr lang="en-US" sz="4800" dirty="0"/>
              <a:t>Your body is its own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best </a:t>
            </a:r>
            <a:r>
              <a:rPr lang="en-US" sz="4800" dirty="0"/>
              <a:t>defense.</a:t>
            </a:r>
          </a:p>
        </p:txBody>
      </p:sp>
    </p:spTree>
    <p:extLst>
      <p:ext uri="{BB962C8B-B14F-4D97-AF65-F5344CB8AC3E}">
        <p14:creationId xmlns:p14="http://schemas.microsoft.com/office/powerpoint/2010/main" val="20814534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Defenses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“1</a:t>
            </a:r>
            <a:r>
              <a:rPr lang="en-US" baseline="30000" dirty="0" smtClean="0"/>
              <a:t>st</a:t>
            </a:r>
            <a:r>
              <a:rPr lang="en-US" dirty="0" smtClean="0"/>
              <a:t> line of defense”</a:t>
            </a:r>
          </a:p>
          <a:p>
            <a:r>
              <a:rPr lang="en-US" dirty="0" smtClean="0"/>
              <a:t>prevent pathogens from entering the body</a:t>
            </a:r>
          </a:p>
          <a:p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skin, mucous membranes</a:t>
            </a:r>
          </a:p>
          <a:p>
            <a:pPr lvl="1"/>
            <a:r>
              <a:rPr lang="en-US" dirty="0" smtClean="0"/>
              <a:t>acids in the stomach</a:t>
            </a:r>
          </a:p>
          <a:p>
            <a:pPr lvl="1"/>
            <a:r>
              <a:rPr lang="en-US" dirty="0" smtClean="0"/>
              <a:t>tear glands &amp; lysozyme</a:t>
            </a:r>
          </a:p>
        </p:txBody>
      </p:sp>
    </p:spTree>
    <p:extLst>
      <p:ext uri="{BB962C8B-B14F-4D97-AF65-F5344CB8AC3E}">
        <p14:creationId xmlns:p14="http://schemas.microsoft.com/office/powerpoint/2010/main" val="32387314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Nonspecific Defenses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“2</a:t>
            </a:r>
            <a:r>
              <a:rPr lang="en-US" baseline="30000" dirty="0" smtClean="0"/>
              <a:t>nd</a:t>
            </a:r>
            <a:r>
              <a:rPr lang="en-US" dirty="0" smtClean="0"/>
              <a:t> line of defense”</a:t>
            </a:r>
          </a:p>
          <a:p>
            <a:r>
              <a:rPr lang="en-US" dirty="0" smtClean="0"/>
              <a:t>include: </a:t>
            </a:r>
          </a:p>
          <a:p>
            <a:pPr lvl="1"/>
            <a:r>
              <a:rPr lang="en-US" dirty="0"/>
              <a:t>fever </a:t>
            </a:r>
          </a:p>
          <a:p>
            <a:pPr lvl="1"/>
            <a:r>
              <a:rPr lang="en-US" dirty="0" smtClean="0"/>
              <a:t>inflammation</a:t>
            </a:r>
          </a:p>
        </p:txBody>
      </p:sp>
    </p:spTree>
    <p:extLst>
      <p:ext uri="{BB962C8B-B14F-4D97-AF65-F5344CB8AC3E}">
        <p14:creationId xmlns:p14="http://schemas.microsoft.com/office/powerpoint/2010/main" val="6922991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Inflammation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characterized by increased blood </a:t>
            </a:r>
            <a:r>
              <a:rPr lang="en-US" smtClean="0"/>
              <a:t>flow resulting </a:t>
            </a:r>
            <a:r>
              <a:rPr lang="en-US" dirty="0" smtClean="0"/>
              <a:t>in redness, heat, pain, and swelling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52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8" b="2435"/>
          <a:stretch/>
        </p:blipFill>
        <p:spPr>
          <a:xfrm>
            <a:off x="957944" y="1249534"/>
            <a:ext cx="7213600" cy="43094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2804" y="1676400"/>
            <a:ext cx="24529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1200"/>
              </a:spcBef>
            </a:pPr>
            <a:r>
              <a:rPr lang="en-US" sz="4000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epidermis</a:t>
            </a: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1828800" y="2291953"/>
            <a:ext cx="210462" cy="756047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06074" y="2105855"/>
            <a:ext cx="24529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1200"/>
              </a:spcBef>
            </a:pPr>
            <a:r>
              <a:rPr lang="en-US" sz="400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bacteria</a:t>
            </a:r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 flipH="1">
            <a:off x="3828156" y="2721408"/>
            <a:ext cx="504376" cy="124099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2"/>
          </p:cNvCxnSpPr>
          <p:nvPr/>
        </p:nvCxnSpPr>
        <p:spPr>
          <a:xfrm flipH="1">
            <a:off x="4321632" y="2721408"/>
            <a:ext cx="10900" cy="124099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58989" y="3086597"/>
            <a:ext cx="26125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1200"/>
              </a:spcBef>
            </a:pPr>
            <a:r>
              <a:rPr lang="en-US" sz="400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phagocyte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789715" y="3628571"/>
            <a:ext cx="850392" cy="59508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73503" y="4894631"/>
            <a:ext cx="26125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  <a:spcBef>
                <a:spcPts val="1200"/>
              </a:spcBef>
            </a:pPr>
            <a:r>
              <a:rPr lang="en-US" sz="400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capillary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5718629" y="4821719"/>
            <a:ext cx="508000" cy="3806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4579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17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Nonspecific Defenses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“2</a:t>
            </a:r>
            <a:r>
              <a:rPr lang="en-US" baseline="30000" dirty="0" smtClean="0"/>
              <a:t>nd</a:t>
            </a:r>
            <a:r>
              <a:rPr lang="en-US" dirty="0" smtClean="0"/>
              <a:t> line of defense”</a:t>
            </a:r>
          </a:p>
          <a:p>
            <a:r>
              <a:rPr lang="en-US" dirty="0" smtClean="0"/>
              <a:t>include: </a:t>
            </a:r>
          </a:p>
          <a:p>
            <a:pPr lvl="1"/>
            <a:r>
              <a:rPr lang="en-US" dirty="0"/>
              <a:t>fever </a:t>
            </a:r>
          </a:p>
          <a:p>
            <a:pPr lvl="1"/>
            <a:r>
              <a:rPr lang="en-US" dirty="0" smtClean="0"/>
              <a:t>inflammation</a:t>
            </a:r>
          </a:p>
          <a:p>
            <a:pPr lvl="1"/>
            <a:r>
              <a:rPr lang="en-US" dirty="0" smtClean="0"/>
              <a:t>phagocytic cells</a:t>
            </a:r>
          </a:p>
          <a:p>
            <a:pPr lvl="1"/>
            <a:r>
              <a:rPr lang="en-US" dirty="0" smtClean="0"/>
              <a:t>lymphatic system</a:t>
            </a:r>
          </a:p>
        </p:txBody>
      </p:sp>
    </p:spTree>
    <p:extLst>
      <p:ext uri="{BB962C8B-B14F-4D97-AF65-F5344CB8AC3E}">
        <p14:creationId xmlns:p14="http://schemas.microsoft.com/office/powerpoint/2010/main" val="37572241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Defenses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“3</a:t>
            </a:r>
            <a:r>
              <a:rPr lang="en-US" baseline="30000" dirty="0" smtClean="0"/>
              <a:t>rd</a:t>
            </a:r>
            <a:r>
              <a:rPr lang="en-US" dirty="0" smtClean="0"/>
              <a:t> line of defense”</a:t>
            </a:r>
          </a:p>
          <a:p>
            <a:r>
              <a:rPr lang="en-US" dirty="0" smtClean="0"/>
              <a:t>include: </a:t>
            </a:r>
          </a:p>
          <a:p>
            <a:pPr lvl="1"/>
            <a:r>
              <a:rPr lang="en-US" dirty="0" smtClean="0"/>
              <a:t>antibodies</a:t>
            </a:r>
          </a:p>
          <a:p>
            <a:pPr marL="741362" lvl="2" indent="0">
              <a:buNone/>
            </a:pPr>
            <a:r>
              <a:rPr lang="en-US" dirty="0" smtClean="0"/>
              <a:t>proteins that combat </a:t>
            </a:r>
            <a:br>
              <a:rPr lang="en-US" dirty="0" smtClean="0"/>
            </a:br>
            <a:r>
              <a:rPr lang="en-US" dirty="0" smtClean="0"/>
              <a:t>specific pathogens</a:t>
            </a:r>
          </a:p>
          <a:p>
            <a:pPr lvl="1"/>
            <a:r>
              <a:rPr lang="en-US" dirty="0" smtClean="0"/>
              <a:t>other specialized cells</a:t>
            </a:r>
          </a:p>
        </p:txBody>
      </p:sp>
    </p:spTree>
    <p:extLst>
      <p:ext uri="{BB962C8B-B14F-4D97-AF65-F5344CB8AC3E}">
        <p14:creationId xmlns:p14="http://schemas.microsoft.com/office/powerpoint/2010/main" val="17650098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38425" y="1676401"/>
            <a:ext cx="5591175" cy="426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400" dirty="0" smtClean="0">
                <a:solidFill>
                  <a:srgbClr val="481040"/>
                </a:solidFill>
              </a:rPr>
              <a:t>Bacteria &amp; viruses </a:t>
            </a:r>
            <a:br>
              <a:rPr lang="en-US" sz="4400" dirty="0" smtClean="0">
                <a:solidFill>
                  <a:srgbClr val="481040"/>
                </a:solidFill>
              </a:rPr>
            </a:br>
            <a:r>
              <a:rPr lang="en-US" sz="4400" dirty="0" smtClean="0">
                <a:solidFill>
                  <a:srgbClr val="481040"/>
                </a:solidFill>
              </a:rPr>
              <a:t>are the two most important pathogens.</a:t>
            </a:r>
            <a:endParaRPr lang="en-US" sz="4400" dirty="0">
              <a:solidFill>
                <a:srgbClr val="481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854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Chemotherapy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use of chemicals to prevent or treat disease</a:t>
            </a:r>
          </a:p>
          <a:p>
            <a:r>
              <a:rPr lang="en-US" dirty="0" smtClean="0"/>
              <a:t>antibiotics</a:t>
            </a:r>
          </a:p>
          <a:p>
            <a:pPr lvl="1"/>
            <a:r>
              <a:rPr lang="en-US" dirty="0" smtClean="0"/>
              <a:t>Sir Alexander Fleming</a:t>
            </a:r>
          </a:p>
          <a:p>
            <a:pPr lvl="1"/>
            <a:r>
              <a:rPr lang="en-US" dirty="0" smtClean="0"/>
              <a:t>types</a:t>
            </a:r>
          </a:p>
          <a:p>
            <a:pPr lvl="2"/>
            <a:r>
              <a:rPr lang="en-US" dirty="0" err="1" smtClean="0"/>
              <a:t>Bacteriocidal</a:t>
            </a:r>
            <a:r>
              <a:rPr lang="en-US" dirty="0" smtClean="0"/>
              <a:t> (kills bacteria)</a:t>
            </a:r>
            <a:endParaRPr lang="en-US" dirty="0" smtClean="0"/>
          </a:p>
          <a:p>
            <a:pPr lvl="2"/>
            <a:r>
              <a:rPr lang="en-US" dirty="0" smtClean="0"/>
              <a:t>Bacteriostatic (inhibiting growth)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29756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Antibiotics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effective on bacteria, not on viruses</a:t>
            </a:r>
          </a:p>
          <a:p>
            <a:r>
              <a:rPr lang="en-US" dirty="0" smtClean="0"/>
              <a:t>should be prescribed by a physician</a:t>
            </a:r>
          </a:p>
          <a:p>
            <a:r>
              <a:rPr lang="en-US" dirty="0" smtClean="0"/>
              <a:t>can lose their potency</a:t>
            </a:r>
          </a:p>
          <a:p>
            <a:pPr marL="457200" lvl="1" indent="0">
              <a:buNone/>
            </a:pPr>
            <a:r>
              <a:rPr lang="en-US" dirty="0" smtClean="0"/>
              <a:t>Take ALL of your prescription!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4131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Disorders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638425" y="1762126"/>
            <a:ext cx="5591175" cy="4267200"/>
          </a:xfrm>
        </p:spPr>
        <p:txBody>
          <a:bodyPr/>
          <a:lstStyle/>
          <a:p>
            <a:r>
              <a:rPr lang="en-US" dirty="0" smtClean="0"/>
              <a:t>A disorder is an illness not caused by a pathogen.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6478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Kinds of Disorders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886218" cy="3962400"/>
          </a:xfrm>
        </p:spPr>
        <p:txBody>
          <a:bodyPr/>
          <a:lstStyle/>
          <a:p>
            <a:r>
              <a:rPr lang="en-US" dirty="0" smtClean="0"/>
              <a:t>inherited</a:t>
            </a:r>
          </a:p>
          <a:p>
            <a:pPr marL="457200" lvl="1" indent="0">
              <a:buNone/>
            </a:pPr>
            <a:r>
              <a:rPr lang="en-US" dirty="0" smtClean="0"/>
              <a:t>genetically transmitted</a:t>
            </a:r>
          </a:p>
          <a:p>
            <a:r>
              <a:rPr lang="en-US" dirty="0" smtClean="0"/>
              <a:t>injuries</a:t>
            </a:r>
          </a:p>
          <a:p>
            <a:pPr marL="457200" lvl="1" indent="0">
              <a:buNone/>
            </a:pPr>
            <a:r>
              <a:rPr lang="en-US" dirty="0" smtClean="0"/>
              <a:t>damage to an organ or tissue</a:t>
            </a:r>
          </a:p>
          <a:p>
            <a:r>
              <a:rPr lang="en-US" dirty="0" smtClean="0"/>
              <a:t>organic</a:t>
            </a:r>
          </a:p>
          <a:p>
            <a:pPr marL="457200" lvl="1" indent="0">
              <a:buNone/>
            </a:pPr>
            <a:r>
              <a:rPr lang="en-US" dirty="0" smtClean="0"/>
              <a:t>deficiency disease, chemical poisoning, radiation sickness, etc.</a:t>
            </a:r>
          </a:p>
        </p:txBody>
      </p:sp>
    </p:spTree>
    <p:extLst>
      <p:ext uri="{BB962C8B-B14F-4D97-AF65-F5344CB8AC3E}">
        <p14:creationId xmlns:p14="http://schemas.microsoft.com/office/powerpoint/2010/main" val="38072549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Tumor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an abnormal growth of cells</a:t>
            </a:r>
          </a:p>
          <a:p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benign</a:t>
            </a:r>
          </a:p>
          <a:p>
            <a:pPr lvl="1"/>
            <a:r>
              <a:rPr lang="en-US" dirty="0" smtClean="0"/>
              <a:t>malignant </a:t>
            </a:r>
          </a:p>
          <a:p>
            <a:pPr lvl="2"/>
            <a:r>
              <a:rPr lang="en-US" dirty="0" smtClean="0"/>
              <a:t>cancerous</a:t>
            </a:r>
          </a:p>
          <a:p>
            <a:pPr lvl="2"/>
            <a:r>
              <a:rPr lang="en-US" dirty="0" smtClean="0"/>
              <a:t>ability to metastasize</a:t>
            </a:r>
          </a:p>
        </p:txBody>
      </p:sp>
    </p:spTree>
    <p:extLst>
      <p:ext uri="{BB962C8B-B14F-4D97-AF65-F5344CB8AC3E}">
        <p14:creationId xmlns:p14="http://schemas.microsoft.com/office/powerpoint/2010/main" val="2762601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development</a:t>
            </a:r>
          </a:p>
          <a:p>
            <a:pPr lvl="1"/>
            <a:r>
              <a:rPr lang="en-US" dirty="0"/>
              <a:t>initiation</a:t>
            </a:r>
          </a:p>
          <a:p>
            <a:pPr lvl="2"/>
            <a:r>
              <a:rPr lang="en-US" dirty="0">
                <a:solidFill>
                  <a:srgbClr val="005024"/>
                </a:solidFill>
              </a:rPr>
              <a:t>carcinogens</a:t>
            </a:r>
          </a:p>
          <a:p>
            <a:pPr lvl="2"/>
            <a:r>
              <a:rPr lang="en-US" dirty="0">
                <a:solidFill>
                  <a:srgbClr val="005024"/>
                </a:solidFill>
              </a:rPr>
              <a:t>radiation</a:t>
            </a:r>
          </a:p>
          <a:p>
            <a:pPr lvl="2"/>
            <a:r>
              <a:rPr lang="en-US" dirty="0">
                <a:solidFill>
                  <a:srgbClr val="005024"/>
                </a:solidFill>
              </a:rPr>
              <a:t>viruses</a:t>
            </a:r>
          </a:p>
          <a:p>
            <a:pPr lvl="1"/>
            <a:r>
              <a:rPr lang="en-US" dirty="0"/>
              <a:t>promotion</a:t>
            </a:r>
          </a:p>
        </p:txBody>
      </p:sp>
    </p:spTree>
    <p:extLst>
      <p:ext uri="{BB962C8B-B14F-4D97-AF65-F5344CB8AC3E}">
        <p14:creationId xmlns:p14="http://schemas.microsoft.com/office/powerpoint/2010/main" val="1391311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Cancer Treatment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surgery</a:t>
            </a:r>
          </a:p>
          <a:p>
            <a:r>
              <a:rPr lang="en-US" dirty="0"/>
              <a:t>radiation</a:t>
            </a:r>
          </a:p>
          <a:p>
            <a:r>
              <a:rPr lang="en-US" dirty="0" smtClean="0"/>
              <a:t>chemotherapy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0085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Detection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Etiology – the study of the cause of a disease or condition</a:t>
            </a:r>
            <a:endParaRPr lang="en-US" dirty="0" smtClean="0"/>
          </a:p>
          <a:p>
            <a:r>
              <a:rPr lang="en-US" dirty="0" smtClean="0"/>
              <a:t>germ theory of disease</a:t>
            </a:r>
          </a:p>
          <a:p>
            <a:r>
              <a:rPr lang="en-US" dirty="0" smtClean="0"/>
              <a:t>Robert </a:t>
            </a:r>
            <a:r>
              <a:rPr lang="en-US" dirty="0" smtClean="0"/>
              <a:t>Koch – developed a technique for confirming the cause of a particular disease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51316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Koch’s Postulates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The suspected pathogen should be found only in the body of a sick individual, not one that is healthy. </a:t>
            </a:r>
          </a:p>
          <a:p>
            <a:r>
              <a:rPr lang="en-US" smtClean="0"/>
              <a:t>The suspected pathogen should be grown in a laboratory culture.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3595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Koch’s Postulates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The suspected pathogen should cause the same disease when injected into a healthy individual.</a:t>
            </a:r>
          </a:p>
          <a:p>
            <a:r>
              <a:rPr lang="en-US" smtClean="0"/>
              <a:t>When isolated from the second individual, the pathogen should be the same as the original.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9737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Incubation Period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638425" y="2387599"/>
            <a:ext cx="5591175" cy="3556001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time between infection by a pathogen and the appearance of the first symptoms</a:t>
            </a:r>
          </a:p>
        </p:txBody>
      </p:sp>
    </p:spTree>
    <p:extLst>
      <p:ext uri="{BB962C8B-B14F-4D97-AF65-F5344CB8AC3E}">
        <p14:creationId xmlns:p14="http://schemas.microsoft.com/office/powerpoint/2010/main" val="41890660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766050" cy="762000"/>
          </a:xfrm>
        </p:spPr>
        <p:txBody>
          <a:bodyPr/>
          <a:lstStyle/>
          <a:p>
            <a:r>
              <a:rPr lang="en-US" sz="4700" dirty="0"/>
              <a:t>E</a:t>
            </a:r>
            <a:r>
              <a:rPr lang="en-US" sz="4700" dirty="0" smtClean="0"/>
              <a:t>ffects of Pathogens</a:t>
            </a:r>
            <a:endParaRPr lang="en-US" sz="47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tissue destruction</a:t>
            </a:r>
          </a:p>
          <a:p>
            <a:r>
              <a:rPr lang="en-US" dirty="0" smtClean="0"/>
              <a:t>toxin formation</a:t>
            </a:r>
          </a:p>
        </p:txBody>
      </p:sp>
    </p:spTree>
    <p:extLst>
      <p:ext uri="{BB962C8B-B14F-4D97-AF65-F5344CB8AC3E}">
        <p14:creationId xmlns:p14="http://schemas.microsoft.com/office/powerpoint/2010/main" val="34663363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Tuberculosis (TB)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bacterial</a:t>
            </a:r>
          </a:p>
          <a:p>
            <a:r>
              <a:rPr lang="en-US" dirty="0" smtClean="0"/>
              <a:t>spread by inhalation</a:t>
            </a:r>
          </a:p>
          <a:p>
            <a:r>
              <a:rPr lang="en-US" dirty="0" smtClean="0"/>
              <a:t>attacks lung tissue</a:t>
            </a:r>
          </a:p>
          <a:p>
            <a:pPr lvl="1"/>
            <a:r>
              <a:rPr lang="en-US" dirty="0" smtClean="0"/>
              <a:t>forms clumps of tissue called “</a:t>
            </a:r>
            <a:r>
              <a:rPr lang="en-US" dirty="0" err="1" smtClean="0"/>
              <a:t>tubercules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fatigue, weight loss, persistent cough</a:t>
            </a:r>
          </a:p>
        </p:txBody>
      </p:sp>
    </p:spTree>
    <p:extLst>
      <p:ext uri="{BB962C8B-B14F-4D97-AF65-F5344CB8AC3E}">
        <p14:creationId xmlns:p14="http://schemas.microsoft.com/office/powerpoint/2010/main" val="7098931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iology Chapter 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spcBef>
            <a:spcPts val="1200"/>
          </a:spcBef>
          <a:defRPr sz="4000" dirty="0" smtClean="0">
            <a:solidFill>
              <a:schemeClr val="tx2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Biology Chapter 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spcBef>
            <a:spcPts val="1200"/>
          </a:spcBef>
          <a:defRPr sz="4000" dirty="0" smtClean="0">
            <a:solidFill>
              <a:schemeClr val="tx2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5_Biology Chapter 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spcBef>
            <a:spcPts val="1200"/>
          </a:spcBef>
          <a:defRPr sz="4000" dirty="0" smtClean="0">
            <a:solidFill>
              <a:schemeClr val="tx2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Biology Chapter 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spcBef>
            <a:spcPts val="1200"/>
          </a:spcBef>
          <a:defRPr sz="4000" dirty="0" smtClean="0">
            <a:solidFill>
              <a:schemeClr val="tx2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2116</TotalTime>
  <Words>591</Words>
  <Application>Microsoft Office PowerPoint</Application>
  <PresentationFormat>On-screen Show (4:3)</PresentationFormat>
  <Paragraphs>165</Paragraphs>
  <Slides>36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Tahoma</vt:lpstr>
      <vt:lpstr>Wingdings</vt:lpstr>
      <vt:lpstr>Biology Chapter 10</vt:lpstr>
      <vt:lpstr>2_Biology Chapter 10</vt:lpstr>
      <vt:lpstr>5_Biology Chapter 10</vt:lpstr>
      <vt:lpstr>1_Biology Chapter 10</vt:lpstr>
      <vt:lpstr>PowerPoint Presentation</vt:lpstr>
      <vt:lpstr>Infectious Disease</vt:lpstr>
      <vt:lpstr>PowerPoint Presentation</vt:lpstr>
      <vt:lpstr>Disease Detection</vt:lpstr>
      <vt:lpstr>Koch’s Postulates</vt:lpstr>
      <vt:lpstr>Koch’s Postulates</vt:lpstr>
      <vt:lpstr>Incubation Period</vt:lpstr>
      <vt:lpstr>Effects of Pathogens</vt:lpstr>
      <vt:lpstr>Tuberculosis (TB)</vt:lpstr>
      <vt:lpstr>Kinds of Toxins</vt:lpstr>
      <vt:lpstr>Exotoxins</vt:lpstr>
      <vt:lpstr>Diphtheria</vt:lpstr>
      <vt:lpstr>Endotoxins</vt:lpstr>
      <vt:lpstr>Botulism</vt:lpstr>
      <vt:lpstr>Communicable Disease</vt:lpstr>
      <vt:lpstr>Contagious Disease</vt:lpstr>
      <vt:lpstr>The term used to describe a disease-causing agent is a</vt:lpstr>
      <vt:lpstr>How Diseases are Spread</vt:lpstr>
      <vt:lpstr>How Diseases are Spread</vt:lpstr>
      <vt:lpstr>How Diseases are Spread</vt:lpstr>
      <vt:lpstr>How Diseases are Spread</vt:lpstr>
      <vt:lpstr>Immune Carriers</vt:lpstr>
      <vt:lpstr>Defense Against Infection</vt:lpstr>
      <vt:lpstr>Structural Defenses</vt:lpstr>
      <vt:lpstr>Nonspecific Defenses</vt:lpstr>
      <vt:lpstr>Inflammation</vt:lpstr>
      <vt:lpstr>PowerPoint Presentation</vt:lpstr>
      <vt:lpstr>Nonspecific Defenses</vt:lpstr>
      <vt:lpstr>Specific Defenses</vt:lpstr>
      <vt:lpstr>Chemotherapy</vt:lpstr>
      <vt:lpstr>Antibiotics</vt:lpstr>
      <vt:lpstr>Disorders</vt:lpstr>
      <vt:lpstr>Kinds of Disorders</vt:lpstr>
      <vt:lpstr>Tumor</vt:lpstr>
      <vt:lpstr>Cancer </vt:lpstr>
      <vt:lpstr>Cancer Treatment </vt:lpstr>
    </vt:vector>
  </TitlesOfParts>
  <Company>Bob Jones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Lindstrom Hall</dc:creator>
  <cp:lastModifiedBy>Jenn15</cp:lastModifiedBy>
  <cp:revision>147</cp:revision>
  <dcterms:created xsi:type="dcterms:W3CDTF">2011-12-16T21:31:17Z</dcterms:created>
  <dcterms:modified xsi:type="dcterms:W3CDTF">2017-11-19T01:50:44Z</dcterms:modified>
</cp:coreProperties>
</file>