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84" r:id="rId2"/>
    <p:sldId id="319" r:id="rId3"/>
    <p:sldId id="379" r:id="rId4"/>
    <p:sldId id="356" r:id="rId5"/>
    <p:sldId id="324" r:id="rId6"/>
    <p:sldId id="352" r:id="rId7"/>
    <p:sldId id="325" r:id="rId8"/>
    <p:sldId id="327" r:id="rId9"/>
    <p:sldId id="328" r:id="rId10"/>
    <p:sldId id="362" r:id="rId11"/>
    <p:sldId id="357" r:id="rId12"/>
    <p:sldId id="358" r:id="rId13"/>
    <p:sldId id="332" r:id="rId14"/>
    <p:sldId id="363" r:id="rId15"/>
    <p:sldId id="364" r:id="rId16"/>
    <p:sldId id="369" r:id="rId17"/>
    <p:sldId id="365" r:id="rId18"/>
    <p:sldId id="367" r:id="rId19"/>
    <p:sldId id="368" r:id="rId20"/>
    <p:sldId id="366" r:id="rId21"/>
    <p:sldId id="375" r:id="rId22"/>
    <p:sldId id="376" r:id="rId23"/>
    <p:sldId id="378" r:id="rId24"/>
    <p:sldId id="371" r:id="rId25"/>
    <p:sldId id="372" r:id="rId26"/>
    <p:sldId id="3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68" userDrawn="1">
          <p15:clr>
            <a:srgbClr val="A4A3A4"/>
          </p15:clr>
        </p15:guide>
        <p15:guide id="4" orient="horz" pos="696" userDrawn="1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5184">
          <p15:clr>
            <a:srgbClr val="A4A3A4"/>
          </p15:clr>
        </p15:guide>
        <p15:guide id="10" pos="1662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96"/>
    <a:srgbClr val="F2DCBE"/>
    <a:srgbClr val="F3F4BE"/>
    <a:srgbClr val="005E00"/>
    <a:srgbClr val="006600"/>
    <a:srgbClr val="003300"/>
    <a:srgbClr val="563C34"/>
    <a:srgbClr val="49312B"/>
    <a:srgbClr val="16162C"/>
    <a:srgbClr val="533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8686" autoAdjust="0"/>
  </p:normalViewPr>
  <p:slideViewPr>
    <p:cSldViewPr snapToGrid="0" showGuides="1">
      <p:cViewPr varScale="1">
        <p:scale>
          <a:sx n="66" d="100"/>
          <a:sy n="66" d="100"/>
        </p:scale>
        <p:origin x="1272" y="66"/>
      </p:cViewPr>
      <p:guideLst>
        <p:guide orient="horz" pos="2160"/>
        <p:guide orient="horz" pos="576"/>
        <p:guide orient="horz" pos="3768"/>
        <p:guide orient="horz" pos="696"/>
        <p:guide orient="horz" pos="480"/>
        <p:guide orient="horz" pos="1944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9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3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3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7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5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73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accent1">
                  <a:lumMod val="75000"/>
                  <a:alpha val="5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7992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accent1">
                  <a:lumMod val="75000"/>
                  <a:alpha val="5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9924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8000"/>
                </a:schemeClr>
              </a:gs>
              <a:gs pos="100000">
                <a:schemeClr val="accent1">
                  <a:lumMod val="75000"/>
                  <a:alpha val="64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2903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8000"/>
                </a:schemeClr>
              </a:gs>
              <a:gs pos="100000">
                <a:schemeClr val="accent1">
                  <a:lumMod val="75000"/>
                  <a:alpha val="64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340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20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2060"/>
                </a:solidFill>
              </a:defRPr>
            </a:lvl1pPr>
            <a:lvl2pPr marL="798513" indent="-341313">
              <a:spcBef>
                <a:spcPts val="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8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14286"/>
            <a:ext cx="7315200" cy="412931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9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03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1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885372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E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194"/>
            <a:ext cx="76200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43314"/>
            <a:ext cx="7315200" cy="4100286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09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708" r:id="rId5"/>
    <p:sldLayoutId id="2147483698" r:id="rId6"/>
    <p:sldLayoutId id="2147483690" r:id="rId7"/>
    <p:sldLayoutId id="2147483699" r:id="rId8"/>
    <p:sldLayoutId id="2147483716" r:id="rId9"/>
    <p:sldLayoutId id="2147483700" r:id="rId10"/>
    <p:sldLayoutId id="2147483717" r:id="rId11"/>
    <p:sldLayoutId id="2147483710" r:id="rId12"/>
    <p:sldLayoutId id="2147483714" r:id="rId13"/>
    <p:sldLayoutId id="2147483711" r:id="rId14"/>
    <p:sldLayoutId id="2147483715" r:id="rId15"/>
    <p:sldLayoutId id="2147483705" r:id="rId16"/>
    <p:sldLayoutId id="2147483704" r:id="rId17"/>
    <p:sldLayoutId id="2147483701" r:id="rId18"/>
    <p:sldLayoutId id="2147483709" r:id="rId19"/>
    <p:sldLayoutId id="2147483703" r:id="rId20"/>
    <p:sldLayoutId id="2147483702" r:id="rId21"/>
    <p:sldLayoutId id="2147483691" r:id="rId22"/>
    <p:sldLayoutId id="2147483713" r:id="rId2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  <a:alpha val="68000"/>
                </a:scheme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Kingdom Protista</a:t>
            </a:r>
            <a:endParaRPr lang="en-US" sz="6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Protozoans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3381889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74430B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81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Genus </a:t>
            </a:r>
            <a:r>
              <a:rPr lang="en-US" i="1" dirty="0" smtClean="0"/>
              <a:t>Amoeba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685" y="1981194"/>
            <a:ext cx="8708571" cy="4267200"/>
          </a:xfrm>
        </p:spPr>
        <p:txBody>
          <a:bodyPr/>
          <a:lstStyle/>
          <a:p>
            <a:r>
              <a:rPr lang="en-US" sz="3200" dirty="0"/>
              <a:t>n</a:t>
            </a:r>
            <a:r>
              <a:rPr lang="en-US" sz="3200" dirty="0" smtClean="0"/>
              <a:t>utrition</a:t>
            </a:r>
          </a:p>
          <a:p>
            <a:pPr lvl="1"/>
            <a:r>
              <a:rPr lang="en-US" sz="3200" dirty="0" smtClean="0"/>
              <a:t>pseudopodia </a:t>
            </a:r>
            <a:r>
              <a:rPr lang="en-US" sz="3200" dirty="0"/>
              <a:t>engulf food and form food vacuoles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axis</a:t>
            </a:r>
          </a:p>
          <a:p>
            <a:pPr lvl="1"/>
            <a:r>
              <a:rPr lang="en-US" sz="3200" dirty="0" smtClean="0"/>
              <a:t>a response to a stimulus</a:t>
            </a:r>
            <a:endParaRPr lang="en-US" sz="3200" dirty="0"/>
          </a:p>
          <a:p>
            <a:r>
              <a:rPr lang="en-US" sz="3200" dirty="0"/>
              <a:t>r</a:t>
            </a:r>
            <a:r>
              <a:rPr lang="en-US" sz="3200" dirty="0" smtClean="0"/>
              <a:t>eproduction</a:t>
            </a:r>
          </a:p>
          <a:p>
            <a:pPr lvl="1"/>
            <a:r>
              <a:rPr lang="en-US" sz="3200" dirty="0" smtClean="0"/>
              <a:t>binary </a:t>
            </a:r>
            <a:r>
              <a:rPr lang="en-US" sz="3200" dirty="0"/>
              <a:t>fission </a:t>
            </a:r>
            <a:endParaRPr lang="en-US" sz="3200" dirty="0" smtClean="0"/>
          </a:p>
          <a:p>
            <a:pPr lvl="1"/>
            <a:r>
              <a:rPr lang="en-US" sz="3200" dirty="0" smtClean="0"/>
              <a:t>no </a:t>
            </a:r>
            <a:r>
              <a:rPr lang="en-US" sz="3200" dirty="0"/>
              <a:t>known form of sexual </a:t>
            </a:r>
            <a:r>
              <a:rPr lang="en-US" sz="3200" dirty="0" smtClean="0"/>
              <a:t>reproduction</a:t>
            </a:r>
          </a:p>
          <a:p>
            <a:pPr lvl="1"/>
            <a:r>
              <a:rPr lang="en-US" sz="3200" dirty="0" smtClean="0"/>
              <a:t>form </a:t>
            </a:r>
            <a:r>
              <a:rPr lang="en-US" sz="3200" dirty="0"/>
              <a:t>cysts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Show </a:t>
            </a:r>
            <a:r>
              <a:rPr lang="en-US" dirty="0" err="1" smtClean="0">
                <a:solidFill>
                  <a:schemeClr val="bg1"/>
                </a:solidFill>
              </a:rPr>
              <a:t>youtube</a:t>
            </a:r>
            <a:r>
              <a:rPr lang="en-US" dirty="0" smtClean="0">
                <a:solidFill>
                  <a:schemeClr val="bg1"/>
                </a:solidFill>
              </a:rPr>
              <a:t> videos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55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contractile vacuole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235204"/>
            <a:ext cx="7707086" cy="380274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3D69B"/>
                </a:solidFill>
              </a:rPr>
              <a:t>engulfs food particles.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collects and eliminates wastes.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collects and eliminates excess water.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keeps the cell rigid.</a:t>
            </a:r>
            <a:endParaRPr lang="en-US"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378669"/>
            <a:ext cx="6850743" cy="10668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1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term describes this process of engulfing food?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235204"/>
            <a:ext cx="7707086" cy="380274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3D69B"/>
                </a:solidFill>
              </a:rPr>
              <a:t>phagocytosis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pinocytosis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autophagy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egestion</a:t>
            </a:r>
            <a:endParaRPr lang="en-US"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260638"/>
            <a:ext cx="3425371" cy="5334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0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Amoebic Dysentery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1257" y="1981194"/>
            <a:ext cx="8577943" cy="4267200"/>
          </a:xfrm>
        </p:spPr>
        <p:txBody>
          <a:bodyPr/>
          <a:lstStyle/>
          <a:p>
            <a:r>
              <a:rPr lang="en-US" sz="3600" dirty="0" smtClean="0"/>
              <a:t>Most </a:t>
            </a:r>
            <a:r>
              <a:rPr lang="en-US" sz="3600" dirty="0" err="1" smtClean="0"/>
              <a:t>sarcodines</a:t>
            </a:r>
            <a:r>
              <a:rPr lang="en-US" sz="3600" dirty="0" smtClean="0"/>
              <a:t> are nonpathogenic to humans</a:t>
            </a:r>
          </a:p>
          <a:p>
            <a:r>
              <a:rPr lang="en-US" sz="3600" i="1" dirty="0" smtClean="0"/>
              <a:t>Entamoeba </a:t>
            </a:r>
            <a:r>
              <a:rPr lang="en-US" sz="3600" i="1" dirty="0" err="1" smtClean="0"/>
              <a:t>histolytica</a:t>
            </a:r>
            <a:endParaRPr lang="en-US" sz="3600" i="1" dirty="0" smtClean="0"/>
          </a:p>
          <a:p>
            <a:r>
              <a:rPr lang="en-US" sz="3600" dirty="0" smtClean="0"/>
              <a:t>spread by contaminated food and water</a:t>
            </a:r>
          </a:p>
          <a:p>
            <a:r>
              <a:rPr lang="en-US" sz="3600" dirty="0" smtClean="0"/>
              <a:t>symptoms</a:t>
            </a:r>
          </a:p>
          <a:p>
            <a:pPr lvl="1"/>
            <a:r>
              <a:rPr lang="en-US" sz="3600" dirty="0" smtClean="0"/>
              <a:t>intestinal ulcers</a:t>
            </a:r>
          </a:p>
          <a:p>
            <a:pPr lvl="1"/>
            <a:r>
              <a:rPr lang="en-US" sz="3600" dirty="0" smtClean="0"/>
              <a:t>bloody diarrhea</a:t>
            </a:r>
          </a:p>
          <a:p>
            <a:pPr lvl="1"/>
            <a:r>
              <a:rPr lang="en-US" sz="3600" dirty="0" smtClean="0"/>
              <a:t>possibly death (not likely today)</a:t>
            </a:r>
          </a:p>
        </p:txBody>
      </p:sp>
    </p:spTree>
    <p:extLst>
      <p:ext uri="{BB962C8B-B14F-4D97-AF65-F5344CB8AC3E}">
        <p14:creationId xmlns:p14="http://schemas.microsoft.com/office/powerpoint/2010/main" val="2839806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2528217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Phylum </a:t>
            </a:r>
            <a:b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5400" b="1" cap="small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Ciliophora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885372"/>
            <a:ext cx="7504793" cy="762000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common name – ciliates</a:t>
            </a:r>
          </a:p>
          <a:p>
            <a:r>
              <a:rPr lang="en-US" dirty="0"/>
              <a:t>h</a:t>
            </a:r>
            <a:r>
              <a:rPr lang="en-US" dirty="0" smtClean="0"/>
              <a:t>eterotrophic</a:t>
            </a:r>
          </a:p>
          <a:p>
            <a:r>
              <a:rPr lang="en-US" dirty="0"/>
              <a:t>s</a:t>
            </a:r>
            <a:r>
              <a:rPr lang="en-US" dirty="0" smtClean="0"/>
              <a:t>ome parasitic</a:t>
            </a:r>
          </a:p>
          <a:p>
            <a:r>
              <a:rPr lang="en-US" dirty="0" smtClean="0"/>
              <a:t>cilia</a:t>
            </a:r>
          </a:p>
          <a:p>
            <a:r>
              <a:rPr lang="en-US" dirty="0" smtClean="0"/>
              <a:t>free-swimming</a:t>
            </a:r>
          </a:p>
          <a:p>
            <a:r>
              <a:rPr lang="en-US" dirty="0" smtClean="0"/>
              <a:t>Examples:  </a:t>
            </a:r>
            <a:r>
              <a:rPr lang="en-US" i="1" dirty="0" smtClean="0"/>
              <a:t>Paramecium, Stentor, Vorticella</a:t>
            </a:r>
          </a:p>
        </p:txBody>
      </p:sp>
    </p:spTree>
    <p:extLst>
      <p:ext uri="{BB962C8B-B14F-4D97-AF65-F5344CB8AC3E}">
        <p14:creationId xmlns:p14="http://schemas.microsoft.com/office/powerpoint/2010/main" val="2455500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885372"/>
            <a:ext cx="7504793" cy="762000"/>
          </a:xfrm>
        </p:spPr>
        <p:txBody>
          <a:bodyPr/>
          <a:lstStyle/>
          <a:p>
            <a:r>
              <a:rPr lang="en-US" dirty="0" smtClean="0"/>
              <a:t>Genus </a:t>
            </a:r>
            <a:r>
              <a:rPr lang="en-US" i="1" dirty="0" smtClean="0"/>
              <a:t>Paramecium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acronucleus</a:t>
            </a:r>
          </a:p>
          <a:p>
            <a:pPr lvl="1"/>
            <a:r>
              <a:rPr lang="en-US" dirty="0" smtClean="0"/>
              <a:t>contains multiple copies of genetic material</a:t>
            </a:r>
          </a:p>
          <a:p>
            <a:r>
              <a:rPr lang="en-US" dirty="0"/>
              <a:t>m</a:t>
            </a:r>
            <a:r>
              <a:rPr lang="en-US" dirty="0" smtClean="0"/>
              <a:t>icronucleus</a:t>
            </a:r>
          </a:p>
          <a:p>
            <a:pPr lvl="1"/>
            <a:r>
              <a:rPr lang="en-US" dirty="0" smtClean="0"/>
              <a:t>functions exchange of genetic information in 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2794605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885372"/>
            <a:ext cx="7504793" cy="762000"/>
          </a:xfrm>
        </p:spPr>
        <p:txBody>
          <a:bodyPr/>
          <a:lstStyle/>
          <a:p>
            <a:r>
              <a:rPr lang="en-US" dirty="0" smtClean="0"/>
              <a:t>Genus </a:t>
            </a:r>
            <a:r>
              <a:rPr lang="en-US" i="1" dirty="0" smtClean="0"/>
              <a:t>Paramecium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599" y="1981194"/>
            <a:ext cx="7805195" cy="4267200"/>
          </a:xfrm>
        </p:spPr>
        <p:txBody>
          <a:bodyPr/>
          <a:lstStyle/>
          <a:p>
            <a:r>
              <a:rPr lang="en-US" sz="2800" dirty="0" smtClean="0"/>
              <a:t>pellicle</a:t>
            </a:r>
          </a:p>
          <a:p>
            <a:pPr lvl="1"/>
            <a:r>
              <a:rPr lang="en-US" sz="2800" dirty="0" smtClean="0"/>
              <a:t>firm yet flexible outer covering</a:t>
            </a:r>
          </a:p>
          <a:p>
            <a:pPr lvl="1"/>
            <a:r>
              <a:rPr lang="en-US" sz="2800" dirty="0" smtClean="0"/>
              <a:t>results in slipper shape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ilia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ompletely covers </a:t>
            </a:r>
            <a:r>
              <a:rPr lang="en-US" sz="2800" i="1" dirty="0" smtClean="0"/>
              <a:t>Paramecium</a:t>
            </a:r>
          </a:p>
          <a:p>
            <a:pPr lvl="1"/>
            <a:r>
              <a:rPr lang="en-US" sz="2800" dirty="0" smtClean="0"/>
              <a:t>Enables to turn, rotate, and travel in any direction</a:t>
            </a:r>
          </a:p>
          <a:p>
            <a:r>
              <a:rPr lang="en-US" sz="2800" dirty="0" smtClean="0"/>
              <a:t>oral </a:t>
            </a:r>
            <a:r>
              <a:rPr lang="en-US" sz="2800" dirty="0"/>
              <a:t>groove</a:t>
            </a:r>
          </a:p>
          <a:p>
            <a:pPr lvl="1"/>
            <a:r>
              <a:rPr lang="en-US" sz="2800" dirty="0"/>
              <a:t>opening for the passage of </a:t>
            </a:r>
            <a:r>
              <a:rPr lang="en-US" sz="2800" dirty="0" smtClean="0"/>
              <a:t>food</a:t>
            </a:r>
          </a:p>
          <a:p>
            <a:pPr lvl="1"/>
            <a:r>
              <a:rPr lang="en-US" sz="2800" dirty="0" smtClean="0"/>
              <a:t>leads through the mouth pore to the gullet</a:t>
            </a:r>
          </a:p>
        </p:txBody>
      </p:sp>
    </p:spTree>
    <p:extLst>
      <p:ext uri="{BB962C8B-B14F-4D97-AF65-F5344CB8AC3E}">
        <p14:creationId xmlns:p14="http://schemas.microsoft.com/office/powerpoint/2010/main" val="4278268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885372"/>
            <a:ext cx="7504793" cy="762000"/>
          </a:xfrm>
        </p:spPr>
        <p:txBody>
          <a:bodyPr/>
          <a:lstStyle/>
          <a:p>
            <a:r>
              <a:rPr lang="en-US" dirty="0" smtClean="0"/>
              <a:t>Genus </a:t>
            </a:r>
            <a:r>
              <a:rPr lang="en-US" i="1" dirty="0" smtClean="0"/>
              <a:t>Paramecium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857" y="1981194"/>
            <a:ext cx="8403771" cy="4267200"/>
          </a:xfrm>
        </p:spPr>
        <p:txBody>
          <a:bodyPr/>
          <a:lstStyle/>
          <a:p>
            <a:r>
              <a:rPr lang="en-US" sz="3600" dirty="0" smtClean="0"/>
              <a:t>avoiding reaction</a:t>
            </a:r>
          </a:p>
          <a:p>
            <a:pPr lvl="1"/>
            <a:r>
              <a:rPr lang="en-US" sz="3600" dirty="0" smtClean="0"/>
              <a:t>movement</a:t>
            </a:r>
          </a:p>
          <a:p>
            <a:r>
              <a:rPr lang="en-US" sz="3600" dirty="0" err="1"/>
              <a:t>t</a:t>
            </a:r>
            <a:r>
              <a:rPr lang="en-US" sz="3600" dirty="0" err="1" smtClean="0"/>
              <a:t>richocysts</a:t>
            </a:r>
            <a:endParaRPr lang="en-US" sz="3600" dirty="0"/>
          </a:p>
          <a:p>
            <a:pPr lvl="1"/>
            <a:r>
              <a:rPr lang="en-US" sz="3600" dirty="0" smtClean="0"/>
              <a:t>discharge filaments in response to stimuli (defense mechanism)</a:t>
            </a:r>
          </a:p>
          <a:p>
            <a:r>
              <a:rPr lang="en-US" sz="3600" dirty="0"/>
              <a:t>r</a:t>
            </a:r>
            <a:r>
              <a:rPr lang="en-US" sz="3600" dirty="0" smtClean="0"/>
              <a:t>eproduction</a:t>
            </a:r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sexual – binary fission</a:t>
            </a:r>
          </a:p>
          <a:p>
            <a:pPr lvl="1"/>
            <a:r>
              <a:rPr lang="en-US" sz="3600" dirty="0"/>
              <a:t>s</a:t>
            </a:r>
            <a:r>
              <a:rPr lang="en-US" sz="3600" dirty="0" smtClean="0"/>
              <a:t>exual – conjugation </a:t>
            </a:r>
            <a:endParaRPr lang="en-US" sz="3600" dirty="0" smtClean="0"/>
          </a:p>
          <a:p>
            <a:pPr marL="457200" lvl="1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Show </a:t>
            </a:r>
            <a:r>
              <a:rPr lang="en-US" sz="3600" dirty="0" err="1" smtClean="0">
                <a:solidFill>
                  <a:schemeClr val="bg1"/>
                </a:solidFill>
              </a:rPr>
              <a:t>youtube</a:t>
            </a:r>
            <a:r>
              <a:rPr lang="en-US" sz="3600" dirty="0" smtClean="0">
                <a:solidFill>
                  <a:schemeClr val="bg1"/>
                </a:solidFill>
              </a:rPr>
              <a:t> video</a:t>
            </a:r>
            <a:endParaRPr lang="en-US" sz="3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575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23" y="2032000"/>
            <a:ext cx="6781554" cy="2794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822421" y="3429001"/>
            <a:ext cx="3136135" cy="1670830"/>
            <a:chOff x="4048716" y="3446109"/>
            <a:chExt cx="3136135" cy="1323201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190918" y="3446109"/>
              <a:ext cx="0" cy="835719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48716" y="4281828"/>
              <a:ext cx="3136135" cy="48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micronucleus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49610" y="1724223"/>
            <a:ext cx="3291751" cy="1219866"/>
            <a:chOff x="3893098" y="4886140"/>
            <a:chExt cx="3291751" cy="1219866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5284613" y="5420601"/>
              <a:ext cx="280988" cy="685405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93098" y="4886140"/>
              <a:ext cx="32917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macronucleus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52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533400"/>
            <a:ext cx="7359650" cy="762000"/>
          </a:xfrm>
        </p:spPr>
        <p:txBody>
          <a:bodyPr/>
          <a:lstStyle/>
          <a:p>
            <a:r>
              <a:rPr lang="en-US" sz="4200" dirty="0" smtClean="0"/>
              <a:t>Protozoan Characteristics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1886" y="1952166"/>
            <a:ext cx="8447314" cy="4709892"/>
          </a:xfrm>
        </p:spPr>
        <p:txBody>
          <a:bodyPr/>
          <a:lstStyle/>
          <a:p>
            <a:r>
              <a:rPr lang="en-US" sz="3600" dirty="0" smtClean="0"/>
              <a:t>“animalcules” – first animals</a:t>
            </a:r>
          </a:p>
          <a:p>
            <a:r>
              <a:rPr lang="en-US" sz="3600" dirty="0" smtClean="0"/>
              <a:t>eukaryotic</a:t>
            </a:r>
          </a:p>
          <a:p>
            <a:r>
              <a:rPr lang="en-US" sz="3600" dirty="0" smtClean="0"/>
              <a:t>motile – often rapid movement</a:t>
            </a:r>
            <a:endParaRPr lang="en-US" sz="3600" dirty="0"/>
          </a:p>
          <a:p>
            <a:r>
              <a:rPr lang="en-US" sz="3600" dirty="0"/>
              <a:t>a</a:t>
            </a:r>
            <a:r>
              <a:rPr lang="en-US" sz="3600" dirty="0" smtClean="0"/>
              <a:t>quatic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icroscopic unicellular</a:t>
            </a:r>
            <a:endParaRPr lang="en-US" sz="3600" dirty="0"/>
          </a:p>
          <a:p>
            <a:r>
              <a:rPr lang="en-US" sz="3600" dirty="0"/>
              <a:t>a few colonial</a:t>
            </a:r>
          </a:p>
          <a:p>
            <a:r>
              <a:rPr lang="en-US" sz="3600" dirty="0"/>
              <a:t>h</a:t>
            </a:r>
            <a:r>
              <a:rPr lang="en-US" sz="3600" dirty="0" smtClean="0"/>
              <a:t>eterotrophic</a:t>
            </a:r>
          </a:p>
          <a:p>
            <a:r>
              <a:rPr lang="en-US" sz="3600" dirty="0" smtClean="0"/>
              <a:t>some parasitic, some beneficial to host</a:t>
            </a:r>
            <a:endParaRPr lang="en-US" sz="36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428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23" y="2032000"/>
            <a:ext cx="6781554" cy="279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67816" y="3981690"/>
            <a:ext cx="3136135" cy="1055391"/>
            <a:chOff x="4467816" y="3981690"/>
            <a:chExt cx="3136135" cy="1055391"/>
          </a:xfrm>
        </p:grpSpPr>
        <p:cxnSp>
          <p:nvCxnSpPr>
            <p:cNvPr id="4" name="Straight Arrow Connector 3"/>
            <p:cNvCxnSpPr>
              <a:endCxn id="5" idx="0"/>
            </p:cNvCxnSpPr>
            <p:nvPr/>
          </p:nvCxnSpPr>
          <p:spPr>
            <a:xfrm>
              <a:off x="4815068" y="3981690"/>
              <a:ext cx="1220816" cy="439838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467816" y="4421528"/>
              <a:ext cx="31361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oral groove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11167" y="4178750"/>
            <a:ext cx="3460680" cy="963041"/>
            <a:chOff x="4651271" y="4239140"/>
            <a:chExt cx="3460680" cy="963041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651271" y="4239140"/>
              <a:ext cx="560833" cy="550554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975816" y="4586628"/>
              <a:ext cx="31361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mouth pore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72278" y="4098131"/>
            <a:ext cx="3136135" cy="1306906"/>
            <a:chOff x="4048716" y="3590475"/>
            <a:chExt cx="3136135" cy="1306906"/>
          </a:xfrm>
        </p:grpSpPr>
        <p:cxnSp>
          <p:nvCxnSpPr>
            <p:cNvPr id="30" name="Straight Arrow Connector 29"/>
            <p:cNvCxnSpPr>
              <a:endCxn id="31" idx="0"/>
            </p:cNvCxnSpPr>
            <p:nvPr/>
          </p:nvCxnSpPr>
          <p:spPr>
            <a:xfrm flipH="1">
              <a:off x="5616784" y="3590475"/>
              <a:ext cx="59824" cy="691353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48716" y="4281828"/>
              <a:ext cx="31361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gullet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0616" y="4001824"/>
            <a:ext cx="3136135" cy="1476770"/>
            <a:chOff x="4048716" y="3943831"/>
            <a:chExt cx="3136135" cy="1476770"/>
          </a:xfrm>
        </p:grpSpPr>
        <p:cxnSp>
          <p:nvCxnSpPr>
            <p:cNvPr id="44" name="Straight Arrow Connector 43"/>
            <p:cNvCxnSpPr/>
            <p:nvPr/>
          </p:nvCxnSpPr>
          <p:spPr>
            <a:xfrm flipH="1">
              <a:off x="6238875" y="3943831"/>
              <a:ext cx="561975" cy="544635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48716" y="4281828"/>
              <a:ext cx="313613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food </a:t>
              </a:r>
              <a:b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</a:b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vacuole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435865" y="1042847"/>
            <a:ext cx="3136135" cy="1824178"/>
            <a:chOff x="4048716" y="4281828"/>
            <a:chExt cx="3136135" cy="1824178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5284613" y="5420601"/>
              <a:ext cx="280988" cy="685405"/>
            </a:xfrm>
            <a:prstGeom prst="straightConnector1">
              <a:avLst/>
            </a:prstGeom>
            <a:ln w="41275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048716" y="4281828"/>
              <a:ext cx="313613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Tahoma" pitchFamily="34" charset="0"/>
                  <a:cs typeface="Tahoma" pitchFamily="34" charset="0"/>
                </a:rPr>
                <a:t>contractile vacuole</a:t>
              </a: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H="1" flipV="1">
            <a:off x="3247982" y="3928379"/>
            <a:ext cx="740325" cy="143749"/>
          </a:xfrm>
          <a:prstGeom prst="straightConnector1">
            <a:avLst/>
          </a:prstGeom>
          <a:ln w="50800">
            <a:solidFill>
              <a:srgbClr val="8C4A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023360" y="4057009"/>
            <a:ext cx="1901952" cy="478415"/>
          </a:xfrm>
          <a:custGeom>
            <a:avLst/>
            <a:gdLst>
              <a:gd name="connsiteX0" fmla="*/ 1048512 w 1048512"/>
              <a:gd name="connsiteY0" fmla="*/ 658368 h 658368"/>
              <a:gd name="connsiteX1" fmla="*/ 999744 w 1048512"/>
              <a:gd name="connsiteY1" fmla="*/ 0 h 658368"/>
              <a:gd name="connsiteX2" fmla="*/ 0 w 1048512"/>
              <a:gd name="connsiteY2" fmla="*/ 243840 h 658368"/>
              <a:gd name="connsiteX0" fmla="*/ 1048512 w 1087766"/>
              <a:gd name="connsiteY0" fmla="*/ 671062 h 671062"/>
              <a:gd name="connsiteX1" fmla="*/ 999744 w 1087766"/>
              <a:gd name="connsiteY1" fmla="*/ 12694 h 671062"/>
              <a:gd name="connsiteX2" fmla="*/ 0 w 1087766"/>
              <a:gd name="connsiteY2" fmla="*/ 256534 h 671062"/>
              <a:gd name="connsiteX0" fmla="*/ 1048512 w 1048512"/>
              <a:gd name="connsiteY0" fmla="*/ 471009 h 471009"/>
              <a:gd name="connsiteX1" fmla="*/ 670560 w 1048512"/>
              <a:gd name="connsiteY1" fmla="*/ 56481 h 471009"/>
              <a:gd name="connsiteX2" fmla="*/ 0 w 1048512"/>
              <a:gd name="connsiteY2" fmla="*/ 56481 h 471009"/>
              <a:gd name="connsiteX0" fmla="*/ 1048512 w 1048512"/>
              <a:gd name="connsiteY0" fmla="*/ 471009 h 471009"/>
              <a:gd name="connsiteX1" fmla="*/ 670560 w 1048512"/>
              <a:gd name="connsiteY1" fmla="*/ 56481 h 471009"/>
              <a:gd name="connsiteX2" fmla="*/ 0 w 1048512"/>
              <a:gd name="connsiteY2" fmla="*/ 56481 h 471009"/>
              <a:gd name="connsiteX0" fmla="*/ 1048512 w 1048512"/>
              <a:gd name="connsiteY0" fmla="*/ 517715 h 517715"/>
              <a:gd name="connsiteX1" fmla="*/ 475488 w 1048512"/>
              <a:gd name="connsiteY1" fmla="*/ 30035 h 517715"/>
              <a:gd name="connsiteX2" fmla="*/ 0 w 1048512"/>
              <a:gd name="connsiteY2" fmla="*/ 103187 h 517715"/>
              <a:gd name="connsiteX0" fmla="*/ 1840992 w 1840992"/>
              <a:gd name="connsiteY0" fmla="*/ 500638 h 500638"/>
              <a:gd name="connsiteX1" fmla="*/ 1267968 w 1840992"/>
              <a:gd name="connsiteY1" fmla="*/ 12958 h 500638"/>
              <a:gd name="connsiteX2" fmla="*/ 0 w 1840992"/>
              <a:gd name="connsiteY2" fmla="*/ 171454 h 500638"/>
              <a:gd name="connsiteX0" fmla="*/ 1840992 w 1840992"/>
              <a:gd name="connsiteY0" fmla="*/ 400034 h 400034"/>
              <a:gd name="connsiteX1" fmla="*/ 1267968 w 1840992"/>
              <a:gd name="connsiteY1" fmla="*/ 34274 h 400034"/>
              <a:gd name="connsiteX2" fmla="*/ 0 w 1840992"/>
              <a:gd name="connsiteY2" fmla="*/ 70850 h 400034"/>
              <a:gd name="connsiteX0" fmla="*/ 1901952 w 1901952"/>
              <a:gd name="connsiteY0" fmla="*/ 478415 h 478415"/>
              <a:gd name="connsiteX1" fmla="*/ 1267968 w 1901952"/>
              <a:gd name="connsiteY1" fmla="*/ 39503 h 478415"/>
              <a:gd name="connsiteX2" fmla="*/ 0 w 1901952"/>
              <a:gd name="connsiteY2" fmla="*/ 76079 h 47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952" h="478415">
                <a:moveTo>
                  <a:pt x="1901952" y="478415"/>
                </a:moveTo>
                <a:cubicBezTo>
                  <a:pt x="1715008" y="271151"/>
                  <a:pt x="1584960" y="106559"/>
                  <a:pt x="1267968" y="39503"/>
                </a:cubicBezTo>
                <a:cubicBezTo>
                  <a:pt x="950976" y="-27553"/>
                  <a:pt x="333248" y="-5201"/>
                  <a:pt x="0" y="76079"/>
                </a:cubicBezTo>
              </a:path>
            </a:pathLst>
          </a:custGeom>
          <a:ln w="50800">
            <a:solidFill>
              <a:srgbClr val="8C4A14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20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2528217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Phylum </a:t>
            </a:r>
            <a:b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5400" b="1" cap="small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Sporozoa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63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0287" y="1981194"/>
            <a:ext cx="8418284" cy="4267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name – </a:t>
            </a:r>
            <a:r>
              <a:rPr lang="en-US" dirty="0" err="1" smtClean="0"/>
              <a:t>sporozoans</a:t>
            </a:r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en-US" dirty="0" smtClean="0"/>
              <a:t>eterotrophic</a:t>
            </a:r>
          </a:p>
          <a:p>
            <a:r>
              <a:rPr lang="en-US" dirty="0" smtClean="0"/>
              <a:t>no special mode of locomotion</a:t>
            </a:r>
          </a:p>
          <a:p>
            <a:r>
              <a:rPr lang="en-US" dirty="0" smtClean="0"/>
              <a:t>form spores</a:t>
            </a:r>
          </a:p>
          <a:p>
            <a:r>
              <a:rPr lang="en-US" dirty="0"/>
              <a:t>asexual &amp; sexual reproduction</a:t>
            </a:r>
          </a:p>
          <a:p>
            <a:r>
              <a:rPr lang="en-US" dirty="0"/>
              <a:t>n</a:t>
            </a:r>
            <a:r>
              <a:rPr lang="en-US" dirty="0" smtClean="0"/>
              <a:t>utrition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sporozoans</a:t>
            </a:r>
            <a:r>
              <a:rPr lang="en-US" dirty="0" smtClean="0"/>
              <a:t> are parasitic.</a:t>
            </a:r>
          </a:p>
          <a:p>
            <a:r>
              <a:rPr lang="en-US" dirty="0" smtClean="0"/>
              <a:t>Example:  </a:t>
            </a:r>
            <a:r>
              <a:rPr lang="en-US" i="1" dirty="0" smtClean="0"/>
              <a:t>Plasmodium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82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caused by a </a:t>
            </a:r>
            <a:r>
              <a:rPr lang="en-US" dirty="0" err="1" smtClean="0"/>
              <a:t>sporozoan</a:t>
            </a: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/>
              <a:t>Plasmodium</a:t>
            </a:r>
          </a:p>
          <a:p>
            <a:r>
              <a:rPr lang="en-US" dirty="0" smtClean="0"/>
              <a:t>carried by a female mosquito</a:t>
            </a:r>
          </a:p>
          <a:p>
            <a:pPr marL="457200" lvl="1" indent="0">
              <a:buNone/>
            </a:pPr>
            <a:r>
              <a:rPr lang="en-US" i="1" dirty="0" smtClean="0"/>
              <a:t>Anopheles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chills and high fever</a:t>
            </a:r>
          </a:p>
          <a:p>
            <a:pPr lvl="1"/>
            <a:r>
              <a:rPr lang="en-US" dirty="0" smtClean="0"/>
              <a:t>Anemia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idney failure, brain damage</a:t>
            </a:r>
          </a:p>
        </p:txBody>
      </p:sp>
    </p:spTree>
    <p:extLst>
      <p:ext uri="{BB962C8B-B14F-4D97-AF65-F5344CB8AC3E}">
        <p14:creationId xmlns:p14="http://schemas.microsoft.com/office/powerpoint/2010/main" val="54748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2528217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Phylum </a:t>
            </a:r>
            <a:b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5400" b="1" cap="small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Zoomastigina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39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857" y="1865082"/>
            <a:ext cx="8461829" cy="4267200"/>
          </a:xfrm>
        </p:spPr>
        <p:txBody>
          <a:bodyPr/>
          <a:lstStyle/>
          <a:p>
            <a:r>
              <a:rPr lang="en-US" sz="3600" dirty="0"/>
              <a:t>c</a:t>
            </a:r>
            <a:r>
              <a:rPr lang="en-US" sz="3600" dirty="0" smtClean="0"/>
              <a:t>ommon name – </a:t>
            </a:r>
            <a:r>
              <a:rPr lang="en-US" sz="3600" dirty="0" err="1" smtClean="0"/>
              <a:t>zooflagellates</a:t>
            </a:r>
            <a:endParaRPr lang="en-US" sz="3600" dirty="0" smtClean="0"/>
          </a:p>
          <a:p>
            <a:r>
              <a:rPr lang="en-US" sz="3600" dirty="0" smtClean="0"/>
              <a:t>heterotrophic, most unicellular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ome parasitic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lagella for movement</a:t>
            </a:r>
          </a:p>
          <a:p>
            <a:r>
              <a:rPr lang="en-US" sz="3600" dirty="0" smtClean="0"/>
              <a:t>reproduction</a:t>
            </a:r>
          </a:p>
          <a:p>
            <a:pPr lvl="1"/>
            <a:r>
              <a:rPr lang="en-US" sz="3600" dirty="0" smtClean="0"/>
              <a:t>asexual by binary fission</a:t>
            </a:r>
          </a:p>
          <a:p>
            <a:pPr lvl="1"/>
            <a:r>
              <a:rPr lang="en-US" sz="3600" dirty="0" smtClean="0"/>
              <a:t>some sexual</a:t>
            </a:r>
          </a:p>
          <a:p>
            <a:r>
              <a:rPr lang="en-US" sz="3600" dirty="0" smtClean="0"/>
              <a:t>Examples: </a:t>
            </a:r>
            <a:r>
              <a:rPr lang="en-US" sz="3600" i="1" dirty="0" err="1" smtClean="0"/>
              <a:t>Trichonympha,Trypanosoma</a:t>
            </a:r>
            <a:r>
              <a:rPr lang="en-US" sz="3600" i="1" dirty="0" smtClean="0"/>
              <a:t>, Giardia</a:t>
            </a:r>
          </a:p>
        </p:txBody>
      </p:sp>
    </p:spTree>
    <p:extLst>
      <p:ext uri="{BB962C8B-B14F-4D97-AF65-F5344CB8AC3E}">
        <p14:creationId xmlns:p14="http://schemas.microsoft.com/office/powerpoint/2010/main" val="411146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African</a:t>
            </a:r>
            <a:r>
              <a:rPr lang="en-US" sz="4400" dirty="0" smtClean="0"/>
              <a:t> Sleeping Sickness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carried by the tsetse fly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brain inflammation</a:t>
            </a:r>
          </a:p>
          <a:p>
            <a:pPr lvl="1"/>
            <a:r>
              <a:rPr lang="en-US" dirty="0" smtClean="0"/>
              <a:t>mental lethargy</a:t>
            </a:r>
          </a:p>
          <a:p>
            <a:pPr lvl="1"/>
            <a:r>
              <a:rPr lang="en-US" dirty="0" smtClean="0"/>
              <a:t>sleepiness</a:t>
            </a:r>
          </a:p>
          <a:p>
            <a:pPr lvl="1"/>
            <a:r>
              <a:rPr lang="en-US" dirty="0" smtClean="0"/>
              <a:t>possibly death</a:t>
            </a:r>
          </a:p>
        </p:txBody>
      </p:sp>
    </p:spTree>
    <p:extLst>
      <p:ext uri="{BB962C8B-B14F-4D97-AF65-F5344CB8AC3E}">
        <p14:creationId xmlns:p14="http://schemas.microsoft.com/office/powerpoint/2010/main" val="3881031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36" y="152400"/>
            <a:ext cx="7359650" cy="762000"/>
          </a:xfrm>
        </p:spPr>
        <p:txBody>
          <a:bodyPr/>
          <a:lstStyle/>
          <a:p>
            <a:r>
              <a:rPr lang="en-US" sz="4200" dirty="0" smtClean="0"/>
              <a:t>Protozoan Characteristics</a:t>
            </a:r>
            <a:br>
              <a:rPr lang="en-US" sz="4200" dirty="0" smtClean="0"/>
            </a:br>
            <a:r>
              <a:rPr lang="en-US" sz="4200" dirty="0" smtClean="0"/>
              <a:t>(continued)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1886" y="1952166"/>
            <a:ext cx="8447314" cy="4709892"/>
          </a:xfrm>
        </p:spPr>
        <p:txBody>
          <a:bodyPr/>
          <a:lstStyle/>
          <a:p>
            <a:r>
              <a:rPr lang="en-US" sz="3600" dirty="0" smtClean="0"/>
              <a:t>primarily </a:t>
            </a:r>
            <a:r>
              <a:rPr lang="en-US" sz="3600" dirty="0"/>
              <a:t>asexual </a:t>
            </a:r>
            <a:r>
              <a:rPr lang="en-US" sz="3600" dirty="0" smtClean="0"/>
              <a:t>reproduction (binary fission)</a:t>
            </a:r>
            <a:endParaRPr lang="en-US" sz="3600" dirty="0"/>
          </a:p>
          <a:p>
            <a:r>
              <a:rPr lang="en-US" sz="3600" dirty="0"/>
              <a:t>exchange of genetic information possible in a few species</a:t>
            </a:r>
          </a:p>
          <a:p>
            <a:r>
              <a:rPr lang="en-US" sz="3600" dirty="0"/>
              <a:t>e</a:t>
            </a:r>
            <a:r>
              <a:rPr lang="en-US" sz="3600" dirty="0" smtClean="0"/>
              <a:t>yespots to detect light intensity</a:t>
            </a:r>
            <a:endParaRPr lang="en-US" sz="3600" dirty="0"/>
          </a:p>
          <a:p>
            <a:r>
              <a:rPr lang="en-US" sz="3600" dirty="0"/>
              <a:t>c</a:t>
            </a:r>
            <a:r>
              <a:rPr lang="en-US" sz="3600" dirty="0" smtClean="0"/>
              <a:t>ysts protect during harsh environmental conditions</a:t>
            </a:r>
            <a:endParaRPr lang="en-US" sz="36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778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the kingdom Protista 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235204"/>
            <a:ext cx="7707086" cy="380274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3D69B"/>
                </a:solidFill>
              </a:rPr>
              <a:t>prokaryotic.</a:t>
            </a:r>
            <a:endParaRPr lang="en-US" dirty="0">
              <a:solidFill>
                <a:srgbClr val="C3D69B"/>
              </a:solidFill>
            </a:endParaRPr>
          </a:p>
          <a:p>
            <a:r>
              <a:rPr lang="en-US" dirty="0" smtClean="0">
                <a:solidFill>
                  <a:srgbClr val="C3D69B"/>
                </a:solidFill>
              </a:rPr>
              <a:t>eukaryotic.</a:t>
            </a:r>
            <a:endParaRPr lang="en-US"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803098"/>
            <a:ext cx="2975429" cy="587802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84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337456"/>
            <a:ext cx="7576457" cy="1153887"/>
          </a:xfrm>
        </p:spPr>
        <p:txBody>
          <a:bodyPr/>
          <a:lstStyle/>
          <a:p>
            <a:r>
              <a:rPr lang="en-US" dirty="0" smtClean="0"/>
              <a:t>Protozoan Phyla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Sarcodina</a:t>
            </a:r>
            <a:endParaRPr lang="en-US" dirty="0" smtClean="0"/>
          </a:p>
          <a:p>
            <a:r>
              <a:rPr lang="en-US" dirty="0" err="1" smtClean="0"/>
              <a:t>Ciliophora</a:t>
            </a:r>
            <a:endParaRPr lang="en-US" dirty="0" smtClean="0"/>
          </a:p>
          <a:p>
            <a:r>
              <a:rPr lang="en-US" dirty="0" err="1"/>
              <a:t>Zoomastigina</a:t>
            </a:r>
            <a:endParaRPr lang="en-US" dirty="0"/>
          </a:p>
          <a:p>
            <a:r>
              <a:rPr lang="en-US" dirty="0" err="1" smtClean="0"/>
              <a:t>Sporozoa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chart </a:t>
            </a:r>
            <a:r>
              <a:rPr lang="en-US" dirty="0"/>
              <a:t>on page 257 compares the </a:t>
            </a:r>
            <a:r>
              <a:rPr lang="en-US" dirty="0" smtClean="0"/>
              <a:t>4 phyla</a:t>
            </a:r>
          </a:p>
        </p:txBody>
      </p:sp>
    </p:spTree>
    <p:extLst>
      <p:ext uri="{BB962C8B-B14F-4D97-AF65-F5344CB8AC3E}">
        <p14:creationId xmlns:p14="http://schemas.microsoft.com/office/powerpoint/2010/main" val="3369273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2528217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Phylum </a:t>
            </a:r>
            <a:br>
              <a:rPr lang="en-US" sz="5400" b="1" cap="small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cap="small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Sarcodina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0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6743" y="1981194"/>
            <a:ext cx="8621486" cy="4267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name - </a:t>
            </a:r>
            <a:r>
              <a:rPr lang="en-US" dirty="0" err="1" smtClean="0"/>
              <a:t>sarcodines</a:t>
            </a:r>
            <a:endParaRPr lang="en-US" dirty="0" smtClean="0"/>
          </a:p>
          <a:p>
            <a:r>
              <a:rPr lang="en-US" dirty="0" smtClean="0"/>
              <a:t>no standard body shape</a:t>
            </a:r>
          </a:p>
          <a:p>
            <a:r>
              <a:rPr lang="en-US" dirty="0"/>
              <a:t>flexible plasma membrane</a:t>
            </a:r>
          </a:p>
          <a:p>
            <a:r>
              <a:rPr lang="en-US" dirty="0" err="1" smtClean="0"/>
              <a:t>heterotrophoic</a:t>
            </a:r>
            <a:r>
              <a:rPr lang="en-US" dirty="0"/>
              <a:t>, some parasitic</a:t>
            </a:r>
          </a:p>
          <a:p>
            <a:r>
              <a:rPr lang="en-US" dirty="0" smtClean="0"/>
              <a:t>movement </a:t>
            </a:r>
            <a:r>
              <a:rPr lang="en-US" dirty="0"/>
              <a:t>by </a:t>
            </a:r>
            <a:r>
              <a:rPr lang="en-US" dirty="0" smtClean="0"/>
              <a:t>pseudopodia “false </a:t>
            </a:r>
            <a:r>
              <a:rPr lang="en-US" dirty="0"/>
              <a:t>feet”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(amoeboid movement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dirty="0" smtClean="0"/>
              <a:t>Examples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 amoebas, radiolarians foraminifers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1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Genus </a:t>
            </a:r>
            <a:r>
              <a:rPr lang="en-US" i="1" dirty="0"/>
              <a:t>Amoeba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429" y="1981194"/>
            <a:ext cx="8302171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Cytoplasm is divided into 2 parts:</a:t>
            </a:r>
          </a:p>
          <a:p>
            <a:r>
              <a:rPr lang="en-US" dirty="0" smtClean="0"/>
              <a:t>endoplasm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the dense cytoplasm found in the interior of the cell</a:t>
            </a:r>
          </a:p>
          <a:p>
            <a:r>
              <a:rPr lang="en-US" dirty="0" smtClean="0"/>
              <a:t>ectoplasm</a:t>
            </a:r>
          </a:p>
          <a:p>
            <a:pPr marL="457200" lvl="1" indent="0">
              <a:buNone/>
            </a:pPr>
            <a:r>
              <a:rPr lang="en-US" dirty="0" smtClean="0"/>
              <a:t>the thin cytoplasm on the outer perimeter of the cell</a:t>
            </a:r>
          </a:p>
        </p:txBody>
      </p:sp>
    </p:spTree>
    <p:extLst>
      <p:ext uri="{BB962C8B-B14F-4D97-AF65-F5344CB8AC3E}">
        <p14:creationId xmlns:p14="http://schemas.microsoft.com/office/powerpoint/2010/main" val="2802248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Genus </a:t>
            </a:r>
            <a:r>
              <a:rPr lang="en-US" i="1" dirty="0" smtClean="0"/>
              <a:t>Amoeba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686" y="1981194"/>
            <a:ext cx="8752114" cy="4267200"/>
          </a:xfrm>
        </p:spPr>
        <p:txBody>
          <a:bodyPr/>
          <a:lstStyle/>
          <a:p>
            <a:r>
              <a:rPr lang="en-US" sz="3200" dirty="0"/>
              <a:t>n</a:t>
            </a:r>
            <a:r>
              <a:rPr lang="en-US" sz="3200" dirty="0" smtClean="0"/>
              <a:t>ucleus</a:t>
            </a:r>
          </a:p>
          <a:p>
            <a:pPr lvl="1"/>
            <a:r>
              <a:rPr lang="en-US" sz="3000" dirty="0" smtClean="0"/>
              <a:t>controls metabolism</a:t>
            </a:r>
          </a:p>
          <a:p>
            <a:r>
              <a:rPr lang="en-US" sz="3200" dirty="0" smtClean="0"/>
              <a:t>contractile vacuole</a:t>
            </a:r>
          </a:p>
          <a:p>
            <a:pPr lvl="1"/>
            <a:r>
              <a:rPr lang="en-US" sz="3000" dirty="0" smtClean="0">
                <a:solidFill>
                  <a:srgbClr val="F2DC96"/>
                </a:solidFill>
              </a:rPr>
              <a:t>eliminates water, regulates homeostasis</a:t>
            </a:r>
            <a:endParaRPr lang="en-US" sz="3000" dirty="0">
              <a:solidFill>
                <a:srgbClr val="F2DC96"/>
              </a:solidFill>
            </a:endParaRPr>
          </a:p>
          <a:p>
            <a:r>
              <a:rPr lang="en-US" sz="3200" dirty="0" smtClean="0"/>
              <a:t>amoeboid movement</a:t>
            </a:r>
          </a:p>
          <a:p>
            <a:pPr lvl="1"/>
            <a:r>
              <a:rPr lang="en-US" sz="3000" dirty="0" smtClean="0"/>
              <a:t>constant change in shape by formation of pseudopodia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seudopod</a:t>
            </a:r>
          </a:p>
          <a:p>
            <a:pPr lvl="1"/>
            <a:r>
              <a:rPr lang="en-US" sz="3000" dirty="0" smtClean="0"/>
              <a:t>extension </a:t>
            </a:r>
            <a:r>
              <a:rPr lang="en-US" sz="3000" dirty="0"/>
              <a:t>of a cell used for locomotion and engulfing </a:t>
            </a:r>
            <a:r>
              <a:rPr lang="en-US" sz="3000" dirty="0" smtClean="0"/>
              <a:t>substances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54390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36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496</Words>
  <Application>Microsoft Office PowerPoint</Application>
  <PresentationFormat>On-screen Show (4:3)</PresentationFormat>
  <Paragraphs>161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Biology Chapter 11</vt:lpstr>
      <vt:lpstr>PowerPoint Presentation</vt:lpstr>
      <vt:lpstr>Protozoan Characteristics</vt:lpstr>
      <vt:lpstr>Protozoan Characteristics (continued)</vt:lpstr>
      <vt:lpstr>Members of the kingdom Protista are</vt:lpstr>
      <vt:lpstr>Protozoan Phyla</vt:lpstr>
      <vt:lpstr>PowerPoint Presentation</vt:lpstr>
      <vt:lpstr>Characteristics</vt:lpstr>
      <vt:lpstr>Genus Amoeba</vt:lpstr>
      <vt:lpstr>Genus Amoeba</vt:lpstr>
      <vt:lpstr>Genus Amoeba</vt:lpstr>
      <vt:lpstr>A contractile vacuole</vt:lpstr>
      <vt:lpstr>What term describes this process of engulfing food?</vt:lpstr>
      <vt:lpstr>Amoebic Dysentery</vt:lpstr>
      <vt:lpstr>PowerPoint Presentation</vt:lpstr>
      <vt:lpstr>Characteristics</vt:lpstr>
      <vt:lpstr>Genus Paramecium</vt:lpstr>
      <vt:lpstr>Genus Paramecium</vt:lpstr>
      <vt:lpstr>Genus Paramecium</vt:lpstr>
      <vt:lpstr>PowerPoint Presentation</vt:lpstr>
      <vt:lpstr>PowerPoint Presentation</vt:lpstr>
      <vt:lpstr>PowerPoint Presentation</vt:lpstr>
      <vt:lpstr>Characteristics</vt:lpstr>
      <vt:lpstr>Malaria</vt:lpstr>
      <vt:lpstr>PowerPoint Presentation</vt:lpstr>
      <vt:lpstr>Characteristics</vt:lpstr>
      <vt:lpstr>African Sleeping Sickness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140</cp:revision>
  <dcterms:created xsi:type="dcterms:W3CDTF">2011-12-16T21:31:17Z</dcterms:created>
  <dcterms:modified xsi:type="dcterms:W3CDTF">2017-12-20T15:44:37Z</dcterms:modified>
</cp:coreProperties>
</file>