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84" r:id="rId2"/>
    <p:sldId id="318" r:id="rId3"/>
    <p:sldId id="324" r:id="rId4"/>
    <p:sldId id="325" r:id="rId5"/>
    <p:sldId id="327" r:id="rId6"/>
    <p:sldId id="328" r:id="rId7"/>
    <p:sldId id="353" r:id="rId8"/>
    <p:sldId id="331" r:id="rId9"/>
    <p:sldId id="333" r:id="rId10"/>
    <p:sldId id="367" r:id="rId11"/>
    <p:sldId id="354" r:id="rId12"/>
    <p:sldId id="368" r:id="rId13"/>
    <p:sldId id="369" r:id="rId14"/>
    <p:sldId id="370" r:id="rId15"/>
    <p:sldId id="372" r:id="rId16"/>
    <p:sldId id="374" r:id="rId17"/>
    <p:sldId id="375" r:id="rId18"/>
    <p:sldId id="378" r:id="rId19"/>
    <p:sldId id="380" r:id="rId20"/>
    <p:sldId id="381" r:id="rId21"/>
    <p:sldId id="384" r:id="rId22"/>
    <p:sldId id="3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744">
          <p15:clr>
            <a:srgbClr val="A4A3A4"/>
          </p15:clr>
        </p15:guide>
        <p15:guide id="3" orient="horz" pos="581">
          <p15:clr>
            <a:srgbClr val="A4A3A4"/>
          </p15:clr>
        </p15:guide>
        <p15:guide id="4" orient="horz" pos="1920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pos="576">
          <p15:clr>
            <a:srgbClr val="A4A3A4"/>
          </p15:clr>
        </p15:guide>
        <p15:guide id="7" pos="5184">
          <p15:clr>
            <a:srgbClr val="A4A3A4"/>
          </p15:clr>
        </p15:guide>
        <p15:guide id="8" pos="1662">
          <p15:clr>
            <a:srgbClr val="A4A3A4"/>
          </p15:clr>
        </p15:guide>
        <p15:guide id="9" pos="3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96"/>
    <a:srgbClr val="D1A375"/>
    <a:srgbClr val="996633"/>
    <a:srgbClr val="EEE29A"/>
    <a:srgbClr val="E5D261"/>
    <a:srgbClr val="005024"/>
    <a:srgbClr val="FF9933"/>
    <a:srgbClr val="563C34"/>
    <a:srgbClr val="49312B"/>
    <a:srgbClr val="161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2" autoAdjust="0"/>
    <p:restoredTop sz="88229" autoAdjust="0"/>
  </p:normalViewPr>
  <p:slideViewPr>
    <p:cSldViewPr snapToGrid="0" showGuides="1">
      <p:cViewPr varScale="1">
        <p:scale>
          <a:sx n="65" d="100"/>
          <a:sy n="65" d="100"/>
        </p:scale>
        <p:origin x="1302" y="102"/>
      </p:cViewPr>
      <p:guideLst>
        <p:guide orient="horz" pos="2160"/>
        <p:guide orient="horz" pos="3744"/>
        <p:guide orient="horz" pos="581"/>
        <p:guide orient="horz" pos="1920"/>
        <p:guide pos="2880"/>
        <p:guide pos="576"/>
        <p:guide pos="5184"/>
        <p:guide pos="1662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357D9-6F7F-41DE-A83F-131EEA59B9BE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2D0-06F7-4F80-BF7E-0DD9488A7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6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r>
              <a:rPr lang="en-US" baseline="0" dirty="0" smtClean="0"/>
              <a:t> image courtesy of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Ranieri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4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r>
              <a:rPr lang="en-US" baseline="0" dirty="0" smtClean="0"/>
              <a:t> image courtesy of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Ranieri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6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53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r>
              <a:rPr lang="en-US" baseline="0" dirty="0" smtClean="0"/>
              <a:t> image courtesy of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Ranieri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8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28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Ranieri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6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r>
              <a:rPr lang="en-US" baseline="0" dirty="0" smtClean="0"/>
              <a:t> image courtesy of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Ranieri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16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Background</a:t>
            </a:r>
            <a:r>
              <a:rPr lang="en-US" baseline="0" dirty="0" smtClean="0"/>
              <a:t> image: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Ranieri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07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7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7A3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19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54000"/>
                </a:schemeClr>
              </a:gs>
              <a:gs pos="100000">
                <a:schemeClr val="accent1">
                  <a:lumMod val="75000"/>
                  <a:alpha val="57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52762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69924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58000"/>
                </a:schemeClr>
              </a:gs>
              <a:gs pos="100000">
                <a:schemeClr val="accent1">
                  <a:lumMod val="75000"/>
                  <a:alpha val="64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129038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58000"/>
                </a:schemeClr>
              </a:gs>
              <a:gs pos="100000">
                <a:schemeClr val="accent1">
                  <a:lumMod val="75000"/>
                  <a:alpha val="64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52762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134069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defRPr lang="en-US" sz="5400" b="1" kern="12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502776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None/>
              <a:defRPr lang="en-US" sz="4000" b="0" kern="1200" dirty="0" smtClean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203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002060"/>
                </a:solidFill>
              </a:defRPr>
            </a:lvl1pPr>
            <a:lvl2pPr marL="798513" indent="-341313">
              <a:spcBef>
                <a:spcPts val="0"/>
              </a:spcBef>
              <a:buFont typeface="Arial" pitchFamily="34" charset="0"/>
              <a:buChar char="•"/>
              <a:defRPr sz="4000">
                <a:solidFill>
                  <a:srgbClr val="2A447F"/>
                </a:solidFill>
              </a:defRPr>
            </a:lvl2pPr>
            <a:lvl3pPr marL="1146175" indent="-347663">
              <a:spcBef>
                <a:spcPts val="0"/>
              </a:spcBef>
              <a:buFont typeface="Tahoma" pitchFamily="34" charset="0"/>
              <a:buChar char="–"/>
              <a:defRPr sz="4000" b="0">
                <a:solidFill>
                  <a:srgbClr val="AB672F"/>
                </a:solidFill>
              </a:defRPr>
            </a:lvl3pPr>
            <a:lvl4pPr marL="1770063" indent="-398463">
              <a:spcBef>
                <a:spcPts val="0"/>
              </a:spcBef>
              <a:buFont typeface="Tahoma" pitchFamily="34" charset="0"/>
              <a:buChar char="»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0"/>
              </a:spcBef>
              <a:buFont typeface="Arial" pitchFamily="34" charset="0"/>
              <a:buChar char="•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84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676400"/>
            <a:ext cx="76200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85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14286"/>
            <a:ext cx="7315200" cy="4129314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None/>
              <a:defRPr lang="en-US" sz="4000" b="0" kern="1200" dirty="0" smtClean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392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030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2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007A37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3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63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16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-1045029" y="1676400"/>
            <a:ext cx="10566400" cy="6393543"/>
          </a:xfrm>
          <a:prstGeom prst="ellipse">
            <a:avLst/>
          </a:prstGeom>
          <a:gradFill flip="none" rotWithShape="1">
            <a:gsLst>
              <a:gs pos="43000">
                <a:srgbClr val="08121E">
                  <a:alpha val="59000"/>
                </a:srgbClr>
              </a:gs>
              <a:gs pos="0">
                <a:srgbClr val="0E1C17">
                  <a:alpha val="48000"/>
                </a:srgbClr>
              </a:gs>
              <a:gs pos="100000">
                <a:srgbClr val="005024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676400"/>
            <a:ext cx="76200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7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007A37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43314"/>
            <a:ext cx="7315200" cy="4100286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042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634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a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6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  <p:sldLayoutId id="2147483694" r:id="rId3"/>
    <p:sldLayoutId id="2147483695" r:id="rId4"/>
    <p:sldLayoutId id="2147483708" r:id="rId5"/>
    <p:sldLayoutId id="2147483698" r:id="rId6"/>
    <p:sldLayoutId id="2147483690" r:id="rId7"/>
    <p:sldLayoutId id="2147483699" r:id="rId8"/>
    <p:sldLayoutId id="2147483700" r:id="rId9"/>
    <p:sldLayoutId id="2147483714" r:id="rId10"/>
    <p:sldLayoutId id="2147483711" r:id="rId11"/>
    <p:sldLayoutId id="2147483715" r:id="rId12"/>
    <p:sldLayoutId id="2147483705" r:id="rId13"/>
    <p:sldLayoutId id="2147483704" r:id="rId14"/>
    <p:sldLayoutId id="2147483701" r:id="rId15"/>
    <p:sldLayoutId id="2147483709" r:id="rId16"/>
    <p:sldLayoutId id="2147483703" r:id="rId17"/>
    <p:sldLayoutId id="2147483702" r:id="rId18"/>
    <p:sldLayoutId id="2147483691" r:id="rId19"/>
    <p:sldLayoutId id="2147483713" r:id="rId20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6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•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217716" y="123371"/>
            <a:ext cx="9579429" cy="6611257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50000"/>
                  <a:alpha val="68000"/>
                </a:schemeClr>
              </a:gs>
              <a:gs pos="100000">
                <a:srgbClr val="005024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399" y="1440882"/>
            <a:ext cx="7315202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6000" b="1" cap="small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Kingdom Protista</a:t>
            </a:r>
            <a:endParaRPr lang="en-US" sz="6000" b="1" cap="small" dirty="0">
              <a:solidFill>
                <a:schemeClr val="bg1">
                  <a:lumMod val="85000"/>
                </a:schemeClr>
              </a:solidFill>
              <a:effectLst>
                <a:outerShdw blurRad="50800" dist="63500" dir="16080000" sx="102000" sy="102000" algn="t" rotWithShape="0">
                  <a:prstClr val="black">
                    <a:alpha val="67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227282"/>
            <a:ext cx="7315202" cy="7986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F2DC96"/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Algae</a:t>
            </a:r>
            <a:endParaRPr lang="en-US" sz="5400" b="1" dirty="0">
              <a:solidFill>
                <a:srgbClr val="F2DC96"/>
              </a:solidFill>
              <a:effectLst>
                <a:outerShdw blurRad="50800" dist="38100" dir="5400000" sx="102000" sy="102000" algn="t" rotWithShape="0">
                  <a:prstClr val="black">
                    <a:alpha val="67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86112" y="3390888"/>
            <a:ext cx="6400800" cy="566380"/>
            <a:chOff x="1371600" y="3254958"/>
            <a:chExt cx="6400800" cy="566380"/>
          </a:xfrm>
          <a:effectLst>
            <a:outerShdw blurRad="88900" dist="38100" dir="5400000" algn="t" rotWithShape="0">
              <a:prstClr val="black">
                <a:alpha val="93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>
            <a:xfrm>
              <a:off x="1371600" y="3492428"/>
              <a:ext cx="64008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1800000"/>
              </a:lightRig>
            </a:scene3d>
            <a:sp3d>
              <a:bevelT/>
              <a:bevelB w="0" h="0"/>
              <a:extrusionClr>
                <a:srgbClr val="7CA3BE"/>
              </a:extrusionClr>
              <a:contourClr>
                <a:schemeClr val="tx2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145439" y="3254958"/>
              <a:ext cx="853122" cy="566380"/>
            </a:xfrm>
            <a:prstGeom prst="ellipse">
              <a:avLst/>
            </a:prstGeom>
            <a:solidFill>
              <a:srgbClr val="2A447F"/>
            </a:solidFill>
            <a:ln w="44450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82550">
              <a:bevelT w="241300" h="254000"/>
              <a:contourClr>
                <a:srgbClr val="080E1A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0816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6" y="821800"/>
            <a:ext cx="7506269" cy="5029200"/>
          </a:xfrm>
          <a:prstGeom prst="round2DiagRect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chemeClr val="bg1">
                <a:lumMod val="75000"/>
              </a:schemeClr>
            </a:solidFill>
          </a:ln>
          <a:effectLst>
            <a:outerShdw blurRad="152400" dist="101600" dir="2700000" algn="tl" rotWithShape="0">
              <a:prstClr val="black">
                <a:alpha val="4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069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160338"/>
            <a:ext cx="7359650" cy="762000"/>
          </a:xfrm>
        </p:spPr>
        <p:txBody>
          <a:bodyPr/>
          <a:lstStyle/>
          <a:p>
            <a:r>
              <a:rPr lang="en-US" dirty="0" smtClean="0"/>
              <a:t>Sexual </a:t>
            </a:r>
            <a:r>
              <a:rPr lang="en-US" dirty="0" smtClean="0"/>
              <a:t>Reproduction</a:t>
            </a:r>
            <a:br>
              <a:rPr lang="en-US" dirty="0" smtClean="0"/>
            </a:br>
            <a:r>
              <a:rPr lang="en-US" dirty="0" smtClean="0"/>
              <a:t>(read page 265)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sogametes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like </a:t>
            </a:r>
            <a:r>
              <a:rPr lang="en-US" dirty="0" smtClean="0"/>
              <a:t>gametes fuse together.</a:t>
            </a:r>
          </a:p>
          <a:p>
            <a:r>
              <a:rPr lang="en-US" dirty="0" smtClean="0"/>
              <a:t>heterogametes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ametes </a:t>
            </a:r>
            <a:r>
              <a:rPr lang="en-US" dirty="0" smtClean="0"/>
              <a:t>that are different fuse </a:t>
            </a:r>
            <a:r>
              <a:rPr lang="en-US" dirty="0" smtClean="0"/>
              <a:t>together</a:t>
            </a:r>
            <a:r>
              <a:rPr lang="en-US" dirty="0"/>
              <a:t> </a:t>
            </a:r>
            <a:r>
              <a:rPr lang="en-US" dirty="0" smtClean="0"/>
              <a:t>to form a zygote</a:t>
            </a:r>
            <a:endParaRPr lang="en-US" dirty="0" smtClean="0"/>
          </a:p>
          <a:p>
            <a:pPr lvl="2"/>
            <a:r>
              <a:rPr lang="en-US" dirty="0" err="1" smtClean="0"/>
              <a:t>oogoniium</a:t>
            </a:r>
            <a:r>
              <a:rPr lang="en-US" dirty="0" smtClean="0"/>
              <a:t> (ovum)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ntheridium (sperm)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00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39206"/>
            <a:ext cx="7315200" cy="1143000"/>
          </a:xfrm>
        </p:spPr>
        <p:txBody>
          <a:bodyPr/>
          <a:lstStyle/>
          <a:p>
            <a:r>
              <a:rPr lang="en-US" sz="6600" dirty="0" smtClean="0"/>
              <a:t>Algal Classification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99910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Algal Classification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not classified as plants</a:t>
            </a:r>
          </a:p>
          <a:p>
            <a:r>
              <a:rPr lang="en-US" dirty="0" smtClean="0"/>
              <a:t>grouped into phyla by</a:t>
            </a:r>
          </a:p>
          <a:p>
            <a:pPr lvl="1"/>
            <a:r>
              <a:rPr lang="en-US" dirty="0" err="1" smtClean="0"/>
              <a:t>thallus</a:t>
            </a:r>
            <a:r>
              <a:rPr lang="en-US" dirty="0" smtClean="0"/>
              <a:t> form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ype of chlorophyll they contain</a:t>
            </a:r>
            <a:endParaRPr lang="en-US" dirty="0" smtClean="0"/>
          </a:p>
          <a:p>
            <a:pPr lvl="1"/>
            <a:r>
              <a:rPr lang="en-US" dirty="0" smtClean="0"/>
              <a:t>cell </a:t>
            </a:r>
            <a:r>
              <a:rPr lang="en-US" dirty="0" smtClean="0"/>
              <a:t>wall </a:t>
            </a:r>
            <a:r>
              <a:rPr lang="en-US" dirty="0" smtClean="0"/>
              <a:t>composition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ood storage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1612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8779"/>
            <a:ext cx="7359650" cy="762000"/>
          </a:xfrm>
        </p:spPr>
        <p:txBody>
          <a:bodyPr/>
          <a:lstStyle/>
          <a:p>
            <a:r>
              <a:rPr lang="en-US" dirty="0" smtClean="0"/>
              <a:t>7 Algal Phyla (summary chart on page 267)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Euglenophyta</a:t>
            </a:r>
            <a:endParaRPr lang="en-US" dirty="0" smtClean="0"/>
          </a:p>
          <a:p>
            <a:r>
              <a:rPr lang="en-US" dirty="0" err="1" smtClean="0"/>
              <a:t>Chlorophyta</a:t>
            </a:r>
            <a:endParaRPr lang="en-US" dirty="0" smtClean="0"/>
          </a:p>
          <a:p>
            <a:r>
              <a:rPr lang="en-US" dirty="0" err="1" smtClean="0"/>
              <a:t>Chrysophyta</a:t>
            </a:r>
            <a:endParaRPr lang="en-US" dirty="0" smtClean="0"/>
          </a:p>
          <a:p>
            <a:r>
              <a:rPr lang="en-US" dirty="0" err="1" smtClean="0"/>
              <a:t>Bacillariophyta</a:t>
            </a:r>
            <a:endParaRPr lang="en-US" dirty="0" smtClean="0"/>
          </a:p>
          <a:p>
            <a:r>
              <a:rPr lang="en-US" dirty="0" err="1" smtClean="0"/>
              <a:t>Phaeophyta</a:t>
            </a:r>
            <a:endParaRPr lang="en-US" dirty="0" smtClean="0"/>
          </a:p>
          <a:p>
            <a:r>
              <a:rPr lang="en-US" dirty="0" err="1" smtClean="0"/>
              <a:t>Rhodophyta</a:t>
            </a:r>
            <a:endParaRPr lang="en-US" dirty="0" smtClean="0"/>
          </a:p>
          <a:p>
            <a:r>
              <a:rPr lang="en-US" dirty="0" err="1" smtClean="0"/>
              <a:t>Dinoflagellata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20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47" y="0"/>
            <a:ext cx="8976853" cy="781665"/>
          </a:xfrm>
        </p:spPr>
        <p:txBody>
          <a:bodyPr/>
          <a:lstStyle/>
          <a:p>
            <a:pPr algn="ctr"/>
            <a:r>
              <a:rPr lang="en-US" dirty="0"/>
              <a:t>Phylum </a:t>
            </a:r>
            <a:r>
              <a:rPr lang="en-US" dirty="0" err="1" smtClean="0"/>
              <a:t>Euglenophyta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euglenoids</a:t>
            </a:r>
            <a:r>
              <a:rPr lang="en-US" dirty="0" smtClean="0"/>
              <a:t>”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908" y="2158181"/>
            <a:ext cx="8421329" cy="3962400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nicellular</a:t>
            </a:r>
          </a:p>
          <a:p>
            <a:r>
              <a:rPr lang="en-US" dirty="0"/>
              <a:t>p</a:t>
            </a:r>
            <a:r>
              <a:rPr lang="en-US" dirty="0" smtClean="0"/>
              <a:t>igments:  chlorophyll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, carotenoids</a:t>
            </a:r>
          </a:p>
          <a:p>
            <a:r>
              <a:rPr lang="en-US" dirty="0"/>
              <a:t>s</a:t>
            </a:r>
            <a:r>
              <a:rPr lang="en-US" dirty="0" smtClean="0"/>
              <a:t>tores food as starch</a:t>
            </a:r>
          </a:p>
          <a:p>
            <a:r>
              <a:rPr lang="en-US" dirty="0" smtClean="0"/>
              <a:t>no cell wall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rotein rich pellicle</a:t>
            </a:r>
          </a:p>
        </p:txBody>
      </p:sp>
    </p:spTree>
    <p:extLst>
      <p:ext uri="{BB962C8B-B14F-4D97-AF65-F5344CB8AC3E}">
        <p14:creationId xmlns:p14="http://schemas.microsoft.com/office/powerpoint/2010/main" val="295015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10" y="160338"/>
            <a:ext cx="8254180" cy="2641856"/>
          </a:xfrm>
        </p:spPr>
        <p:txBody>
          <a:bodyPr/>
          <a:lstStyle/>
          <a:p>
            <a:r>
              <a:rPr lang="en-US" dirty="0" smtClean="0"/>
              <a:t>Genus </a:t>
            </a:r>
            <a:r>
              <a:rPr lang="en-US" i="1" dirty="0" smtClean="0"/>
              <a:t>Euglena</a:t>
            </a:r>
            <a:br>
              <a:rPr lang="en-US" i="1" dirty="0" smtClean="0"/>
            </a:br>
            <a:r>
              <a:rPr lang="en-US" sz="3600" i="1" dirty="0" smtClean="0"/>
              <a:t>(greatest taxonomic difficulties)</a:t>
            </a:r>
            <a:endParaRPr lang="en-US" sz="3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4465" y="1981200"/>
            <a:ext cx="8421329" cy="3962400"/>
          </a:xfrm>
        </p:spPr>
        <p:txBody>
          <a:bodyPr/>
          <a:lstStyle/>
          <a:p>
            <a:r>
              <a:rPr lang="en-US" sz="2400" dirty="0"/>
              <a:t>two anterior </a:t>
            </a:r>
            <a:r>
              <a:rPr lang="en-US" sz="2400" dirty="0" smtClean="0"/>
              <a:t>flagella for movement</a:t>
            </a:r>
            <a:endParaRPr lang="en-US" sz="2400" dirty="0"/>
          </a:p>
          <a:p>
            <a:r>
              <a:rPr lang="en-US" sz="2400" dirty="0" err="1"/>
              <a:t>euglenoid</a:t>
            </a:r>
            <a:r>
              <a:rPr lang="en-US" sz="2400" dirty="0"/>
              <a:t> movement</a:t>
            </a:r>
          </a:p>
          <a:p>
            <a:pPr marL="457200" lvl="1" indent="0">
              <a:buNone/>
            </a:pPr>
            <a:r>
              <a:rPr lang="en-US" sz="2000" dirty="0"/>
              <a:t>movement in which the euglena draws up in a round ball and extends itself forward</a:t>
            </a:r>
          </a:p>
          <a:p>
            <a:r>
              <a:rPr lang="en-US" sz="2400" dirty="0"/>
              <a:t>pellicle</a:t>
            </a:r>
          </a:p>
          <a:p>
            <a:r>
              <a:rPr lang="en-US" sz="2400" dirty="0" smtClean="0"/>
              <a:t>eyespot</a:t>
            </a:r>
            <a:endParaRPr lang="en-US" sz="2400" dirty="0"/>
          </a:p>
          <a:p>
            <a:r>
              <a:rPr lang="en-US" sz="2400" dirty="0" smtClean="0"/>
              <a:t>nutrition</a:t>
            </a:r>
          </a:p>
          <a:p>
            <a:pPr lvl="1"/>
            <a:r>
              <a:rPr lang="en-US" sz="2000" dirty="0" smtClean="0"/>
              <a:t>photosynthetic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aprophytic – absorbs dissolved food from environment</a:t>
            </a:r>
            <a:endParaRPr lang="en-US" sz="2000" dirty="0"/>
          </a:p>
          <a:p>
            <a:r>
              <a:rPr lang="en-US" sz="2400" dirty="0" smtClean="0"/>
              <a:t>contractile vacuole</a:t>
            </a:r>
          </a:p>
          <a:p>
            <a:r>
              <a:rPr lang="en-US" sz="2400" dirty="0" smtClean="0"/>
              <a:t>reproduction by binary fission</a:t>
            </a:r>
          </a:p>
          <a:p>
            <a:r>
              <a:rPr lang="en-US" sz="2400" dirty="0" smtClean="0"/>
              <a:t>no known sexual </a:t>
            </a:r>
            <a:r>
              <a:rPr lang="en-US" sz="2400" dirty="0" smtClean="0"/>
              <a:t>reproduction</a:t>
            </a:r>
          </a:p>
          <a:p>
            <a:pPr marL="0" indent="0" algn="ctr">
              <a:buNone/>
            </a:pPr>
            <a:r>
              <a:rPr lang="en-US" sz="3200" dirty="0" smtClean="0"/>
              <a:t>Show </a:t>
            </a:r>
            <a:r>
              <a:rPr lang="en-US" sz="3200" dirty="0" err="1" smtClean="0"/>
              <a:t>youtube</a:t>
            </a:r>
            <a:r>
              <a:rPr lang="en-US" sz="3200" dirty="0" smtClean="0"/>
              <a:t> video</a:t>
            </a:r>
            <a:endParaRPr lang="en-US" sz="3200" dirty="0" smtClean="0"/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98508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29496"/>
            <a:ext cx="7359650" cy="762000"/>
          </a:xfrm>
        </p:spPr>
        <p:txBody>
          <a:bodyPr/>
          <a:lstStyle/>
          <a:p>
            <a:pPr algn="ctr"/>
            <a:r>
              <a:rPr lang="en-US" dirty="0" smtClean="0"/>
              <a:t>Phylum </a:t>
            </a:r>
            <a:r>
              <a:rPr lang="en-US" dirty="0" err="1" smtClean="0"/>
              <a:t>Chlorophyta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“green algae”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4967" y="1981200"/>
            <a:ext cx="8657303" cy="3962400"/>
          </a:xfrm>
        </p:spPr>
        <p:txBody>
          <a:bodyPr/>
          <a:lstStyle/>
          <a:p>
            <a:r>
              <a:rPr lang="en-US" sz="3600" dirty="0"/>
              <a:t>u</a:t>
            </a:r>
            <a:r>
              <a:rPr lang="en-US" sz="3600" dirty="0" smtClean="0"/>
              <a:t>nicellular, colonial, and multicellular</a:t>
            </a:r>
          </a:p>
          <a:p>
            <a:r>
              <a:rPr lang="en-US" sz="3600" dirty="0"/>
              <a:t>pigments: </a:t>
            </a:r>
            <a:r>
              <a:rPr lang="en-US" sz="3600" dirty="0" smtClean="0"/>
              <a:t> chlorophylls </a:t>
            </a:r>
            <a:r>
              <a:rPr lang="en-US" sz="3600" i="1" dirty="0" smtClean="0"/>
              <a:t>a</a:t>
            </a:r>
            <a:r>
              <a:rPr lang="en-US" sz="3600" dirty="0" smtClean="0"/>
              <a:t> and </a:t>
            </a:r>
            <a:r>
              <a:rPr lang="en-US" sz="3600" i="1" dirty="0" smtClean="0"/>
              <a:t>b</a:t>
            </a:r>
            <a:r>
              <a:rPr lang="en-US" sz="3600" dirty="0" smtClean="0"/>
              <a:t>, carotenoids</a:t>
            </a:r>
          </a:p>
          <a:p>
            <a:r>
              <a:rPr lang="en-US" sz="3600" dirty="0"/>
              <a:t>s</a:t>
            </a:r>
            <a:r>
              <a:rPr lang="en-US" sz="3600" dirty="0" smtClean="0"/>
              <a:t>tores food as starch</a:t>
            </a:r>
          </a:p>
          <a:p>
            <a:pPr lvl="1"/>
            <a:r>
              <a:rPr lang="en-US" sz="3200" dirty="0" err="1" smtClean="0"/>
              <a:t>pyrenoid</a:t>
            </a:r>
            <a:r>
              <a:rPr lang="en-US" sz="3200" dirty="0" smtClean="0"/>
              <a:t> - organelle </a:t>
            </a:r>
            <a:r>
              <a:rPr lang="en-US" sz="3200" dirty="0"/>
              <a:t>that stores starch</a:t>
            </a:r>
          </a:p>
          <a:p>
            <a:r>
              <a:rPr lang="en-US" sz="3600" dirty="0"/>
              <a:t>cellulose cell wall</a:t>
            </a:r>
          </a:p>
          <a:p>
            <a:r>
              <a:rPr lang="en-US" sz="3600" dirty="0" smtClean="0"/>
              <a:t>one </a:t>
            </a:r>
            <a:r>
              <a:rPr lang="en-US" sz="3600" dirty="0"/>
              <a:t>of the largest algal phyla</a:t>
            </a:r>
          </a:p>
          <a:p>
            <a:r>
              <a:rPr lang="en-US" sz="3600" dirty="0" smtClean="0"/>
              <a:t>usually freshwater</a:t>
            </a:r>
            <a:endParaRPr lang="en-US" sz="3600" dirty="0"/>
          </a:p>
          <a:p>
            <a:r>
              <a:rPr lang="en-US" sz="3600" dirty="0" smtClean="0"/>
              <a:t>Examples: </a:t>
            </a:r>
            <a:r>
              <a:rPr lang="en-US" sz="3200" i="1" dirty="0" smtClean="0"/>
              <a:t>Spirogyra, </a:t>
            </a:r>
            <a:r>
              <a:rPr lang="en-US" sz="3200" dirty="0" smtClean="0"/>
              <a:t>desmids, </a:t>
            </a:r>
            <a:r>
              <a:rPr lang="en-US" sz="3200" i="1" dirty="0" err="1" smtClean="0"/>
              <a:t>Ulothrix</a:t>
            </a:r>
            <a:endParaRPr lang="en-US" sz="3200" i="1" dirty="0"/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841254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496"/>
            <a:ext cx="7359650" cy="762000"/>
          </a:xfrm>
        </p:spPr>
        <p:txBody>
          <a:bodyPr/>
          <a:lstStyle/>
          <a:p>
            <a:pPr algn="ctr"/>
            <a:r>
              <a:rPr lang="en-US" dirty="0" smtClean="0"/>
              <a:t>Phylum </a:t>
            </a:r>
            <a:r>
              <a:rPr lang="en-US" dirty="0" err="1" smtClean="0"/>
              <a:t>Chrysophyta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“golden algae”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9213" y="1936956"/>
            <a:ext cx="8436077" cy="3962400"/>
          </a:xfrm>
        </p:spPr>
        <p:txBody>
          <a:bodyPr/>
          <a:lstStyle/>
          <a:p>
            <a:r>
              <a:rPr lang="en-US" sz="3600" dirty="0"/>
              <a:t>m</a:t>
            </a:r>
            <a:r>
              <a:rPr lang="en-US" sz="3600" dirty="0" smtClean="0"/>
              <a:t>ostly unicellular, some colonial</a:t>
            </a:r>
          </a:p>
          <a:p>
            <a:r>
              <a:rPr lang="en-US" sz="3600" dirty="0"/>
              <a:t>pigments: </a:t>
            </a:r>
            <a:r>
              <a:rPr lang="en-US" sz="3600" dirty="0" smtClean="0"/>
              <a:t> chlorophylls </a:t>
            </a:r>
            <a:r>
              <a:rPr lang="en-US" sz="3600" i="1" dirty="0" smtClean="0"/>
              <a:t>a</a:t>
            </a:r>
            <a:r>
              <a:rPr lang="en-US" sz="3600" dirty="0" smtClean="0"/>
              <a:t> and </a:t>
            </a:r>
            <a:r>
              <a:rPr lang="en-US" sz="3600" i="1" dirty="0" smtClean="0"/>
              <a:t>b</a:t>
            </a:r>
            <a:r>
              <a:rPr lang="en-US" sz="3600" dirty="0" smtClean="0"/>
              <a:t>, carotenoids</a:t>
            </a:r>
          </a:p>
          <a:p>
            <a:r>
              <a:rPr lang="en-US" sz="3600" dirty="0"/>
              <a:t>s</a:t>
            </a:r>
            <a:r>
              <a:rPr lang="en-US" sz="3600" dirty="0" smtClean="0"/>
              <a:t>tores food as oils</a:t>
            </a:r>
          </a:p>
          <a:p>
            <a:r>
              <a:rPr lang="en-US" sz="3600" dirty="0"/>
              <a:t>c</a:t>
            </a:r>
            <a:r>
              <a:rPr lang="en-US" sz="3600" dirty="0" smtClean="0"/>
              <a:t>ellulose cell wall</a:t>
            </a:r>
            <a:endParaRPr lang="en-US" sz="3600" dirty="0" smtClean="0"/>
          </a:p>
          <a:p>
            <a:r>
              <a:rPr lang="en-US" sz="3600" dirty="0" smtClean="0"/>
              <a:t>photosynthetic</a:t>
            </a:r>
          </a:p>
          <a:p>
            <a:r>
              <a:rPr lang="en-US" sz="3600" dirty="0" smtClean="0"/>
              <a:t>multinucleate</a:t>
            </a:r>
          </a:p>
          <a:p>
            <a:r>
              <a:rPr lang="en-US" sz="3600" dirty="0"/>
              <a:t>m</a:t>
            </a:r>
            <a:r>
              <a:rPr lang="en-US" sz="3600" dirty="0" smtClean="0"/>
              <a:t>ostly live in fresh water</a:t>
            </a:r>
          </a:p>
          <a:p>
            <a:r>
              <a:rPr lang="en-US" sz="3600" dirty="0" smtClean="0"/>
              <a:t>Examples:  </a:t>
            </a:r>
            <a:r>
              <a:rPr lang="en-US" sz="3600" i="1" dirty="0" err="1" smtClean="0"/>
              <a:t>Dinobryon</a:t>
            </a:r>
            <a:r>
              <a:rPr lang="en-US" sz="3600" dirty="0" smtClean="0"/>
              <a:t>, </a:t>
            </a:r>
            <a:r>
              <a:rPr lang="en-US" sz="3600" i="1" dirty="0" err="1" smtClean="0"/>
              <a:t>Vaucheria</a:t>
            </a:r>
            <a:endParaRPr lang="en-US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655422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652" y="94536"/>
            <a:ext cx="7498546" cy="762000"/>
          </a:xfrm>
        </p:spPr>
        <p:txBody>
          <a:bodyPr/>
          <a:lstStyle/>
          <a:p>
            <a:pPr algn="ctr"/>
            <a:r>
              <a:rPr lang="en-US" dirty="0" smtClean="0"/>
              <a:t>Phylum </a:t>
            </a:r>
            <a:r>
              <a:rPr lang="en-US" dirty="0" err="1" smtClean="0"/>
              <a:t>Bacillariophyta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“diatoms”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5974" y="1981200"/>
            <a:ext cx="8686800" cy="3962400"/>
          </a:xfrm>
        </p:spPr>
        <p:txBody>
          <a:bodyPr/>
          <a:lstStyle/>
          <a:p>
            <a:r>
              <a:rPr lang="en-US" sz="3200" dirty="0" smtClean="0"/>
              <a:t>mostly unicellular</a:t>
            </a:r>
            <a:r>
              <a:rPr lang="en-US" sz="3200" dirty="0"/>
              <a:t>, some colonial</a:t>
            </a:r>
          </a:p>
          <a:p>
            <a:r>
              <a:rPr lang="en-US" sz="3200" dirty="0"/>
              <a:t>pigments: </a:t>
            </a:r>
            <a:r>
              <a:rPr lang="en-US" sz="3200" dirty="0" smtClean="0"/>
              <a:t> chlorophylls </a:t>
            </a:r>
            <a:r>
              <a:rPr lang="en-US" sz="3200" i="1" dirty="0"/>
              <a:t>a</a:t>
            </a:r>
            <a:r>
              <a:rPr lang="en-US" sz="3200" dirty="0"/>
              <a:t> and </a:t>
            </a:r>
            <a:r>
              <a:rPr lang="en-US" sz="3200" i="1" dirty="0"/>
              <a:t>c</a:t>
            </a:r>
            <a:r>
              <a:rPr lang="en-US" sz="3200" dirty="0"/>
              <a:t>, carotenoids, </a:t>
            </a:r>
            <a:r>
              <a:rPr lang="en-US" sz="3200" dirty="0" err="1"/>
              <a:t>xanthophylls</a:t>
            </a:r>
            <a:endParaRPr lang="en-US" sz="3200" dirty="0"/>
          </a:p>
          <a:p>
            <a:r>
              <a:rPr lang="en-US" sz="3200" dirty="0" smtClean="0"/>
              <a:t>stores </a:t>
            </a:r>
            <a:r>
              <a:rPr lang="en-US" sz="3200" dirty="0"/>
              <a:t>food as oils</a:t>
            </a:r>
          </a:p>
          <a:p>
            <a:r>
              <a:rPr lang="en-US" sz="3200" dirty="0" smtClean="0"/>
              <a:t>silicon </a:t>
            </a:r>
            <a:r>
              <a:rPr lang="en-US" sz="3200" dirty="0"/>
              <a:t>cell wall</a:t>
            </a:r>
          </a:p>
          <a:p>
            <a:r>
              <a:rPr lang="en-US" sz="3200" dirty="0" smtClean="0"/>
              <a:t>important </a:t>
            </a:r>
            <a:r>
              <a:rPr lang="en-US" sz="3200" dirty="0" smtClean="0"/>
              <a:t>part of </a:t>
            </a:r>
            <a:r>
              <a:rPr lang="en-US" sz="3200" dirty="0" smtClean="0"/>
              <a:t>plankton</a:t>
            </a:r>
          </a:p>
          <a:p>
            <a:r>
              <a:rPr lang="en-US" sz="3200" dirty="0" smtClean="0"/>
              <a:t>diatomaceous earth:  a crumbly substance made of diatom shells</a:t>
            </a:r>
          </a:p>
          <a:p>
            <a:pPr lvl="1"/>
            <a:r>
              <a:rPr lang="en-US" sz="3000" dirty="0" smtClean="0"/>
              <a:t>Uses:  dynamite, filters, abrasives, absorbents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614054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Algal Characteristics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4465" y="1981200"/>
            <a:ext cx="8642554" cy="3962400"/>
          </a:xfrm>
        </p:spPr>
        <p:txBody>
          <a:bodyPr/>
          <a:lstStyle/>
          <a:p>
            <a:r>
              <a:rPr lang="en-US" dirty="0"/>
              <a:t>“grass of many waters”</a:t>
            </a:r>
          </a:p>
          <a:p>
            <a:r>
              <a:rPr lang="en-US" dirty="0" smtClean="0"/>
              <a:t>m</a:t>
            </a:r>
            <a:r>
              <a:rPr lang="en-US" dirty="0" smtClean="0"/>
              <a:t>icroscopic, unicellular </a:t>
            </a:r>
            <a:r>
              <a:rPr lang="en-US" dirty="0" smtClean="0"/>
              <a:t>or </a:t>
            </a:r>
            <a:r>
              <a:rPr lang="en-US" dirty="0" smtClean="0"/>
              <a:t>colonial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true tissues</a:t>
            </a:r>
          </a:p>
          <a:p>
            <a:r>
              <a:rPr lang="en-US" dirty="0" smtClean="0"/>
              <a:t>g</a:t>
            </a:r>
            <a:r>
              <a:rPr lang="en-US" dirty="0" smtClean="0"/>
              <a:t>enerally photosynthetic</a:t>
            </a:r>
          </a:p>
          <a:p>
            <a:r>
              <a:rPr lang="en-US" dirty="0" smtClean="0"/>
              <a:t>7 algal phyla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90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62000"/>
          </a:xfrm>
        </p:spPr>
        <p:txBody>
          <a:bodyPr/>
          <a:lstStyle/>
          <a:p>
            <a:pPr algn="ctr"/>
            <a:r>
              <a:rPr lang="en-US" dirty="0" smtClean="0"/>
              <a:t>Phylum </a:t>
            </a:r>
            <a:r>
              <a:rPr lang="en-US" dirty="0" err="1" smtClean="0"/>
              <a:t>Phaeophyta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“brown algae”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5471" y="1981200"/>
            <a:ext cx="8642555" cy="487680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ulticellular</a:t>
            </a:r>
          </a:p>
          <a:p>
            <a:r>
              <a:rPr lang="en-US" dirty="0"/>
              <a:t>pigments: </a:t>
            </a:r>
            <a:r>
              <a:rPr lang="en-US" dirty="0" smtClean="0"/>
              <a:t> chlorophylls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dirty="0" err="1" smtClean="0"/>
              <a:t>fucoxanthin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tore food as </a:t>
            </a:r>
            <a:r>
              <a:rPr lang="en-US" dirty="0" err="1" smtClean="0"/>
              <a:t>laminarin</a:t>
            </a:r>
            <a:r>
              <a:rPr lang="en-US" dirty="0" smtClean="0"/>
              <a:t> (complex carbohydrate)</a:t>
            </a:r>
          </a:p>
          <a:p>
            <a:r>
              <a:rPr lang="en-US" dirty="0"/>
              <a:t>c</a:t>
            </a:r>
            <a:r>
              <a:rPr lang="en-US" dirty="0" smtClean="0"/>
              <a:t>ellulose and </a:t>
            </a:r>
            <a:r>
              <a:rPr lang="en-US" dirty="0" err="1" smtClean="0"/>
              <a:t>algin</a:t>
            </a:r>
            <a:r>
              <a:rPr lang="en-US" dirty="0" smtClean="0"/>
              <a:t> cell wall</a:t>
            </a:r>
            <a:endParaRPr lang="en-US" dirty="0" smtClean="0"/>
          </a:p>
          <a:p>
            <a:r>
              <a:rPr lang="en-US" dirty="0" smtClean="0"/>
              <a:t>almost </a:t>
            </a:r>
            <a:r>
              <a:rPr lang="en-US" dirty="0" smtClean="0"/>
              <a:t>all marine</a:t>
            </a:r>
          </a:p>
          <a:p>
            <a:r>
              <a:rPr lang="en-US" dirty="0" smtClean="0"/>
              <a:t>Examples:  </a:t>
            </a:r>
            <a:r>
              <a:rPr lang="en-US" i="1" dirty="0" err="1" smtClean="0"/>
              <a:t>Fucus</a:t>
            </a:r>
            <a:r>
              <a:rPr lang="en-US" i="1" dirty="0" smtClean="0"/>
              <a:t>, Kelp, </a:t>
            </a:r>
            <a:r>
              <a:rPr lang="en-US" i="1" dirty="0" err="1" smtClean="0"/>
              <a:t>Sargassum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653033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1346"/>
            <a:ext cx="7359650" cy="762000"/>
          </a:xfrm>
        </p:spPr>
        <p:txBody>
          <a:bodyPr/>
          <a:lstStyle/>
          <a:p>
            <a:pPr algn="ctr"/>
            <a:r>
              <a:rPr lang="en-US" dirty="0" smtClean="0"/>
              <a:t>Phylum </a:t>
            </a:r>
            <a:r>
              <a:rPr lang="en-US" dirty="0" smtClean="0"/>
              <a:t>Rhodophyta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/>
              <a:t>red algae”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5973" y="1907460"/>
            <a:ext cx="8701549" cy="3962400"/>
          </a:xfrm>
        </p:spPr>
        <p:txBody>
          <a:bodyPr/>
          <a:lstStyle/>
          <a:p>
            <a:r>
              <a:rPr lang="en-US" sz="3000" dirty="0"/>
              <a:t>m</a:t>
            </a:r>
            <a:r>
              <a:rPr lang="en-US" sz="3000" dirty="0" smtClean="0"/>
              <a:t>ulticellular</a:t>
            </a:r>
          </a:p>
          <a:p>
            <a:r>
              <a:rPr lang="en-US" sz="3000" dirty="0"/>
              <a:t>pigments: </a:t>
            </a:r>
            <a:r>
              <a:rPr lang="en-US" sz="3000" dirty="0" smtClean="0"/>
              <a:t> </a:t>
            </a:r>
            <a:r>
              <a:rPr lang="en-US" sz="3000" dirty="0" err="1" smtClean="0"/>
              <a:t>phycobilins</a:t>
            </a:r>
            <a:r>
              <a:rPr lang="en-US" sz="3000" dirty="0" smtClean="0"/>
              <a:t>, carotenoids</a:t>
            </a:r>
          </a:p>
          <a:p>
            <a:r>
              <a:rPr lang="en-US" sz="3000" dirty="0"/>
              <a:t>s</a:t>
            </a:r>
            <a:r>
              <a:rPr lang="en-US" sz="3000" dirty="0" smtClean="0"/>
              <a:t>tores food as starch</a:t>
            </a:r>
          </a:p>
          <a:p>
            <a:r>
              <a:rPr lang="en-US" sz="3000" dirty="0"/>
              <a:t>c</a:t>
            </a:r>
            <a:r>
              <a:rPr lang="en-US" sz="3000" dirty="0" smtClean="0"/>
              <a:t>alcium carbonate, cellulose, and pectin cell walls</a:t>
            </a:r>
          </a:p>
          <a:p>
            <a:r>
              <a:rPr lang="en-US" sz="3000" dirty="0"/>
              <a:t>s</a:t>
            </a:r>
            <a:r>
              <a:rPr lang="en-US" sz="3000" dirty="0" smtClean="0"/>
              <a:t>exual reproduction</a:t>
            </a:r>
          </a:p>
          <a:p>
            <a:r>
              <a:rPr lang="en-US" sz="3000" dirty="0" smtClean="0"/>
              <a:t>marine </a:t>
            </a:r>
            <a:r>
              <a:rPr lang="en-US" sz="3000" dirty="0" smtClean="0"/>
              <a:t>algae that help produce reefs and islands</a:t>
            </a:r>
          </a:p>
          <a:p>
            <a:r>
              <a:rPr lang="en-US" sz="3000" dirty="0" smtClean="0"/>
              <a:t>used to produce </a:t>
            </a:r>
            <a:r>
              <a:rPr lang="en-US" sz="3000" i="1" dirty="0" smtClean="0">
                <a:solidFill>
                  <a:srgbClr val="F2DC96"/>
                </a:solidFill>
              </a:rPr>
              <a:t>agar </a:t>
            </a:r>
            <a:r>
              <a:rPr lang="en-US" sz="3000" dirty="0" smtClean="0"/>
              <a:t>a gelatinous substance used in growing bacteria</a:t>
            </a:r>
          </a:p>
          <a:p>
            <a:r>
              <a:rPr lang="en-US" sz="3000" dirty="0" smtClean="0"/>
              <a:t>Examples:  </a:t>
            </a:r>
            <a:r>
              <a:rPr lang="en-US" sz="3000" i="1" dirty="0" err="1" smtClean="0"/>
              <a:t>Chondrus</a:t>
            </a:r>
            <a:r>
              <a:rPr lang="en-US" sz="3000" dirty="0" smtClean="0"/>
              <a:t>, </a:t>
            </a:r>
            <a:r>
              <a:rPr lang="en-US" sz="3000" i="1" dirty="0" err="1" smtClean="0"/>
              <a:t>Corollina</a:t>
            </a:r>
            <a:endParaRPr lang="en-US" sz="3000" i="1" dirty="0" smtClean="0"/>
          </a:p>
        </p:txBody>
      </p:sp>
    </p:spTree>
    <p:extLst>
      <p:ext uri="{BB962C8B-B14F-4D97-AF65-F5344CB8AC3E}">
        <p14:creationId xmlns:p14="http://schemas.microsoft.com/office/powerpoint/2010/main" val="3524701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673" y="37435"/>
            <a:ext cx="7359650" cy="762000"/>
          </a:xfrm>
        </p:spPr>
        <p:txBody>
          <a:bodyPr/>
          <a:lstStyle/>
          <a:p>
            <a:pPr algn="ctr"/>
            <a:r>
              <a:rPr lang="en-US" dirty="0" smtClean="0"/>
              <a:t>Phylum </a:t>
            </a:r>
            <a:r>
              <a:rPr lang="en-US" dirty="0" err="1" smtClean="0"/>
              <a:t>Dinoflagellata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“dinoflagellates”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2232" y="1981200"/>
            <a:ext cx="8686799" cy="3962400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nicellular</a:t>
            </a:r>
          </a:p>
          <a:p>
            <a:r>
              <a:rPr lang="en-US" dirty="0"/>
              <a:t>pigments: </a:t>
            </a:r>
            <a:r>
              <a:rPr lang="en-US" dirty="0" smtClean="0"/>
              <a:t> chlorophylls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c</a:t>
            </a:r>
            <a:r>
              <a:rPr lang="en-US" dirty="0" smtClean="0"/>
              <a:t>, carotenoids</a:t>
            </a:r>
          </a:p>
          <a:p>
            <a:r>
              <a:rPr lang="en-US" dirty="0"/>
              <a:t>s</a:t>
            </a:r>
            <a:r>
              <a:rPr lang="en-US" dirty="0" smtClean="0"/>
              <a:t>tores food as starch</a:t>
            </a:r>
          </a:p>
          <a:p>
            <a:r>
              <a:rPr lang="en-US" dirty="0"/>
              <a:t>c</a:t>
            </a:r>
            <a:r>
              <a:rPr lang="en-US" dirty="0" smtClean="0"/>
              <a:t>ellulose cell wall</a:t>
            </a:r>
          </a:p>
          <a:p>
            <a:r>
              <a:rPr lang="en-US" dirty="0"/>
              <a:t>m</a:t>
            </a:r>
            <a:r>
              <a:rPr lang="en-US" dirty="0" smtClean="0"/>
              <a:t>ost are marine</a:t>
            </a:r>
          </a:p>
          <a:p>
            <a:r>
              <a:rPr lang="en-US" dirty="0" smtClean="0"/>
              <a:t>two </a:t>
            </a:r>
            <a:r>
              <a:rPr lang="en-US" dirty="0" smtClean="0"/>
              <a:t>flagella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bioluminescent </a:t>
            </a:r>
            <a:r>
              <a:rPr lang="en-US" sz="3600" dirty="0" smtClean="0"/>
              <a:t>(light producing)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610938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Plankton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4465" y="1981200"/>
            <a:ext cx="8554064" cy="3962400"/>
          </a:xfrm>
        </p:spPr>
        <p:txBody>
          <a:bodyPr/>
          <a:lstStyle/>
          <a:p>
            <a:r>
              <a:rPr lang="en-US" sz="3600" dirty="0" smtClean="0"/>
              <a:t>tiny floating aquatic organisms</a:t>
            </a:r>
          </a:p>
          <a:p>
            <a:r>
              <a:rPr lang="en-US" sz="3600" dirty="0"/>
              <a:t>p</a:t>
            </a:r>
            <a:r>
              <a:rPr lang="en-US" sz="3600" dirty="0" smtClean="0"/>
              <a:t>hytoplankton</a:t>
            </a:r>
          </a:p>
          <a:p>
            <a:pPr lvl="1"/>
            <a:r>
              <a:rPr lang="en-US" sz="3200" dirty="0"/>
              <a:t>t</a:t>
            </a:r>
            <a:r>
              <a:rPr lang="en-US" sz="3200" dirty="0" smtClean="0"/>
              <a:t>iny, floating photosynthetic organisms, predominantly algae</a:t>
            </a:r>
          </a:p>
          <a:p>
            <a:pPr lvl="1"/>
            <a:r>
              <a:rPr lang="en-US" sz="3200" dirty="0"/>
              <a:t>p</a:t>
            </a:r>
            <a:r>
              <a:rPr lang="en-US" sz="3200" dirty="0" smtClean="0"/>
              <a:t>rimary food-producing organism in aquatic environments</a:t>
            </a:r>
            <a:endParaRPr lang="en-US" sz="3200" dirty="0" smtClean="0"/>
          </a:p>
          <a:p>
            <a:r>
              <a:rPr lang="en-US" sz="3600" dirty="0" smtClean="0"/>
              <a:t>zooplankton</a:t>
            </a:r>
          </a:p>
          <a:p>
            <a:pPr lvl="1"/>
            <a:r>
              <a:rPr lang="en-US" sz="3200" dirty="0"/>
              <a:t>t</a:t>
            </a:r>
            <a:r>
              <a:rPr lang="en-US" sz="3200" dirty="0" smtClean="0"/>
              <a:t>iny, floating </a:t>
            </a:r>
            <a:r>
              <a:rPr lang="en-US" sz="3200" dirty="0" smtClean="0"/>
              <a:t>animals </a:t>
            </a:r>
            <a:r>
              <a:rPr lang="en-US" sz="3200" dirty="0" smtClean="0"/>
              <a:t>or protozoans</a:t>
            </a:r>
          </a:p>
        </p:txBody>
      </p:sp>
    </p:spTree>
    <p:extLst>
      <p:ext uri="{BB962C8B-B14F-4D97-AF65-F5344CB8AC3E}">
        <p14:creationId xmlns:p14="http://schemas.microsoft.com/office/powerpoint/2010/main" val="962704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1338"/>
            <a:ext cx="7359650" cy="762000"/>
          </a:xfrm>
        </p:spPr>
        <p:txBody>
          <a:bodyPr/>
          <a:lstStyle/>
          <a:p>
            <a:r>
              <a:rPr lang="en-US" dirty="0" smtClean="0"/>
              <a:t>Uses for Algae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951704"/>
            <a:ext cx="9026013" cy="3962400"/>
          </a:xfrm>
        </p:spPr>
        <p:txBody>
          <a:bodyPr/>
          <a:lstStyle/>
          <a:p>
            <a:r>
              <a:rPr lang="en-US" sz="3200" dirty="0"/>
              <a:t>r</a:t>
            </a:r>
            <a:r>
              <a:rPr lang="en-US" sz="3200" dirty="0" smtClean="0"/>
              <a:t>esponsible for 70% of oxygen-producing photosynthesis</a:t>
            </a:r>
          </a:p>
          <a:p>
            <a:r>
              <a:rPr lang="en-US" sz="3200" dirty="0"/>
              <a:t>n</a:t>
            </a:r>
            <a:r>
              <a:rPr lang="en-US" sz="3200" dirty="0" smtClean="0"/>
              <a:t>atural fertilizer</a:t>
            </a:r>
          </a:p>
          <a:p>
            <a:r>
              <a:rPr lang="en-US" sz="3200" dirty="0" smtClean="0"/>
              <a:t>potash</a:t>
            </a:r>
            <a:r>
              <a:rPr lang="en-US" sz="3200" dirty="0" smtClean="0"/>
              <a:t>, iodine, nitrogen, &amp; salt</a:t>
            </a:r>
          </a:p>
          <a:p>
            <a:r>
              <a:rPr lang="en-US" sz="3200" dirty="0" smtClean="0"/>
              <a:t>source of vitamins &amp; minerals</a:t>
            </a:r>
          </a:p>
          <a:p>
            <a:r>
              <a:rPr lang="en-US" sz="3200" dirty="0" smtClean="0"/>
              <a:t>human food crop</a:t>
            </a:r>
          </a:p>
          <a:p>
            <a:r>
              <a:rPr lang="en-US" sz="3200" dirty="0" smtClean="0"/>
              <a:t>thickener in </a:t>
            </a:r>
            <a:r>
              <a:rPr lang="en-US" sz="3200" dirty="0" smtClean="0"/>
              <a:t>foods like pudding, jellies, and ice cream</a:t>
            </a:r>
          </a:p>
          <a:p>
            <a:pPr lvl="1"/>
            <a:r>
              <a:rPr lang="en-US" sz="2800" dirty="0" err="1" smtClean="0"/>
              <a:t>algin</a:t>
            </a:r>
            <a:endParaRPr lang="en-US" sz="2800" dirty="0" smtClean="0"/>
          </a:p>
          <a:p>
            <a:r>
              <a:rPr lang="en-US" sz="3200" dirty="0"/>
              <a:t>a</a:t>
            </a:r>
            <a:r>
              <a:rPr lang="en-US" sz="3200" dirty="0" smtClean="0"/>
              <a:t>quaculture – farming of  ponds, lakes and sea</a:t>
            </a:r>
            <a:endParaRPr lang="en-US" sz="3200" dirty="0" smtClean="0"/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06685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Algal 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1729" y="1981200"/>
            <a:ext cx="8775290" cy="3962400"/>
          </a:xfrm>
        </p:spPr>
        <p:txBody>
          <a:bodyPr/>
          <a:lstStyle/>
          <a:p>
            <a:r>
              <a:rPr lang="en-US" dirty="0" err="1" smtClean="0"/>
              <a:t>thallus</a:t>
            </a:r>
            <a:endParaRPr lang="en-US" dirty="0" smtClean="0"/>
          </a:p>
          <a:p>
            <a:pPr lvl="1"/>
            <a:r>
              <a:rPr lang="en-US" dirty="0" smtClean="0"/>
              <a:t>the basic unit of an alga</a:t>
            </a:r>
          </a:p>
          <a:p>
            <a:pPr lvl="1"/>
            <a:r>
              <a:rPr lang="en-US" dirty="0" smtClean="0"/>
              <a:t>great variety from species to </a:t>
            </a:r>
            <a:r>
              <a:rPr lang="en-US" dirty="0" smtClean="0"/>
              <a:t>species</a:t>
            </a:r>
          </a:p>
          <a:p>
            <a:pPr lvl="2"/>
            <a:r>
              <a:rPr lang="en-US" sz="3600" dirty="0" smtClean="0"/>
              <a:t>some unicellular, others multicellular</a:t>
            </a:r>
          </a:p>
          <a:p>
            <a:pPr lvl="2"/>
            <a:r>
              <a:rPr lang="en-US" sz="3600" dirty="0"/>
              <a:t>l</a:t>
            </a:r>
            <a:r>
              <a:rPr lang="en-US" sz="3600" dirty="0" smtClean="0"/>
              <a:t>ooks like leaves, stems, or roots</a:t>
            </a:r>
            <a:endParaRPr lang="en-US" sz="3600" dirty="0" smtClean="0"/>
          </a:p>
          <a:p>
            <a:r>
              <a:rPr lang="en-US" dirty="0"/>
              <a:t>filament</a:t>
            </a:r>
          </a:p>
          <a:p>
            <a:pPr marL="457200" lvl="1" indent="0">
              <a:buNone/>
            </a:pPr>
            <a:r>
              <a:rPr lang="en-US" dirty="0"/>
              <a:t>a threadlike chain of cells joined </a:t>
            </a:r>
            <a:r>
              <a:rPr lang="en-US" dirty="0" smtClean="0"/>
              <a:t>end-to-end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58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Algal 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5471" y="1981200"/>
            <a:ext cx="8509819" cy="3962400"/>
          </a:xfrm>
        </p:spPr>
        <p:txBody>
          <a:bodyPr/>
          <a:lstStyle/>
          <a:p>
            <a:r>
              <a:rPr lang="en-US" sz="3200" dirty="0"/>
              <a:t>m</a:t>
            </a:r>
            <a:r>
              <a:rPr lang="en-US" sz="3200" dirty="0" smtClean="0"/>
              <a:t>any algae are free-floating</a:t>
            </a:r>
          </a:p>
          <a:p>
            <a:r>
              <a:rPr lang="en-US" sz="3200" dirty="0"/>
              <a:t>n</a:t>
            </a:r>
            <a:r>
              <a:rPr lang="en-US" sz="3200" dirty="0" smtClean="0"/>
              <a:t>on free-floating structures</a:t>
            </a:r>
            <a:endParaRPr lang="en-US" sz="3200" dirty="0" smtClean="0"/>
          </a:p>
          <a:p>
            <a:pPr lvl="1"/>
            <a:r>
              <a:rPr lang="en-US" sz="3200" dirty="0"/>
              <a:t>h</a:t>
            </a:r>
            <a:r>
              <a:rPr lang="en-US" sz="3200" dirty="0" smtClean="0"/>
              <a:t>oldfasts</a:t>
            </a:r>
            <a:endParaRPr lang="en-US" sz="3200" dirty="0"/>
          </a:p>
          <a:p>
            <a:pPr lvl="2"/>
            <a:r>
              <a:rPr lang="en-US" sz="3200" dirty="0" smtClean="0"/>
              <a:t>cells </a:t>
            </a:r>
            <a:r>
              <a:rPr lang="en-US" sz="3200" dirty="0" smtClean="0"/>
              <a:t>that anchor algae to submerged objects</a:t>
            </a:r>
          </a:p>
          <a:p>
            <a:pPr lvl="1"/>
            <a:r>
              <a:rPr lang="en-US" sz="3200" dirty="0"/>
              <a:t>s</a:t>
            </a:r>
            <a:r>
              <a:rPr lang="en-US" sz="3200" dirty="0" smtClean="0"/>
              <a:t>essile</a:t>
            </a:r>
          </a:p>
          <a:p>
            <a:pPr lvl="2"/>
            <a:r>
              <a:rPr lang="en-US" sz="3200" dirty="0" smtClean="0"/>
              <a:t>algae </a:t>
            </a:r>
            <a:r>
              <a:rPr lang="en-US" sz="3200" dirty="0" smtClean="0"/>
              <a:t>attached to </a:t>
            </a:r>
            <a:r>
              <a:rPr lang="en-US" sz="3200" dirty="0" smtClean="0"/>
              <a:t>something</a:t>
            </a:r>
          </a:p>
          <a:p>
            <a:pPr lvl="1"/>
            <a:r>
              <a:rPr lang="en-US" sz="3200" dirty="0"/>
              <a:t>air </a:t>
            </a:r>
            <a:r>
              <a:rPr lang="en-US" sz="3200" dirty="0" smtClean="0"/>
              <a:t>bladders</a:t>
            </a:r>
          </a:p>
          <a:p>
            <a:pPr lvl="2"/>
            <a:r>
              <a:rPr lang="en-US" sz="3200" dirty="0" smtClean="0"/>
              <a:t>small </a:t>
            </a:r>
            <a:r>
              <a:rPr lang="en-US" sz="3200" dirty="0"/>
              <a:t>air-filled spaces that cause </a:t>
            </a:r>
            <a:br>
              <a:rPr lang="en-US" sz="3200" dirty="0"/>
            </a:br>
            <a:r>
              <a:rPr lang="en-US" sz="3200" dirty="0"/>
              <a:t>a thallus to float</a:t>
            </a:r>
          </a:p>
          <a:p>
            <a:pPr marL="457200" lvl="1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77748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39206"/>
            <a:ext cx="7315200" cy="1143000"/>
          </a:xfrm>
        </p:spPr>
        <p:txBody>
          <a:bodyPr/>
          <a:lstStyle/>
          <a:p>
            <a:r>
              <a:rPr lang="en-US" sz="6600" dirty="0" smtClean="0"/>
              <a:t>Algal Reproduction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38411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168276"/>
            <a:ext cx="7359650" cy="762000"/>
          </a:xfrm>
        </p:spPr>
        <p:txBody>
          <a:bodyPr/>
          <a:lstStyle/>
          <a:p>
            <a:r>
              <a:rPr lang="en-US" dirty="0" smtClean="0"/>
              <a:t>Asexual </a:t>
            </a:r>
            <a:r>
              <a:rPr lang="en-US" dirty="0" smtClean="0"/>
              <a:t>Reproduction</a:t>
            </a:r>
            <a:br>
              <a:rPr lang="en-US" dirty="0" smtClean="0"/>
            </a:br>
            <a:r>
              <a:rPr lang="en-US" dirty="0" smtClean="0"/>
              <a:t>(Read page 265)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unicellular</a:t>
            </a:r>
          </a:p>
          <a:p>
            <a:pPr marL="457200" lvl="1" indent="0">
              <a:buNone/>
            </a:pPr>
            <a:r>
              <a:rPr lang="en-US" dirty="0" smtClean="0"/>
              <a:t>new organisms formed by </a:t>
            </a:r>
            <a:br>
              <a:rPr lang="en-US" dirty="0" smtClean="0"/>
            </a:br>
            <a:r>
              <a:rPr lang="en-US" dirty="0" smtClean="0"/>
              <a:t>mitotic cell divisions</a:t>
            </a:r>
          </a:p>
          <a:p>
            <a:r>
              <a:rPr lang="en-US" dirty="0" smtClean="0"/>
              <a:t>fragmentation</a:t>
            </a:r>
          </a:p>
          <a:p>
            <a:pPr marL="457200" lvl="1" indent="0">
              <a:buNone/>
            </a:pPr>
            <a:r>
              <a:rPr lang="en-US" dirty="0" smtClean="0"/>
              <a:t>colony broken up by physical </a:t>
            </a:r>
            <a:r>
              <a:rPr lang="en-US" dirty="0" smtClean="0"/>
              <a:t>disturbances</a:t>
            </a:r>
          </a:p>
          <a:p>
            <a:r>
              <a:rPr lang="en-US" dirty="0"/>
              <a:t>zoospores</a:t>
            </a:r>
          </a:p>
          <a:p>
            <a:pPr marL="457200" lvl="1" indent="0">
              <a:buNone/>
            </a:pPr>
            <a:r>
              <a:rPr lang="en-US" dirty="0"/>
              <a:t>algae with flagella that swim away and establish new colonies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8377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66931"/>
            <a:ext cx="7359650" cy="762000"/>
          </a:xfrm>
        </p:spPr>
        <p:txBody>
          <a:bodyPr/>
          <a:lstStyle/>
          <a:p>
            <a:r>
              <a:rPr lang="en-US" dirty="0" smtClean="0"/>
              <a:t>Sexual </a:t>
            </a:r>
            <a:r>
              <a:rPr lang="en-US" dirty="0" smtClean="0"/>
              <a:t>Reproduction</a:t>
            </a:r>
            <a:br>
              <a:rPr lang="en-US" dirty="0" smtClean="0"/>
            </a:br>
            <a:r>
              <a:rPr lang="en-US" dirty="0" smtClean="0"/>
              <a:t>(Read page 265)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9213" y="1981200"/>
            <a:ext cx="8568813" cy="3962400"/>
          </a:xfrm>
        </p:spPr>
        <p:txBody>
          <a:bodyPr/>
          <a:lstStyle/>
          <a:p>
            <a:r>
              <a:rPr lang="en-US" dirty="0" smtClean="0"/>
              <a:t>3 types:  conjugation, isogamete formation, heterogamete formation</a:t>
            </a:r>
          </a:p>
          <a:p>
            <a:r>
              <a:rPr lang="en-US" dirty="0" smtClean="0"/>
              <a:t>conjugation</a:t>
            </a:r>
            <a:endParaRPr lang="en-US" dirty="0"/>
          </a:p>
          <a:p>
            <a:pPr lvl="1"/>
            <a:r>
              <a:rPr lang="en-US" dirty="0" smtClean="0"/>
              <a:t>Two filaments come together. </a:t>
            </a:r>
          </a:p>
          <a:p>
            <a:pPr lvl="1"/>
            <a:r>
              <a:rPr lang="en-US" dirty="0" smtClean="0"/>
              <a:t>A gamete from one cell migrates to another cell through the conjugation tube.</a:t>
            </a:r>
          </a:p>
          <a:p>
            <a:pPr lvl="1"/>
            <a:r>
              <a:rPr lang="en-US" dirty="0" smtClean="0"/>
              <a:t>example: </a:t>
            </a:r>
            <a:r>
              <a:rPr lang="en-US" i="1" dirty="0" smtClean="0"/>
              <a:t>Spirogyra</a:t>
            </a:r>
          </a:p>
        </p:txBody>
      </p:sp>
    </p:spTree>
    <p:extLst>
      <p:ext uri="{BB962C8B-B14F-4D97-AF65-F5344CB8AC3E}">
        <p14:creationId xmlns:p14="http://schemas.microsoft.com/office/powerpoint/2010/main" val="3276370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y Chapter 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36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</TotalTime>
  <Words>636</Words>
  <Application>Microsoft Office PowerPoint</Application>
  <PresentationFormat>On-screen Show (4:3)</PresentationFormat>
  <Paragraphs>164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Tahoma</vt:lpstr>
      <vt:lpstr>Wingdings</vt:lpstr>
      <vt:lpstr>Biology Chapter 11</vt:lpstr>
      <vt:lpstr>PowerPoint Presentation</vt:lpstr>
      <vt:lpstr>Algal Characteristics</vt:lpstr>
      <vt:lpstr>Plankton</vt:lpstr>
      <vt:lpstr>Uses for Algae</vt:lpstr>
      <vt:lpstr>Algal Structure</vt:lpstr>
      <vt:lpstr>Algal Structure</vt:lpstr>
      <vt:lpstr>Algal Reproduction</vt:lpstr>
      <vt:lpstr>Asexual Reproduction (Read page 265)</vt:lpstr>
      <vt:lpstr>Sexual Reproduction (Read page 265)</vt:lpstr>
      <vt:lpstr>PowerPoint Presentation</vt:lpstr>
      <vt:lpstr>Sexual Reproduction (read page 265)</vt:lpstr>
      <vt:lpstr>Algal Classification</vt:lpstr>
      <vt:lpstr>Algal Classification</vt:lpstr>
      <vt:lpstr>7 Algal Phyla (summary chart on page 267)</vt:lpstr>
      <vt:lpstr>Phylum Euglenophyta “euglenoids”</vt:lpstr>
      <vt:lpstr>Genus Euglena (greatest taxonomic difficulties)</vt:lpstr>
      <vt:lpstr>Phylum Chlorophyta “green algae”</vt:lpstr>
      <vt:lpstr>Phylum Chrysophyta “golden algae”</vt:lpstr>
      <vt:lpstr>Phylum Bacillariophyta “diatoms”</vt:lpstr>
      <vt:lpstr>Phylum Phaeophyta “brown algae”</vt:lpstr>
      <vt:lpstr>Phylum Rhodophyta “red algae”</vt:lpstr>
      <vt:lpstr>Phylum Dinoflagellata “dinoflagellates”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Lindstrom Hall</dc:creator>
  <cp:lastModifiedBy>Jenn15</cp:lastModifiedBy>
  <cp:revision>161</cp:revision>
  <dcterms:created xsi:type="dcterms:W3CDTF">2011-12-16T21:31:17Z</dcterms:created>
  <dcterms:modified xsi:type="dcterms:W3CDTF">2017-12-20T18:09:11Z</dcterms:modified>
</cp:coreProperties>
</file>