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84" r:id="rId2"/>
    <p:sldId id="342" r:id="rId3"/>
    <p:sldId id="344" r:id="rId4"/>
    <p:sldId id="347" r:id="rId5"/>
    <p:sldId id="351" r:id="rId6"/>
    <p:sldId id="352" r:id="rId7"/>
    <p:sldId id="334" r:id="rId8"/>
    <p:sldId id="333" r:id="rId9"/>
    <p:sldId id="353" r:id="rId10"/>
    <p:sldId id="354" r:id="rId11"/>
    <p:sldId id="355" r:id="rId12"/>
    <p:sldId id="336" r:id="rId13"/>
    <p:sldId id="337" r:id="rId14"/>
    <p:sldId id="356" r:id="rId15"/>
    <p:sldId id="338" r:id="rId16"/>
    <p:sldId id="360" r:id="rId17"/>
    <p:sldId id="357" r:id="rId18"/>
    <p:sldId id="339" r:id="rId19"/>
    <p:sldId id="361" r:id="rId20"/>
    <p:sldId id="362" r:id="rId21"/>
    <p:sldId id="385" r:id="rId22"/>
    <p:sldId id="386" r:id="rId23"/>
    <p:sldId id="387" r:id="rId24"/>
    <p:sldId id="388" r:id="rId25"/>
    <p:sldId id="389" r:id="rId26"/>
    <p:sldId id="3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920">
          <p15:clr>
            <a:srgbClr val="A4A3A4"/>
          </p15:clr>
        </p15:guide>
        <p15:guide id="7" pos="2880">
          <p15:clr>
            <a:srgbClr val="A4A3A4"/>
          </p15:clr>
        </p15:guide>
        <p15:guide id="8" pos="576">
          <p15:clr>
            <a:srgbClr val="A4A3A4"/>
          </p15:clr>
        </p15:guide>
        <p15:guide id="9" pos="5184">
          <p15:clr>
            <a:srgbClr val="A4A3A4"/>
          </p15:clr>
        </p15:guide>
        <p15:guide id="10" pos="1662">
          <p15:clr>
            <a:srgbClr val="A4A3A4"/>
          </p15:clr>
        </p15:guide>
        <p15:guide id="11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96"/>
    <a:srgbClr val="D9D9D9"/>
    <a:srgbClr val="002060"/>
    <a:srgbClr val="533B33"/>
    <a:srgbClr val="111229"/>
    <a:srgbClr val="1A1422"/>
    <a:srgbClr val="241916"/>
    <a:srgbClr val="563C34"/>
    <a:srgbClr val="16162C"/>
    <a:srgbClr val="493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89600" autoAdjust="0"/>
  </p:normalViewPr>
  <p:slideViewPr>
    <p:cSldViewPr snapToGrid="0" showGuides="1">
      <p:cViewPr varScale="1">
        <p:scale>
          <a:sx n="67" d="100"/>
          <a:sy n="67" d="100"/>
        </p:scale>
        <p:origin x="1242" y="60"/>
      </p:cViewPr>
      <p:guideLst>
        <p:guide orient="horz" pos="2160"/>
        <p:guide orient="horz" pos="576"/>
        <p:guide orient="horz" pos="3744"/>
        <p:guide orient="horz" pos="1056"/>
        <p:guide orient="horz" pos="480"/>
        <p:guide orient="horz" pos="1920"/>
        <p:guide pos="2880"/>
        <p:guide pos="576"/>
        <p:guide pos="5184"/>
        <p:guide pos="166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1699" y="-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357D9-6F7F-41DE-A83F-131EEA59B9BE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2D0-06F7-4F80-BF7E-0DD9488A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9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79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72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79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7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9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82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 (purpl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sz="5400" dirty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529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 (purpl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634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 (purpl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(pur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41000"/>
                </a:schemeClr>
              </a:gs>
              <a:gs pos="100000">
                <a:schemeClr val="accent1">
                  <a:lumMod val="75000"/>
                  <a:alpha val="4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12903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pur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41000"/>
                </a:schemeClr>
              </a:gs>
              <a:gs pos="100000">
                <a:schemeClr val="accent1">
                  <a:lumMod val="75000"/>
                  <a:alpha val="45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749002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34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19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5400" dirty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35000"/>
                    </a:prstClr>
                  </a:outerShdw>
                </a:effectLst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AB672F"/>
                </a:solidFill>
                <a:effectLst>
                  <a:outerShdw blurRad="25400" dist="38100" dir="5400000" algn="t" rotWithShape="0">
                    <a:prstClr val="black">
                      <a:alpha val="35000"/>
                    </a:prstClr>
                  </a:outerShdw>
                </a:effectLst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800" b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35000"/>
                    </a:prstClr>
                  </a:outerShdw>
                </a:effectLst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35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a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 3a brow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d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267200"/>
          </a:xfrm>
        </p:spPr>
        <p:txBody>
          <a:bodyPr/>
          <a:lstStyle>
            <a:lvl1pPr>
              <a:spcBef>
                <a:spcPts val="600"/>
              </a:spcBef>
              <a:defRPr sz="4000">
                <a:solidFill>
                  <a:schemeClr val="bg2">
                    <a:lumMod val="90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8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c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chemeClr val="bg2">
                    <a:lumMod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 (purpl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5400" dirty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chemeClr val="accent4">
                    <a:lumMod val="7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35000"/>
                    </a:prstClr>
                  </a:outerShdw>
                </a:effectLst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AB672F"/>
                </a:solidFill>
                <a:effectLst>
                  <a:outerShdw blurRad="25400" dist="38100" dir="5400000" algn="t" rotWithShape="0">
                    <a:prstClr val="black">
                      <a:alpha val="35000"/>
                    </a:prstClr>
                  </a:outerShdw>
                </a:effectLst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800" b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35000"/>
                    </a:prstClr>
                  </a:outerShdw>
                </a:effectLst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35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1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1c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6" y="914400"/>
            <a:ext cx="731520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919512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chemeClr val="bg2">
                    <a:lumMod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14286"/>
            <a:ext cx="7315200" cy="412931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39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030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a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3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6300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bg2">
                    <a:lumMod val="75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6650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336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a (pur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b (pur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d (Pur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267200"/>
          </a:xfrm>
        </p:spPr>
        <p:txBody>
          <a:bodyPr/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7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c (pur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chemeClr val="accent4">
                    <a:lumMod val="7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1">
                    <a:lumMod val="7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tline 1c (pur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6" y="914400"/>
            <a:ext cx="731520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210312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chemeClr val="accent4">
                    <a:lumMod val="7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1">
                    <a:lumMod val="7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2">
                    <a:lumMod val="50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 (purpl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785256"/>
            <a:ext cx="7315200" cy="4158343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4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2 (purpl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72388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60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06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694" r:id="rId3"/>
    <p:sldLayoutId id="2147483695" r:id="rId4"/>
    <p:sldLayoutId id="2147483708" r:id="rId5"/>
    <p:sldLayoutId id="2147483698" r:id="rId6"/>
    <p:sldLayoutId id="2147483717" r:id="rId7"/>
    <p:sldLayoutId id="2147483690" r:id="rId8"/>
    <p:sldLayoutId id="2147483721" r:id="rId9"/>
    <p:sldLayoutId id="2147483699" r:id="rId10"/>
    <p:sldLayoutId id="2147483700" r:id="rId11"/>
    <p:sldLayoutId id="2147483711" r:id="rId12"/>
    <p:sldLayoutId id="2147483719" r:id="rId13"/>
    <p:sldLayoutId id="2147483686" r:id="rId14"/>
    <p:sldLayoutId id="2147483697" r:id="rId15"/>
    <p:sldLayoutId id="2147483715" r:id="rId16"/>
    <p:sldLayoutId id="2147483701" r:id="rId17"/>
    <p:sldLayoutId id="2147483709" r:id="rId18"/>
    <p:sldLayoutId id="2147483714" r:id="rId19"/>
    <p:sldLayoutId id="2147483716" r:id="rId20"/>
    <p:sldLayoutId id="2147483703" r:id="rId21"/>
    <p:sldLayoutId id="2147483702" r:id="rId22"/>
    <p:sldLayoutId id="2147483691" r:id="rId23"/>
    <p:sldLayoutId id="2147483718" r:id="rId24"/>
    <p:sldLayoutId id="2147483720" r:id="rId25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12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217716" y="123371"/>
            <a:ext cx="9579429" cy="6611257"/>
          </a:xfrm>
          <a:prstGeom prst="ellipse">
            <a:avLst/>
          </a:prstGeom>
          <a:gradFill flip="none" rotWithShape="1">
            <a:gsLst>
              <a:gs pos="0">
                <a:srgbClr val="111229">
                  <a:alpha val="68000"/>
                </a:srgbClr>
              </a:gs>
              <a:gs pos="100000">
                <a:srgbClr val="005024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397" y="1110513"/>
            <a:ext cx="73152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Ectothermic Vertebrates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227282"/>
            <a:ext cx="7315202" cy="15050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Introduction to Phylum </a:t>
            </a:r>
            <a:r>
              <a:rPr lang="en-US" sz="5400" b="1" dirty="0" err="1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Chordata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1600" y="3381889"/>
            <a:ext cx="6400800" cy="566380"/>
            <a:chOff x="1371600" y="32549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1371600" y="34924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145439" y="3254958"/>
              <a:ext cx="853122" cy="566380"/>
            </a:xfrm>
            <a:prstGeom prst="ellipse">
              <a:avLst/>
            </a:prstGeom>
            <a:solidFill>
              <a:srgbClr val="74430B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081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315200" cy="1143000"/>
          </a:xfrm>
        </p:spPr>
        <p:txBody>
          <a:bodyPr/>
          <a:lstStyle/>
          <a:p>
            <a:r>
              <a:rPr lang="en-US" sz="6000" dirty="0" smtClean="0"/>
              <a:t>The Vertebrates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3098709"/>
            <a:ext cx="7315200" cy="945912"/>
          </a:xfrm>
        </p:spPr>
        <p:txBody>
          <a:bodyPr/>
          <a:lstStyle/>
          <a:p>
            <a:r>
              <a:rPr lang="en-US" sz="4400" dirty="0" smtClean="0"/>
              <a:t>Circulation &amp; Excretion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5941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ventral heart</a:t>
            </a:r>
          </a:p>
          <a:p>
            <a:r>
              <a:rPr lang="en-US" dirty="0" smtClean="0"/>
              <a:t>blood vessels</a:t>
            </a:r>
          </a:p>
          <a:p>
            <a:pPr lvl="1"/>
            <a:r>
              <a:rPr lang="en-US" dirty="0" smtClean="0"/>
              <a:t>arteries</a:t>
            </a:r>
          </a:p>
          <a:p>
            <a:pPr lvl="1"/>
            <a:r>
              <a:rPr lang="en-US" dirty="0" smtClean="0"/>
              <a:t>veins</a:t>
            </a:r>
          </a:p>
          <a:p>
            <a:pPr lvl="1"/>
            <a:r>
              <a:rPr lang="en-US" dirty="0" smtClean="0"/>
              <a:t>capillaries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9568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red, oxygen-carrying pigment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17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Most vertebrates have </a:t>
            </a:r>
            <a:br>
              <a:rPr lang="en-US" dirty="0" smtClean="0"/>
            </a:br>
            <a:r>
              <a:rPr lang="en-US" dirty="0" smtClean="0"/>
              <a:t>kidneys, which filter wastes from the blood.</a:t>
            </a:r>
          </a:p>
        </p:txBody>
      </p:sp>
    </p:spTree>
    <p:extLst>
      <p:ext uri="{BB962C8B-B14F-4D97-AF65-F5344CB8AC3E}">
        <p14:creationId xmlns:p14="http://schemas.microsoft.com/office/powerpoint/2010/main" val="2411215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315200" cy="1143000"/>
          </a:xfrm>
        </p:spPr>
        <p:txBody>
          <a:bodyPr/>
          <a:lstStyle/>
          <a:p>
            <a:r>
              <a:rPr lang="en-US" sz="6000" dirty="0" smtClean="0"/>
              <a:t>The Vertebrates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3098709"/>
            <a:ext cx="7315200" cy="945912"/>
          </a:xfrm>
        </p:spPr>
        <p:txBody>
          <a:bodyPr/>
          <a:lstStyle/>
          <a:p>
            <a:r>
              <a:rPr lang="en-US" sz="4400" dirty="0" smtClean="0"/>
              <a:t>Nutrition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039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herbivorous</a:t>
            </a:r>
          </a:p>
          <a:p>
            <a:r>
              <a:rPr lang="en-US" dirty="0" smtClean="0"/>
              <a:t>carnivorous</a:t>
            </a:r>
          </a:p>
          <a:p>
            <a:r>
              <a:rPr lang="en-US" dirty="0" smtClean="0"/>
              <a:t>omnivorous</a:t>
            </a:r>
          </a:p>
        </p:txBody>
      </p:sp>
    </p:spTree>
    <p:extLst>
      <p:ext uri="{BB962C8B-B14F-4D97-AF65-F5344CB8AC3E}">
        <p14:creationId xmlns:p14="http://schemas.microsoft.com/office/powerpoint/2010/main" val="3028694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Alimentary</a:t>
            </a:r>
            <a:br>
              <a:rPr lang="en-US" dirty="0" smtClean="0"/>
            </a:br>
            <a:r>
              <a:rPr lang="en-US" dirty="0" smtClean="0"/>
              <a:t>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2550695"/>
            <a:ext cx="5591175" cy="3392906"/>
          </a:xfrm>
        </p:spPr>
        <p:txBody>
          <a:bodyPr/>
          <a:lstStyle/>
          <a:p>
            <a:r>
              <a:rPr lang="en-US" dirty="0" smtClean="0"/>
              <a:t>food tube that extends from mouth to anus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18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315200" cy="1143000"/>
          </a:xfrm>
        </p:spPr>
        <p:txBody>
          <a:bodyPr/>
          <a:lstStyle/>
          <a:p>
            <a:r>
              <a:rPr lang="en-US" sz="6000" dirty="0" smtClean="0"/>
              <a:t>The Vertebrates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3098709"/>
            <a:ext cx="7315200" cy="945912"/>
          </a:xfrm>
        </p:spPr>
        <p:txBody>
          <a:bodyPr/>
          <a:lstStyle/>
          <a:p>
            <a:r>
              <a:rPr lang="en-US" sz="4400" dirty="0" smtClean="0"/>
              <a:t>Reproduction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9579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external</a:t>
            </a:r>
          </a:p>
          <a:p>
            <a:r>
              <a:rPr lang="en-US" dirty="0" smtClean="0"/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821407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oviparous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ovi</a:t>
            </a:r>
            <a:r>
              <a:rPr lang="en-US" dirty="0" smtClean="0"/>
              <a:t>” = egg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parous</a:t>
            </a:r>
            <a:r>
              <a:rPr lang="en-US" dirty="0" smtClean="0"/>
              <a:t>” = to give birth to</a:t>
            </a:r>
          </a:p>
          <a:p>
            <a:r>
              <a:rPr lang="en-US" dirty="0" smtClean="0"/>
              <a:t>viviparous</a:t>
            </a:r>
          </a:p>
          <a:p>
            <a:pPr lvl="1"/>
            <a:r>
              <a:rPr lang="en-US" dirty="0" smtClean="0"/>
              <a:t>“vive” = alive</a:t>
            </a:r>
          </a:p>
          <a:p>
            <a:pPr lvl="1"/>
            <a:r>
              <a:rPr lang="en-US" dirty="0" smtClean="0"/>
              <a:t>nurtured within the mother</a:t>
            </a:r>
          </a:p>
        </p:txBody>
      </p:sp>
    </p:spTree>
    <p:extLst>
      <p:ext uri="{BB962C8B-B14F-4D97-AF65-F5344CB8AC3E}">
        <p14:creationId xmlns:p14="http://schemas.microsoft.com/office/powerpoint/2010/main" val="1776977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995487"/>
            <a:ext cx="8643938" cy="3962400"/>
          </a:xfrm>
        </p:spPr>
        <p:txBody>
          <a:bodyPr/>
          <a:lstStyle/>
          <a:p>
            <a:r>
              <a:rPr lang="en-US" sz="3600" dirty="0" smtClean="0"/>
              <a:t>dorsal </a:t>
            </a:r>
            <a:r>
              <a:rPr lang="en-US" sz="3600" dirty="0" smtClean="0">
                <a:solidFill>
                  <a:srgbClr val="D9D9D9"/>
                </a:solidFill>
              </a:rPr>
              <a:t>notochord</a:t>
            </a:r>
          </a:p>
          <a:p>
            <a:pPr lvl="1"/>
            <a:r>
              <a:rPr lang="en-US" sz="3600" dirty="0" smtClean="0"/>
              <a:t>most is replaced by vertebrae</a:t>
            </a:r>
            <a:endParaRPr lang="en-US" sz="3600" dirty="0" smtClean="0"/>
          </a:p>
          <a:p>
            <a:r>
              <a:rPr lang="en-US" sz="3600" dirty="0" smtClean="0"/>
              <a:t>dorsal tubular nerve cord</a:t>
            </a:r>
          </a:p>
          <a:p>
            <a:pPr lvl="1"/>
            <a:r>
              <a:rPr lang="en-US" sz="3600" dirty="0" smtClean="0"/>
              <a:t>“spinal cord”</a:t>
            </a:r>
            <a:endParaRPr lang="en-US" sz="3600" dirty="0" smtClean="0"/>
          </a:p>
          <a:p>
            <a:r>
              <a:rPr lang="en-US" sz="3600" dirty="0" smtClean="0"/>
              <a:t>pharyngeal pouches</a:t>
            </a:r>
          </a:p>
          <a:p>
            <a:pPr lvl="1"/>
            <a:r>
              <a:rPr lang="en-US" sz="3600" dirty="0" smtClean="0"/>
              <a:t>aquatic chordates – gill slits</a:t>
            </a:r>
          </a:p>
          <a:p>
            <a:pPr lvl="1"/>
            <a:r>
              <a:rPr lang="en-US" sz="3600" dirty="0" smtClean="0"/>
              <a:t>terrestrial chordates – structures of the lower face, neck, and upper chest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6670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oviparous</a:t>
            </a:r>
          </a:p>
          <a:p>
            <a:r>
              <a:rPr lang="en-US" dirty="0" smtClean="0"/>
              <a:t>viviparous</a:t>
            </a:r>
          </a:p>
          <a:p>
            <a:r>
              <a:rPr lang="en-US" dirty="0" smtClean="0"/>
              <a:t>ovoviviparous</a:t>
            </a:r>
          </a:p>
          <a:p>
            <a:pPr lvl="1"/>
            <a:r>
              <a:rPr lang="en-US" dirty="0" smtClean="0"/>
              <a:t>live young</a:t>
            </a:r>
          </a:p>
          <a:p>
            <a:pPr lvl="1"/>
            <a:r>
              <a:rPr lang="en-US" dirty="0" smtClean="0"/>
              <a:t>not nurtured directly by mother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4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315200" cy="1143000"/>
          </a:xfrm>
        </p:spPr>
        <p:txBody>
          <a:bodyPr/>
          <a:lstStyle/>
          <a:p>
            <a:r>
              <a:rPr lang="en-US" sz="6000" dirty="0" smtClean="0"/>
              <a:t>The Vertebrates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3098709"/>
            <a:ext cx="7315200" cy="945912"/>
          </a:xfrm>
        </p:spPr>
        <p:txBody>
          <a:bodyPr/>
          <a:lstStyle/>
          <a:p>
            <a:r>
              <a:rPr lang="en-US" sz="4400" dirty="0" smtClean="0"/>
              <a:t>Response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2749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Brain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8588" y="2045968"/>
            <a:ext cx="8901112" cy="4267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olfactory lobes</a:t>
            </a:r>
          </a:p>
          <a:p>
            <a:pPr lvl="1"/>
            <a:r>
              <a:rPr lang="en-US" sz="2500" dirty="0" smtClean="0"/>
              <a:t>receive </a:t>
            </a:r>
            <a:r>
              <a:rPr lang="en-US" sz="2500" dirty="0"/>
              <a:t>i</a:t>
            </a:r>
            <a:r>
              <a:rPr lang="en-US" sz="2500" dirty="0" smtClean="0"/>
              <a:t>mpulses from the smell receptors of the nostrils</a:t>
            </a:r>
            <a:endParaRPr lang="en-US" sz="2500" dirty="0" smtClean="0"/>
          </a:p>
          <a:p>
            <a:r>
              <a:rPr lang="en-US" sz="2500" dirty="0" smtClean="0"/>
              <a:t>cerebrum</a:t>
            </a:r>
          </a:p>
          <a:p>
            <a:pPr lvl="1"/>
            <a:r>
              <a:rPr lang="en-US" sz="2500" dirty="0" smtClean="0"/>
              <a:t>controls voluntary muscle activity</a:t>
            </a:r>
            <a:endParaRPr lang="en-US" sz="2500" dirty="0" smtClean="0"/>
          </a:p>
          <a:p>
            <a:r>
              <a:rPr lang="en-US" sz="2500" dirty="0" smtClean="0"/>
              <a:t>optic lobes</a:t>
            </a:r>
          </a:p>
          <a:p>
            <a:pPr lvl="1"/>
            <a:r>
              <a:rPr lang="en-US" sz="2500" dirty="0" smtClean="0"/>
              <a:t>receive impulses fro the eyes</a:t>
            </a:r>
            <a:endParaRPr lang="en-US" sz="2500" dirty="0" smtClean="0"/>
          </a:p>
          <a:p>
            <a:r>
              <a:rPr lang="en-US" sz="2500" dirty="0" smtClean="0"/>
              <a:t>cerebellum</a:t>
            </a:r>
          </a:p>
          <a:p>
            <a:pPr lvl="1"/>
            <a:r>
              <a:rPr lang="en-US" sz="2500" dirty="0" smtClean="0"/>
              <a:t>coordinates muscle activity and some involuntary activities</a:t>
            </a:r>
            <a:endParaRPr lang="en-US" sz="2500" dirty="0" smtClean="0"/>
          </a:p>
          <a:p>
            <a:r>
              <a:rPr lang="en-US" sz="2500" dirty="0" smtClean="0"/>
              <a:t>medulla oblongata</a:t>
            </a:r>
          </a:p>
          <a:p>
            <a:pPr lvl="1"/>
            <a:r>
              <a:rPr lang="en-US" sz="2500" dirty="0" smtClean="0"/>
              <a:t>transports impulses to and from the spinal cord, including some reflexes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4208515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315200" cy="1143000"/>
          </a:xfrm>
        </p:spPr>
        <p:txBody>
          <a:bodyPr/>
          <a:lstStyle/>
          <a:p>
            <a:r>
              <a:rPr lang="en-US" sz="6000" dirty="0" smtClean="0"/>
              <a:t>The Vertebrates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3098709"/>
            <a:ext cx="7315200" cy="945912"/>
          </a:xfrm>
        </p:spPr>
        <p:txBody>
          <a:bodyPr/>
          <a:lstStyle/>
          <a:p>
            <a:r>
              <a:rPr lang="en-US" sz="4400" dirty="0" smtClean="0"/>
              <a:t>Behavior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3622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Inborn Behavior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innate</a:t>
            </a:r>
          </a:p>
          <a:p>
            <a:r>
              <a:rPr lang="en-US" dirty="0" smtClean="0"/>
              <a:t>reflex</a:t>
            </a:r>
          </a:p>
          <a:p>
            <a:pPr marL="457200" lvl="1" indent="0">
              <a:buNone/>
            </a:pPr>
            <a:r>
              <a:rPr lang="en-US" dirty="0" smtClean="0"/>
              <a:t>automatic, involuntary response to a stimulus</a:t>
            </a:r>
          </a:p>
          <a:p>
            <a:r>
              <a:rPr lang="en-US" dirty="0" smtClean="0"/>
              <a:t>instinct</a:t>
            </a:r>
          </a:p>
          <a:p>
            <a:pPr marL="457200" lvl="1" indent="0">
              <a:buNone/>
            </a:pPr>
            <a:r>
              <a:rPr lang="en-US" dirty="0" smtClean="0"/>
              <a:t>more elaborate response to a stimulus</a:t>
            </a:r>
          </a:p>
        </p:txBody>
      </p:sp>
    </p:spTree>
    <p:extLst>
      <p:ext uri="{BB962C8B-B14F-4D97-AF65-F5344CB8AC3E}">
        <p14:creationId xmlns:p14="http://schemas.microsoft.com/office/powerpoint/2010/main" val="3731681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Conditioned Behavior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learned behavior</a:t>
            </a:r>
          </a:p>
          <a:p>
            <a:r>
              <a:rPr lang="en-US" dirty="0" smtClean="0"/>
              <a:t>may or may not be induced by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9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Behavior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 of tools</a:t>
            </a:r>
          </a:p>
          <a:p>
            <a:r>
              <a:rPr lang="en-US" dirty="0" smtClean="0"/>
              <a:t>problem solving</a:t>
            </a:r>
          </a:p>
          <a:p>
            <a:r>
              <a:rPr lang="en-US" dirty="0"/>
              <a:t>c</a:t>
            </a:r>
            <a:r>
              <a:rPr lang="en-US" dirty="0" smtClean="0"/>
              <a:t>ommunication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Humans alone are made in God’s image!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93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06" y="1427966"/>
            <a:ext cx="7359650" cy="762000"/>
          </a:xfrm>
        </p:spPr>
        <p:txBody>
          <a:bodyPr/>
          <a:lstStyle/>
          <a:p>
            <a:pPr algn="ctr"/>
            <a:r>
              <a:rPr lang="en-US" dirty="0" smtClean="0"/>
              <a:t>Phylum </a:t>
            </a:r>
            <a:r>
              <a:rPr lang="en-US" dirty="0" err="1" smtClean="0"/>
              <a:t>Chordata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13776" y="3342359"/>
            <a:ext cx="3657599" cy="71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Subphylum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Urochordata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88401" y="4847570"/>
            <a:ext cx="4767198" cy="71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Subphylum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Cephalochordata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72625" y="3342359"/>
            <a:ext cx="3657600" cy="71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Subphylum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Vertebrata (95%)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588321" y="2365330"/>
            <a:ext cx="1156961" cy="841332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88280" y="2365330"/>
            <a:ext cx="1125254" cy="841332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66783" y="2340278"/>
            <a:ext cx="5217" cy="2294351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875506" y="594985"/>
            <a:ext cx="735965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Kingdom </a:t>
            </a:r>
            <a:r>
              <a:rPr lang="en-US" sz="5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Animalia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01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06" y="1427966"/>
            <a:ext cx="7359650" cy="762000"/>
          </a:xfrm>
        </p:spPr>
        <p:txBody>
          <a:bodyPr/>
          <a:lstStyle/>
          <a:p>
            <a:pPr algn="ctr"/>
            <a:r>
              <a:rPr lang="en-US" dirty="0" smtClean="0"/>
              <a:t>Phylum </a:t>
            </a:r>
            <a:r>
              <a:rPr lang="en-US" dirty="0" err="1" smtClean="0"/>
              <a:t>Chordata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75506" y="594985"/>
            <a:ext cx="735965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Kingdom </a:t>
            </a:r>
            <a:r>
              <a:rPr lang="en-US" sz="5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Animalia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75506" y="2219192"/>
            <a:ext cx="735965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Subphylum Vertebrata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69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3921E-6 L -2.77778E-7 -0.2236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2" grpId="0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 txBox="1">
            <a:spLocks/>
          </p:cNvSpPr>
          <p:nvPr/>
        </p:nvSpPr>
        <p:spPr>
          <a:xfrm>
            <a:off x="4722313" y="2064707"/>
            <a:ext cx="3657600" cy="71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warm-blooded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764088" y="2064707"/>
            <a:ext cx="3657599" cy="71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cold-blooded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94137" y="1463458"/>
            <a:ext cx="701459" cy="528181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37968" y="1463458"/>
            <a:ext cx="686843" cy="528181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/>
          <p:cNvSpPr txBox="1">
            <a:spLocks/>
          </p:cNvSpPr>
          <p:nvPr/>
        </p:nvSpPr>
        <p:spPr>
          <a:xfrm>
            <a:off x="764088" y="2742156"/>
            <a:ext cx="3657599" cy="71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ectothermic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764088" y="3419605"/>
            <a:ext cx="3657599" cy="71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“outside”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4722313" y="2742156"/>
            <a:ext cx="3657600" cy="71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endothermic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4722313" y="3419605"/>
            <a:ext cx="3657600" cy="71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“within”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5506" y="689082"/>
            <a:ext cx="735965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Subphylum Vertebrata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8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64088" y="2064707"/>
            <a:ext cx="3657599" cy="71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ectothermic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2313" y="2064707"/>
            <a:ext cx="3657600" cy="71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endothermic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94137" y="1463458"/>
            <a:ext cx="701459" cy="528181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37968" y="1463458"/>
            <a:ext cx="686843" cy="528181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 txBox="1">
            <a:spLocks/>
          </p:cNvSpPr>
          <p:nvPr/>
        </p:nvSpPr>
        <p:spPr>
          <a:xfrm>
            <a:off x="764088" y="2779734"/>
            <a:ext cx="3657599" cy="3145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800" dirty="0" err="1" smtClean="0">
                <a:solidFill>
                  <a:srgbClr val="F2DC96"/>
                </a:solidFill>
              </a:rPr>
              <a:t>Agnatha</a:t>
            </a:r>
            <a:endParaRPr lang="en-US" sz="3800" dirty="0" smtClean="0">
              <a:solidFill>
                <a:srgbClr val="F2DC96"/>
              </a:solidFill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800" dirty="0" err="1" smtClean="0">
                <a:solidFill>
                  <a:srgbClr val="F2DC96"/>
                </a:solidFill>
              </a:rPr>
              <a:t>Chondrichthyes</a:t>
            </a:r>
            <a:endParaRPr lang="en-US" sz="3800" dirty="0" smtClean="0">
              <a:solidFill>
                <a:srgbClr val="F2DC96"/>
              </a:solidFill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800" dirty="0" err="1" smtClean="0">
                <a:solidFill>
                  <a:srgbClr val="F2DC96"/>
                </a:solidFill>
              </a:rPr>
              <a:t>Osteichthyes</a:t>
            </a:r>
            <a:endParaRPr lang="en-US" sz="3800" dirty="0" smtClean="0">
              <a:solidFill>
                <a:srgbClr val="F2DC96"/>
              </a:solidFill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800" dirty="0" err="1" smtClean="0">
                <a:solidFill>
                  <a:srgbClr val="F2DC96"/>
                </a:solidFill>
              </a:rPr>
              <a:t>Amphibia</a:t>
            </a:r>
            <a:endParaRPr lang="en-US" sz="3800" dirty="0" smtClean="0">
              <a:solidFill>
                <a:srgbClr val="F2DC96"/>
              </a:solidFill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800" dirty="0" err="1" smtClean="0">
                <a:solidFill>
                  <a:srgbClr val="F2DC96"/>
                </a:solidFill>
              </a:rPr>
              <a:t>Reptilia</a:t>
            </a:r>
            <a:endParaRPr lang="en-US" sz="3800" dirty="0">
              <a:solidFill>
                <a:srgbClr val="F2DC96"/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722313" y="2779734"/>
            <a:ext cx="3657600" cy="716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  <a:defRPr lang="en-US" sz="40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  <a:defRPr lang="en-US" sz="3800" b="0" kern="12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lang="en-US" sz="3800" b="0" kern="12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2DC96"/>
                </a:solidFill>
              </a:rPr>
              <a:t>Aves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2DC96"/>
                </a:solidFill>
              </a:rPr>
              <a:t>Mammalia</a:t>
            </a:r>
            <a:endParaRPr lang="en-US" dirty="0">
              <a:solidFill>
                <a:srgbClr val="F2DC96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75506" y="689082"/>
            <a:ext cx="735965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Subphylum Vertebrata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225" y="2857498"/>
            <a:ext cx="4065088" cy="16859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endParaRPr lang="en-US" sz="4000" dirty="0" smtClean="0">
              <a:solidFill>
                <a:schemeClr val="tx2">
                  <a:lumMod val="75000"/>
                </a:schemeClr>
              </a:solidFill>
              <a:effectLst>
                <a:outerShdw blurRad="25400" dist="38100" dir="5400000" algn="t" rotWithShape="0">
                  <a:prstClr val="black">
                    <a:alpha val="3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44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315200" cy="1143000"/>
          </a:xfrm>
        </p:spPr>
        <p:txBody>
          <a:bodyPr/>
          <a:lstStyle/>
          <a:p>
            <a:r>
              <a:rPr lang="en-US" sz="6000" dirty="0" smtClean="0"/>
              <a:t>The Vertebrates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3098709"/>
            <a:ext cx="7315200" cy="945912"/>
          </a:xfrm>
        </p:spPr>
        <p:txBody>
          <a:bodyPr/>
          <a:lstStyle/>
          <a:p>
            <a:r>
              <a:rPr lang="en-US" sz="4400" dirty="0" smtClean="0"/>
              <a:t>Support &amp; Movement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49280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Endoskeleton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axial skeleton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49" y="3162755"/>
            <a:ext cx="4468280" cy="2791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3270" y="2244851"/>
            <a:ext cx="24563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ts val="1200"/>
              </a:spcBef>
              <a:defRPr sz="3200">
                <a:ln>
                  <a:solidFill>
                    <a:srgbClr val="2B3616"/>
                  </a:solidFill>
                </a:ln>
                <a:solidFill>
                  <a:srgbClr val="2B361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4000" dirty="0" smtClean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rPr>
              <a:t>vertebral column</a:t>
            </a:r>
            <a:endParaRPr lang="en-US" sz="4000" dirty="0">
              <a:solidFill>
                <a:srgbClr val="002060"/>
              </a:solidFill>
              <a:effectLst>
                <a:outerShdw blurRad="25400" dist="38100" dir="5400000" algn="t" rotWithShape="0">
                  <a:prstClr val="black">
                    <a:alpha val="22000"/>
                  </a:prstClr>
                </a:outerShdw>
              </a:effectLst>
            </a:endParaRPr>
          </a:p>
        </p:txBody>
      </p:sp>
      <p:cxnSp>
        <p:nvCxnSpPr>
          <p:cNvPr id="6" name="Straight Connector 5"/>
          <p:cNvCxnSpPr>
            <a:stCxn id="5" idx="1"/>
          </p:cNvCxnSpPr>
          <p:nvPr/>
        </p:nvCxnSpPr>
        <p:spPr>
          <a:xfrm flipH="1">
            <a:off x="5142155" y="2814238"/>
            <a:ext cx="631115" cy="538928"/>
          </a:xfrm>
          <a:prstGeom prst="line">
            <a:avLst/>
          </a:prstGeom>
          <a:ln w="76200">
            <a:solidFill>
              <a:srgbClr val="002060"/>
            </a:solidFill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49562" y="4115130"/>
            <a:ext cx="10741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ts val="1200"/>
              </a:spcBef>
              <a:defRPr sz="3200">
                <a:ln>
                  <a:solidFill>
                    <a:srgbClr val="2B3616"/>
                  </a:solidFill>
                </a:ln>
                <a:solidFill>
                  <a:srgbClr val="2B361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4000" dirty="0" smtClean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rPr>
              <a:t>ribs</a:t>
            </a:r>
            <a:endParaRPr lang="en-US" sz="4000" dirty="0">
              <a:solidFill>
                <a:srgbClr val="002060"/>
              </a:solidFill>
              <a:effectLst>
                <a:outerShdw blurRad="25400" dist="38100" dir="5400000" algn="t" rotWithShape="0">
                  <a:prstClr val="black">
                    <a:alpha val="22000"/>
                  </a:prstClr>
                </a:outerShdw>
              </a:effectLst>
            </a:endParaRPr>
          </a:p>
        </p:txBody>
      </p:sp>
      <p:cxnSp>
        <p:nvCxnSpPr>
          <p:cNvPr id="14" name="Straight Connector 13"/>
          <p:cNvCxnSpPr>
            <a:endCxn id="13" idx="3"/>
          </p:cNvCxnSpPr>
          <p:nvPr/>
        </p:nvCxnSpPr>
        <p:spPr>
          <a:xfrm flipH="1">
            <a:off x="3623737" y="3969578"/>
            <a:ext cx="758416" cy="453329"/>
          </a:xfrm>
          <a:prstGeom prst="line">
            <a:avLst/>
          </a:prstGeom>
          <a:ln w="76200">
            <a:solidFill>
              <a:srgbClr val="002060"/>
            </a:solidFill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4352" y="2737613"/>
            <a:ext cx="12478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ts val="1200"/>
              </a:spcBef>
              <a:defRPr sz="3200">
                <a:ln>
                  <a:solidFill>
                    <a:srgbClr val="2B3616"/>
                  </a:solidFill>
                </a:ln>
                <a:solidFill>
                  <a:srgbClr val="2B361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4000" dirty="0" smtClean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rPr>
              <a:t>skull</a:t>
            </a:r>
            <a:endParaRPr lang="en-US" sz="4000" dirty="0">
              <a:solidFill>
                <a:srgbClr val="002060"/>
              </a:solidFill>
              <a:effectLst>
                <a:outerShdw blurRad="25400" dist="38100" dir="5400000" algn="t" rotWithShape="0">
                  <a:prstClr val="black">
                    <a:alpha val="22000"/>
                  </a:prstClr>
                </a:outerShdw>
              </a:effectLst>
            </a:endParaRPr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>
            <a:off x="2242239" y="3045390"/>
            <a:ext cx="552058" cy="264976"/>
          </a:xfrm>
          <a:prstGeom prst="line">
            <a:avLst/>
          </a:prstGeom>
          <a:ln w="76200">
            <a:solidFill>
              <a:srgbClr val="002060"/>
            </a:solidFill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58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Endoskeleton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appendicular skeleton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49" y="3162755"/>
            <a:ext cx="4468280" cy="2791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8188" y="3921486"/>
            <a:ext cx="2020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ts val="1200"/>
              </a:spcBef>
              <a:defRPr sz="3200">
                <a:ln>
                  <a:solidFill>
                    <a:srgbClr val="2B3616"/>
                  </a:solidFill>
                </a:ln>
                <a:solidFill>
                  <a:srgbClr val="2B361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4000" dirty="0" smtClean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rPr>
              <a:t>pectoral girdle</a:t>
            </a:r>
            <a:endParaRPr lang="en-US" sz="4000" dirty="0">
              <a:solidFill>
                <a:srgbClr val="002060"/>
              </a:solidFill>
              <a:effectLst>
                <a:outerShdw blurRad="25400" dist="38100" dir="5400000" algn="t" rotWithShape="0">
                  <a:prstClr val="black">
                    <a:alpha val="22000"/>
                  </a:prstClr>
                </a:outerShdw>
              </a:effectLst>
            </a:endParaRPr>
          </a:p>
        </p:txBody>
      </p:sp>
      <p:cxnSp>
        <p:nvCxnSpPr>
          <p:cNvPr id="7" name="Straight Connector 6"/>
          <p:cNvCxnSpPr>
            <a:endCxn id="6" idx="3"/>
          </p:cNvCxnSpPr>
          <p:nvPr/>
        </p:nvCxnSpPr>
        <p:spPr>
          <a:xfrm flipH="1">
            <a:off x="2989015" y="3775934"/>
            <a:ext cx="758416" cy="714939"/>
          </a:xfrm>
          <a:prstGeom prst="line">
            <a:avLst/>
          </a:prstGeom>
          <a:ln w="76200">
            <a:solidFill>
              <a:srgbClr val="002060"/>
            </a:solidFill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954" y="2298530"/>
            <a:ext cx="15096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ts val="1200"/>
              </a:spcBef>
              <a:defRPr sz="3200">
                <a:ln>
                  <a:solidFill>
                    <a:srgbClr val="2B3616"/>
                  </a:solidFill>
                </a:ln>
                <a:solidFill>
                  <a:srgbClr val="2B361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4000" dirty="0" smtClean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rPr>
              <a:t>pelvic girdle</a:t>
            </a:r>
            <a:endParaRPr lang="en-US" sz="4000" dirty="0">
              <a:solidFill>
                <a:srgbClr val="002060"/>
              </a:solidFill>
              <a:effectLst>
                <a:outerShdw blurRad="25400" dist="38100" dir="5400000" algn="t" rotWithShape="0">
                  <a:prstClr val="black">
                    <a:alpha val="22000"/>
                  </a:prstClr>
                </a:outerShdw>
              </a:effectLst>
            </a:endParaRP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>
            <a:off x="6121101" y="2867917"/>
            <a:ext cx="598853" cy="569386"/>
          </a:xfrm>
          <a:prstGeom prst="line">
            <a:avLst/>
          </a:prstGeom>
          <a:ln w="76200">
            <a:solidFill>
              <a:srgbClr val="002060"/>
            </a:solidFill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148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heme/theme1.xml><?xml version="1.0" encoding="utf-8"?>
<a:theme xmlns:a="http://schemas.openxmlformats.org/drawingml/2006/main" name="Biology Chapter 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25400" dist="38100" dir="5400000" algn="t" rotWithShape="0">
                <a:prstClr val="black">
                  <a:alpha val="3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305</Words>
  <Application>Microsoft Office PowerPoint</Application>
  <PresentationFormat>On-screen Show (4:3)</PresentationFormat>
  <Paragraphs>133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Wingdings</vt:lpstr>
      <vt:lpstr>Biology Chapter 17</vt:lpstr>
      <vt:lpstr>PowerPoint Presentation</vt:lpstr>
      <vt:lpstr>Characteristics</vt:lpstr>
      <vt:lpstr>Phylum Chordata</vt:lpstr>
      <vt:lpstr>Phylum Chordata</vt:lpstr>
      <vt:lpstr>PowerPoint Presentation</vt:lpstr>
      <vt:lpstr>PowerPoint Presentation</vt:lpstr>
      <vt:lpstr>The Vertebrates</vt:lpstr>
      <vt:lpstr>Endoskeleton</vt:lpstr>
      <vt:lpstr>Endoskeleton</vt:lpstr>
      <vt:lpstr>The Vertebrates</vt:lpstr>
      <vt:lpstr>Closed System</vt:lpstr>
      <vt:lpstr>Hemoglobin</vt:lpstr>
      <vt:lpstr>Excretion</vt:lpstr>
      <vt:lpstr>The Vertebrates</vt:lpstr>
      <vt:lpstr>Feeding Strategies</vt:lpstr>
      <vt:lpstr>Alimentary Canal</vt:lpstr>
      <vt:lpstr>The Vertebrates</vt:lpstr>
      <vt:lpstr>Fertilization</vt:lpstr>
      <vt:lpstr>Development</vt:lpstr>
      <vt:lpstr>Development</vt:lpstr>
      <vt:lpstr>The Vertebrates</vt:lpstr>
      <vt:lpstr>Parts of the Brain</vt:lpstr>
      <vt:lpstr>The Vertebrates</vt:lpstr>
      <vt:lpstr>Inborn Behavior</vt:lpstr>
      <vt:lpstr>Conditioned Behavior</vt:lpstr>
      <vt:lpstr>Intelligent Behavior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156</cp:revision>
  <dcterms:created xsi:type="dcterms:W3CDTF">2011-12-16T21:31:17Z</dcterms:created>
  <dcterms:modified xsi:type="dcterms:W3CDTF">2018-04-15T16:59:55Z</dcterms:modified>
</cp:coreProperties>
</file>