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4" r:id="rId2"/>
  </p:sldMasterIdLst>
  <p:notesMasterIdLst>
    <p:notesMasterId r:id="rId63"/>
  </p:notesMasterIdLst>
  <p:handoutMasterIdLst>
    <p:handoutMasterId r:id="rId64"/>
  </p:handoutMasterIdLst>
  <p:sldIdLst>
    <p:sldId id="284" r:id="rId3"/>
    <p:sldId id="272" r:id="rId4"/>
    <p:sldId id="282" r:id="rId5"/>
    <p:sldId id="277" r:id="rId6"/>
    <p:sldId id="369" r:id="rId7"/>
    <p:sldId id="368" r:id="rId8"/>
    <p:sldId id="370" r:id="rId9"/>
    <p:sldId id="386" r:id="rId10"/>
    <p:sldId id="372" r:id="rId11"/>
    <p:sldId id="396" r:id="rId12"/>
    <p:sldId id="278" r:id="rId13"/>
    <p:sldId id="374" r:id="rId14"/>
    <p:sldId id="375" r:id="rId15"/>
    <p:sldId id="376" r:id="rId16"/>
    <p:sldId id="373" r:id="rId17"/>
    <p:sldId id="387" r:id="rId18"/>
    <p:sldId id="385" r:id="rId19"/>
    <p:sldId id="388" r:id="rId20"/>
    <p:sldId id="389" r:id="rId21"/>
    <p:sldId id="390" r:id="rId22"/>
    <p:sldId id="391" r:id="rId23"/>
    <p:sldId id="397" r:id="rId24"/>
    <p:sldId id="392" r:id="rId25"/>
    <p:sldId id="398" r:id="rId26"/>
    <p:sldId id="393" r:id="rId27"/>
    <p:sldId id="399" r:id="rId28"/>
    <p:sldId id="400" r:id="rId29"/>
    <p:sldId id="401" r:id="rId30"/>
    <p:sldId id="402" r:id="rId31"/>
    <p:sldId id="403" r:id="rId32"/>
    <p:sldId id="404" r:id="rId33"/>
    <p:sldId id="405" r:id="rId34"/>
    <p:sldId id="406" r:id="rId35"/>
    <p:sldId id="407" r:id="rId36"/>
    <p:sldId id="408" r:id="rId37"/>
    <p:sldId id="409" r:id="rId38"/>
    <p:sldId id="410" r:id="rId39"/>
    <p:sldId id="411" r:id="rId40"/>
    <p:sldId id="412" r:id="rId41"/>
    <p:sldId id="413" r:id="rId42"/>
    <p:sldId id="414" r:id="rId43"/>
    <p:sldId id="415" r:id="rId44"/>
    <p:sldId id="416" r:id="rId45"/>
    <p:sldId id="417" r:id="rId46"/>
    <p:sldId id="418" r:id="rId47"/>
    <p:sldId id="419" r:id="rId48"/>
    <p:sldId id="420" r:id="rId49"/>
    <p:sldId id="421" r:id="rId50"/>
    <p:sldId id="422" r:id="rId51"/>
    <p:sldId id="423" r:id="rId52"/>
    <p:sldId id="424" r:id="rId53"/>
    <p:sldId id="425" r:id="rId54"/>
    <p:sldId id="426" r:id="rId55"/>
    <p:sldId id="427" r:id="rId56"/>
    <p:sldId id="428" r:id="rId57"/>
    <p:sldId id="429" r:id="rId58"/>
    <p:sldId id="430" r:id="rId59"/>
    <p:sldId id="431" r:id="rId60"/>
    <p:sldId id="432" r:id="rId61"/>
    <p:sldId id="433" r:id="rId6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3744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480">
          <p15:clr>
            <a:srgbClr val="A4A3A4"/>
          </p15:clr>
        </p15:guide>
        <p15:guide id="6" orient="horz" pos="1224" userDrawn="1">
          <p15:clr>
            <a:srgbClr val="A4A3A4"/>
          </p15:clr>
        </p15:guide>
        <p15:guide id="7" pos="2888">
          <p15:clr>
            <a:srgbClr val="A4A3A4"/>
          </p15:clr>
        </p15:guide>
        <p15:guide id="8" pos="5184">
          <p15:clr>
            <a:srgbClr val="A4A3A4"/>
          </p15:clr>
        </p15:guide>
        <p15:guide id="9" pos="1662">
          <p15:clr>
            <a:srgbClr val="A4A3A4"/>
          </p15:clr>
        </p15:guide>
        <p15:guide id="10" pos="3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F26"/>
    <a:srgbClr val="C2CDD0"/>
    <a:srgbClr val="376092"/>
    <a:srgbClr val="4C4CB4"/>
    <a:srgbClr val="ECCB62"/>
    <a:srgbClr val="4A1C1A"/>
    <a:srgbClr val="2A447F"/>
    <a:srgbClr val="AB672F"/>
    <a:srgbClr val="F2DC96"/>
    <a:srgbClr val="B94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72" autoAdjust="0"/>
    <p:restoredTop sz="90857" autoAdjust="0"/>
  </p:normalViewPr>
  <p:slideViewPr>
    <p:cSldViewPr snapToGrid="0" showGuides="1">
      <p:cViewPr varScale="1">
        <p:scale>
          <a:sx n="68" d="100"/>
          <a:sy n="68" d="100"/>
        </p:scale>
        <p:origin x="1212" y="54"/>
      </p:cViewPr>
      <p:guideLst>
        <p:guide orient="horz" pos="2152"/>
        <p:guide orient="horz" pos="576"/>
        <p:guide orient="horz" pos="3744"/>
        <p:guide orient="horz" pos="1056"/>
        <p:guide orient="horz" pos="480"/>
        <p:guide orient="horz" pos="1224"/>
        <p:guide pos="2888"/>
        <p:guide pos="5184"/>
        <p:guide pos="1662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-201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3DDBD4-4AF0-4AA0-9CA7-6F3E36A1C204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AA7F53-07BC-4C02-A3C5-90F0013B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20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8357D9-6F7F-41DE-A83F-131EEA59B9BE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83F2D0-06F7-4F80-BF7E-0DD9488A7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6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97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78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31CE-B7B6-46F5-8614-C968DDFC13C4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41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31CE-B7B6-46F5-8614-C968DDFC13C4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22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31CE-B7B6-46F5-8614-C968DDFC13C4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21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31CE-B7B6-46F5-8614-C968DDFC13C4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21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31CE-B7B6-46F5-8614-C968DDFC13C4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21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31CE-B7B6-46F5-8614-C968DDFC13C4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0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31CE-B7B6-46F5-8614-C968DDFC13C4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0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31CE-B7B6-46F5-8614-C968DDFC13C4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0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65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79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68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34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31CE-B7B6-46F5-8614-C968DDFC13C4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18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78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31CE-B7B6-46F5-8614-C968DDFC13C4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4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914400"/>
            <a:ext cx="5591176" cy="7620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280F0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4190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84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140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alpha val="58000"/>
                </a:schemeClr>
              </a:gs>
              <a:gs pos="100000">
                <a:schemeClr val="accent2">
                  <a:lumMod val="75000"/>
                  <a:alpha val="44000"/>
                </a:scheme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2937910"/>
            <a:ext cx="7707086" cy="3259690"/>
          </a:xfrm>
        </p:spPr>
        <p:txBody>
          <a:bodyPr>
            <a:norm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63765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tx2">
                  <a:alpha val="67000"/>
                </a:schemeClr>
              </a:gs>
              <a:gs pos="100000">
                <a:schemeClr val="tx2">
                  <a:lumMod val="60000"/>
                  <a:lumOff val="40000"/>
                  <a:alpha val="30000"/>
                </a:scheme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0229" y="2133600"/>
            <a:ext cx="7707086" cy="4064000"/>
          </a:xfrm>
        </p:spPr>
        <p:txBody>
          <a:bodyPr>
            <a:norm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rgbClr val="ECCB62"/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Choice 2</a:t>
            </a:r>
          </a:p>
          <a:p>
            <a:pPr lvl="0"/>
            <a:r>
              <a:rPr lang="en-US" dirty="0" smtClean="0"/>
              <a:t>Choice 3</a:t>
            </a:r>
          </a:p>
          <a:p>
            <a:pPr lvl="0"/>
            <a:r>
              <a:rPr lang="en-US" dirty="0" smtClean="0"/>
              <a:t>Choice 4</a:t>
            </a:r>
          </a:p>
        </p:txBody>
      </p:sp>
    </p:spTree>
    <p:extLst>
      <p:ext uri="{BB962C8B-B14F-4D97-AF65-F5344CB8AC3E}">
        <p14:creationId xmlns:p14="http://schemas.microsoft.com/office/powerpoint/2010/main" val="417964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alpha val="58000"/>
                </a:schemeClr>
              </a:gs>
              <a:gs pos="100000">
                <a:schemeClr val="accent2">
                  <a:lumMod val="75000"/>
                  <a:alpha val="44000"/>
                </a:scheme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0229" y="2133600"/>
            <a:ext cx="7707086" cy="4064000"/>
          </a:xfrm>
        </p:spPr>
        <p:txBody>
          <a:bodyPr>
            <a:norm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Choice 2</a:t>
            </a:r>
          </a:p>
          <a:p>
            <a:pPr lvl="0"/>
            <a:r>
              <a:rPr lang="en-US" dirty="0" smtClean="0"/>
              <a:t>Choice 3</a:t>
            </a:r>
          </a:p>
          <a:p>
            <a:pPr lvl="0"/>
            <a:r>
              <a:rPr lang="en-US" dirty="0" smtClean="0"/>
              <a:t>Choice 4</a:t>
            </a:r>
          </a:p>
        </p:txBody>
      </p:sp>
    </p:spTree>
    <p:extLst>
      <p:ext uri="{BB962C8B-B14F-4D97-AF65-F5344CB8AC3E}">
        <p14:creationId xmlns:p14="http://schemas.microsoft.com/office/powerpoint/2010/main" val="125559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914400"/>
            <a:ext cx="5591176" cy="7620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280F0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735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914400"/>
            <a:ext cx="5591176" cy="7620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sz="5400" dirty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>
            <a:normAutofit/>
          </a:bodyPr>
          <a:lstStyle>
            <a:lvl1pPr>
              <a:defRPr sz="4000" b="0">
                <a:solidFill>
                  <a:srgbClr val="280F0E"/>
                </a:solidFill>
              </a:defRPr>
            </a:lvl1pPr>
            <a:lvl2pPr marL="855663" indent="-398463">
              <a:spcBef>
                <a:spcPts val="600"/>
              </a:spcBef>
              <a:buFont typeface="Arial" pitchFamily="34" charset="0"/>
              <a:buChar char="•"/>
              <a:defRPr sz="4000">
                <a:solidFill>
                  <a:srgbClr val="2A447F"/>
                </a:solidFill>
              </a:defRPr>
            </a:lvl2pPr>
            <a:lvl3pPr marL="1204913" indent="-349250">
              <a:spcBef>
                <a:spcPts val="600"/>
              </a:spcBef>
              <a:buFont typeface="Tahoma" pitchFamily="34" charset="0"/>
              <a:buChar char="–"/>
              <a:defRPr sz="4000" b="0">
                <a:solidFill>
                  <a:srgbClr val="AB672F"/>
                </a:solidFill>
              </a:defRPr>
            </a:lvl3pPr>
            <a:lvl4pPr marL="1770063" indent="-398463">
              <a:spcBef>
                <a:spcPts val="600"/>
              </a:spcBef>
              <a:buFont typeface="Tahoma" pitchFamily="34" charset="0"/>
              <a:buChar char="»"/>
              <a:defRPr sz="4000" b="0">
                <a:solidFill>
                  <a:srgbClr val="280F0E"/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4000" b="0">
                <a:solidFill>
                  <a:srgbClr val="280F0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4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800" b="1" kern="1200" cap="small" dirty="0">
                <a:solidFill>
                  <a:srgbClr val="280F0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2pPr marL="739775" indent="-282575">
              <a:spcBef>
                <a:spcPts val="600"/>
              </a:spcBef>
              <a:buFont typeface="Arial" pitchFamily="34" charset="0"/>
              <a:buChar char="•"/>
              <a:defRPr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9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85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2pPr marL="739775" indent="-282575">
              <a:spcBef>
                <a:spcPts val="600"/>
              </a:spcBef>
              <a:buFont typeface="Arial" pitchFamily="34" charset="0"/>
              <a:buChar char="•"/>
              <a:defRPr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9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defRPr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>
                <a:solidFill>
                  <a:srgbClr val="752D29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b="0">
                <a:solidFill>
                  <a:srgbClr val="4A1C1A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3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914400"/>
            <a:ext cx="5591176" cy="7620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sz="5400" dirty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>
            <a:normAutofit/>
          </a:bodyPr>
          <a:lstStyle>
            <a:lvl1pPr>
              <a:defRPr sz="4000" b="0">
                <a:solidFill>
                  <a:srgbClr val="280F0E"/>
                </a:solidFill>
              </a:defRPr>
            </a:lvl1pPr>
            <a:lvl2pPr marL="855663" indent="-398463">
              <a:spcBef>
                <a:spcPts val="600"/>
              </a:spcBef>
              <a:buFont typeface="Arial" pitchFamily="34" charset="0"/>
              <a:buChar char="•"/>
              <a:defRPr sz="4000">
                <a:solidFill>
                  <a:srgbClr val="2A447F"/>
                </a:solidFill>
              </a:defRPr>
            </a:lvl2pPr>
            <a:lvl3pPr marL="1204913" indent="-349250">
              <a:spcBef>
                <a:spcPts val="600"/>
              </a:spcBef>
              <a:buFont typeface="Tahoma" pitchFamily="34" charset="0"/>
              <a:buChar char="–"/>
              <a:defRPr sz="4000" b="0">
                <a:solidFill>
                  <a:srgbClr val="AB672F"/>
                </a:solidFill>
              </a:defRPr>
            </a:lvl3pPr>
            <a:lvl4pPr marL="1770063" indent="-398463">
              <a:spcBef>
                <a:spcPts val="600"/>
              </a:spcBef>
              <a:buFont typeface="Tahoma" pitchFamily="34" charset="0"/>
              <a:buChar char="»"/>
              <a:defRPr sz="4000" b="0">
                <a:solidFill>
                  <a:srgbClr val="280F0E"/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4000" b="0">
                <a:solidFill>
                  <a:srgbClr val="280F0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63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914400"/>
            <a:ext cx="7353300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85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55800"/>
            <a:ext cx="4076700" cy="4170363"/>
          </a:xfrm>
        </p:spPr>
        <p:txBody>
          <a:bodyPr>
            <a:noAutofit/>
          </a:bodyPr>
          <a:lstStyle>
            <a:lvl1pPr marL="292100" indent="-292100">
              <a:defRPr sz="3600" b="0"/>
            </a:lvl1pPr>
            <a:lvl2pPr marL="739775" indent="-282575">
              <a:buFont typeface="Arial" pitchFamily="34" charset="0"/>
              <a:buChar char="•"/>
              <a:defRPr sz="3600" b="0"/>
            </a:lvl2pPr>
            <a:lvl3pPr marL="1143000" indent="-287338">
              <a:buFont typeface="Tahoma" pitchFamily="34" charset="0"/>
              <a:buChar char="–"/>
              <a:defRPr sz="36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3600" b="0"/>
            </a:lvl4pPr>
            <a:lvl5pPr>
              <a:defRPr sz="3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55800"/>
            <a:ext cx="4267200" cy="4170363"/>
          </a:xfrm>
        </p:spPr>
        <p:txBody>
          <a:bodyPr>
            <a:noAutofit/>
          </a:bodyPr>
          <a:lstStyle>
            <a:lvl1pPr marL="292100" indent="-292100">
              <a:defRPr sz="3600" b="0"/>
            </a:lvl1pPr>
            <a:lvl2pPr marL="739775" indent="-282575">
              <a:buFont typeface="Arial" pitchFamily="34" charset="0"/>
              <a:buChar char="•"/>
              <a:defRPr sz="3600" b="0"/>
            </a:lvl2pPr>
            <a:lvl3pPr marL="1143000" indent="-287338">
              <a:buFont typeface="Tahoma" pitchFamily="34" charset="0"/>
              <a:buChar char="–"/>
              <a:defRPr sz="36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3600" b="0"/>
            </a:lvl4pPr>
            <a:lvl5pPr>
              <a:defRPr sz="3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B751-55F7-44DF-B127-58CC6F9FB8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BBE9-8271-46F4-A28D-976134E45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69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2362200"/>
            <a:ext cx="7315200" cy="35814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057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908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27289"/>
            <a:ext cx="6705600" cy="4568825"/>
          </a:xfrm>
          <a:prstGeom prst="roundRect">
            <a:avLst>
              <a:gd name="adj" fmla="val 12538"/>
            </a:avLst>
          </a:prstGeom>
          <a:ln w="76200">
            <a:solidFill>
              <a:schemeClr val="bg1">
                <a:lumMod val="75000"/>
              </a:schemeClr>
            </a:solidFill>
          </a:ln>
          <a:effectLst>
            <a:outerShdw blurRad="152400" dist="101600" dir="2700000" algn="tl" rotWithShape="0">
              <a:prstClr val="black">
                <a:alpha val="47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367338"/>
            <a:ext cx="7315200" cy="576262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599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552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671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alpha val="58000"/>
                </a:schemeClr>
              </a:gs>
              <a:gs pos="100000">
                <a:schemeClr val="accent2">
                  <a:lumMod val="75000"/>
                  <a:alpha val="44000"/>
                </a:scheme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0229" y="2133600"/>
            <a:ext cx="7707086" cy="4064000"/>
          </a:xfrm>
        </p:spPr>
        <p:txBody>
          <a:bodyPr>
            <a:norm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Choice 2</a:t>
            </a:r>
          </a:p>
          <a:p>
            <a:pPr lvl="0"/>
            <a:r>
              <a:rPr lang="en-US" dirty="0" smtClean="0"/>
              <a:t>Choice 3</a:t>
            </a:r>
          </a:p>
          <a:p>
            <a:pPr lvl="0"/>
            <a:r>
              <a:rPr lang="en-US" dirty="0" smtClean="0"/>
              <a:t>Choice 4</a:t>
            </a:r>
          </a:p>
        </p:txBody>
      </p:sp>
    </p:spTree>
    <p:extLst>
      <p:ext uri="{BB962C8B-B14F-4D97-AF65-F5344CB8AC3E}">
        <p14:creationId xmlns:p14="http://schemas.microsoft.com/office/powerpoint/2010/main" val="82427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alpha val="58000"/>
                </a:schemeClr>
              </a:gs>
              <a:gs pos="100000">
                <a:schemeClr val="accent2">
                  <a:lumMod val="75000"/>
                  <a:alpha val="44000"/>
                </a:scheme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2937910"/>
            <a:ext cx="7707086" cy="3259690"/>
          </a:xfrm>
        </p:spPr>
        <p:txBody>
          <a:bodyPr>
            <a:norm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55571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tx2">
                  <a:alpha val="67000"/>
                </a:schemeClr>
              </a:gs>
              <a:gs pos="100000">
                <a:schemeClr val="tx2">
                  <a:lumMod val="60000"/>
                  <a:lumOff val="40000"/>
                  <a:alpha val="30000"/>
                </a:scheme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0229" y="2133600"/>
            <a:ext cx="7707086" cy="4064000"/>
          </a:xfrm>
        </p:spPr>
        <p:txBody>
          <a:bodyPr>
            <a:norm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rgbClr val="ECCB62"/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Choice 2</a:t>
            </a:r>
          </a:p>
          <a:p>
            <a:pPr lvl="0"/>
            <a:r>
              <a:rPr lang="en-US" dirty="0" smtClean="0"/>
              <a:t>Choice 3</a:t>
            </a:r>
          </a:p>
          <a:p>
            <a:pPr lvl="0"/>
            <a:r>
              <a:rPr lang="en-US" dirty="0" smtClean="0"/>
              <a:t>Choice 4</a:t>
            </a:r>
          </a:p>
        </p:txBody>
      </p:sp>
    </p:spTree>
    <p:extLst>
      <p:ext uri="{BB962C8B-B14F-4D97-AF65-F5344CB8AC3E}">
        <p14:creationId xmlns:p14="http://schemas.microsoft.com/office/powerpoint/2010/main" val="156590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alpha val="58000"/>
                </a:schemeClr>
              </a:gs>
              <a:gs pos="100000">
                <a:schemeClr val="accent2">
                  <a:lumMod val="75000"/>
                  <a:alpha val="44000"/>
                </a:scheme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0229" y="2133600"/>
            <a:ext cx="7707086" cy="4064000"/>
          </a:xfrm>
        </p:spPr>
        <p:txBody>
          <a:bodyPr>
            <a:norm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Choice 2</a:t>
            </a:r>
          </a:p>
          <a:p>
            <a:pPr lvl="0"/>
            <a:r>
              <a:rPr lang="en-US" dirty="0" smtClean="0"/>
              <a:t>Choice 3</a:t>
            </a:r>
          </a:p>
          <a:p>
            <a:pPr lvl="0"/>
            <a:r>
              <a:rPr lang="en-US" dirty="0" smtClean="0"/>
              <a:t>Choice 4</a:t>
            </a:r>
          </a:p>
        </p:txBody>
      </p:sp>
    </p:spTree>
    <p:extLst>
      <p:ext uri="{BB962C8B-B14F-4D97-AF65-F5344CB8AC3E}">
        <p14:creationId xmlns:p14="http://schemas.microsoft.com/office/powerpoint/2010/main" val="371051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800" b="1" kern="1200" cap="small" dirty="0">
                <a:solidFill>
                  <a:srgbClr val="280F0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2pPr marL="739775" indent="-282575">
              <a:spcBef>
                <a:spcPts val="600"/>
              </a:spcBef>
              <a:buFont typeface="Arial" pitchFamily="34" charset="0"/>
              <a:buChar char="•"/>
              <a:defRPr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2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85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2pPr marL="739775" indent="-282575">
              <a:spcBef>
                <a:spcPts val="600"/>
              </a:spcBef>
              <a:buFont typeface="Arial" pitchFamily="34" charset="0"/>
              <a:buChar char="•"/>
              <a:defRPr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5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defRPr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>
                <a:solidFill>
                  <a:srgbClr val="752D29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b="0">
                <a:solidFill>
                  <a:srgbClr val="4A1C1A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7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914400"/>
            <a:ext cx="7353300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85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55800"/>
            <a:ext cx="4076700" cy="4170363"/>
          </a:xfrm>
        </p:spPr>
        <p:txBody>
          <a:bodyPr>
            <a:noAutofit/>
          </a:bodyPr>
          <a:lstStyle>
            <a:lvl1pPr marL="292100" indent="-292100">
              <a:defRPr sz="3600" b="0"/>
            </a:lvl1pPr>
            <a:lvl2pPr marL="739775" indent="-282575">
              <a:buFont typeface="Arial" pitchFamily="34" charset="0"/>
              <a:buChar char="•"/>
              <a:defRPr sz="3600" b="0"/>
            </a:lvl2pPr>
            <a:lvl3pPr marL="1143000" indent="-287338">
              <a:buFont typeface="Tahoma" pitchFamily="34" charset="0"/>
              <a:buChar char="–"/>
              <a:defRPr sz="36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3600" b="0"/>
            </a:lvl4pPr>
            <a:lvl5pPr>
              <a:defRPr sz="3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55800"/>
            <a:ext cx="4267200" cy="4170363"/>
          </a:xfrm>
        </p:spPr>
        <p:txBody>
          <a:bodyPr>
            <a:noAutofit/>
          </a:bodyPr>
          <a:lstStyle>
            <a:lvl1pPr marL="292100" indent="-292100">
              <a:defRPr sz="3600" b="0"/>
            </a:lvl1pPr>
            <a:lvl2pPr marL="739775" indent="-282575">
              <a:buFont typeface="Arial" pitchFamily="34" charset="0"/>
              <a:buChar char="•"/>
              <a:defRPr sz="3600" b="0"/>
            </a:lvl2pPr>
            <a:lvl3pPr marL="1143000" indent="-287338">
              <a:buFont typeface="Tahoma" pitchFamily="34" charset="0"/>
              <a:buChar char="–"/>
              <a:defRPr sz="36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3600" b="0"/>
            </a:lvl4pPr>
            <a:lvl5pPr>
              <a:defRPr sz="3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B751-55F7-44DF-B127-58CC6F9FB873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BBE9-8271-46F4-A28D-976134E4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95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2362200"/>
            <a:ext cx="7315200" cy="35814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04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23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27289"/>
            <a:ext cx="6705600" cy="4568825"/>
          </a:xfrm>
          <a:prstGeom prst="roundRect">
            <a:avLst>
              <a:gd name="adj" fmla="val 12538"/>
            </a:avLst>
          </a:prstGeom>
          <a:ln w="76200">
            <a:solidFill>
              <a:schemeClr val="bg1">
                <a:lumMod val="75000"/>
              </a:schemeClr>
            </a:solidFill>
          </a:ln>
          <a:effectLst>
            <a:outerShdw blurRad="152400" dist="101600" dir="2700000" algn="tl" rotWithShape="0">
              <a:prstClr val="black">
                <a:alpha val="47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367338"/>
            <a:ext cx="7315200" cy="576262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508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76200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98513" lvl="1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B751-55F7-44DF-B127-58CC6F9FB873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BBE9-8271-46F4-A28D-976134E4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2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7" r:id="rId2"/>
    <p:sldLayoutId id="2147483694" r:id="rId3"/>
    <p:sldLayoutId id="2147483695" r:id="rId4"/>
    <p:sldLayoutId id="2147483696" r:id="rId5"/>
    <p:sldLayoutId id="2147483688" r:id="rId6"/>
    <p:sldLayoutId id="2147483690" r:id="rId7"/>
    <p:sldLayoutId id="2147483691" r:id="rId8"/>
    <p:sldLayoutId id="2147483693" r:id="rId9"/>
    <p:sldLayoutId id="2147483698" r:id="rId10"/>
    <p:sldLayoutId id="2147483702" r:id="rId11"/>
    <p:sldLayoutId id="2147483703" r:id="rId12"/>
    <p:sldLayoutId id="2147483700" r:id="rId13"/>
    <p:sldLayoutId id="2147483701" r:id="rId14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spcBef>
          <a:spcPct val="0"/>
        </a:spcBef>
        <a:buNone/>
        <a:defRPr lang="en-US" sz="4800" b="1" kern="1200" cap="small" dirty="0">
          <a:solidFill>
            <a:srgbClr val="280F0E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7663" indent="-347663" algn="l" defTabSz="914400" rtl="0" eaLnBrk="1" latinLnBrk="0" hangingPunct="1">
        <a:lnSpc>
          <a:spcPct val="85000"/>
        </a:lnSpc>
        <a:spcBef>
          <a:spcPts val="1200"/>
        </a:spcBef>
        <a:buFont typeface="Wingdings" pitchFamily="2" charset="2"/>
        <a:buChar char="§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39775" indent="-282575" algn="l" defTabSz="914400" rtl="0" eaLnBrk="1" latinLnBrk="0" hangingPunct="1">
        <a:lnSpc>
          <a:spcPct val="85000"/>
        </a:lnSpc>
        <a:spcBef>
          <a:spcPct val="20000"/>
        </a:spcBef>
        <a:buFont typeface="Arial" pitchFamily="34" charset="0"/>
        <a:buChar char="–"/>
        <a:defRPr lang="en-US" sz="3600" b="0" kern="1200" dirty="0" smtClean="0">
          <a:solidFill>
            <a:srgbClr val="F2DC96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lnSpc>
          <a:spcPct val="85000"/>
        </a:lnSpc>
        <a:spcBef>
          <a:spcPct val="20000"/>
        </a:spcBef>
        <a:buFont typeface="Arial" pitchFamily="34" charset="0"/>
        <a:buChar char="•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lnSpc>
          <a:spcPct val="85000"/>
        </a:lnSpc>
        <a:spcBef>
          <a:spcPct val="20000"/>
        </a:spcBef>
        <a:buFont typeface="Arial" pitchFamily="34" charset="0"/>
        <a:buChar char="–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lnSpc>
          <a:spcPct val="85000"/>
        </a:lnSpc>
        <a:spcBef>
          <a:spcPct val="20000"/>
        </a:spcBef>
        <a:buFont typeface="Arial" pitchFamily="34" charset="0"/>
        <a:buChar char="»"/>
        <a:defRPr lang="en-US" sz="3800" b="0" kern="1200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76200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98513" lvl="1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B751-55F7-44DF-B127-58CC6F9FB8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BBE9-8271-46F4-A28D-976134E45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spcBef>
          <a:spcPct val="0"/>
        </a:spcBef>
        <a:buNone/>
        <a:defRPr lang="en-US" sz="4800" b="1" kern="1200" cap="small" dirty="0">
          <a:solidFill>
            <a:srgbClr val="280F0E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7663" indent="-347663" algn="l" defTabSz="914400" rtl="0" eaLnBrk="1" latinLnBrk="0" hangingPunct="1">
        <a:lnSpc>
          <a:spcPct val="85000"/>
        </a:lnSpc>
        <a:spcBef>
          <a:spcPts val="1200"/>
        </a:spcBef>
        <a:buFont typeface="Wingdings" pitchFamily="2" charset="2"/>
        <a:buChar char="§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39775" indent="-282575" algn="l" defTabSz="914400" rtl="0" eaLnBrk="1" latinLnBrk="0" hangingPunct="1">
        <a:lnSpc>
          <a:spcPct val="85000"/>
        </a:lnSpc>
        <a:spcBef>
          <a:spcPct val="20000"/>
        </a:spcBef>
        <a:buFont typeface="Arial" pitchFamily="34" charset="0"/>
        <a:buChar char="–"/>
        <a:defRPr lang="en-US" sz="3600" b="0" kern="1200" dirty="0" smtClean="0">
          <a:solidFill>
            <a:srgbClr val="F2DC96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lnSpc>
          <a:spcPct val="85000"/>
        </a:lnSpc>
        <a:spcBef>
          <a:spcPct val="20000"/>
        </a:spcBef>
        <a:buFont typeface="Arial" pitchFamily="34" charset="0"/>
        <a:buChar char="•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lnSpc>
          <a:spcPct val="85000"/>
        </a:lnSpc>
        <a:spcBef>
          <a:spcPct val="20000"/>
        </a:spcBef>
        <a:buFont typeface="Arial" pitchFamily="34" charset="0"/>
        <a:buChar char="–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lnSpc>
          <a:spcPct val="85000"/>
        </a:lnSpc>
        <a:spcBef>
          <a:spcPct val="20000"/>
        </a:spcBef>
        <a:buFont typeface="Arial" pitchFamily="34" charset="0"/>
        <a:buChar char="»"/>
        <a:defRPr lang="en-US" sz="3800" b="0" kern="1200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microsoft.com/office/2007/relationships/hdphoto" Target="../media/hdphoto6.wdp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7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8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9.wdp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10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11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12.wdp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9" y="1293030"/>
            <a:ext cx="7315202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6000" b="1" cap="small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63500" dir="16080000" sx="102000" sy="102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Chemistry of Life</a:t>
            </a:r>
            <a:endParaRPr lang="en-US" sz="6000" b="1" cap="small" dirty="0">
              <a:solidFill>
                <a:schemeClr val="bg1">
                  <a:lumMod val="85000"/>
                </a:schemeClr>
              </a:solidFill>
              <a:effectLst>
                <a:outerShdw blurRad="50800" dist="63500" dir="16080000" sx="102000" sy="102000" algn="t" rotWithShape="0">
                  <a:prstClr val="black">
                    <a:alpha val="67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770082"/>
            <a:ext cx="7315202" cy="7986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5400" b="1" dirty="0" smtClean="0">
                <a:solidFill>
                  <a:srgbClr val="F2DC96"/>
                </a:solidFill>
                <a:effectLst>
                  <a:outerShdw blurRad="50800" dist="38100" dir="5400000" sx="102000" sy="102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Basic Chemistry</a:t>
            </a:r>
            <a:endParaRPr lang="en-US" sz="5400" b="1" dirty="0">
              <a:solidFill>
                <a:srgbClr val="F2DC96"/>
              </a:solidFill>
              <a:effectLst>
                <a:outerShdw blurRad="50800" dist="38100" dir="5400000" sx="102000" sy="102000" algn="t" rotWithShape="0">
                  <a:prstClr val="black">
                    <a:alpha val="67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71600" y="2950158"/>
            <a:ext cx="6400800" cy="566380"/>
            <a:chOff x="1371600" y="2950158"/>
            <a:chExt cx="6400800" cy="566380"/>
          </a:xfrm>
          <a:effectLst>
            <a:outerShdw blurRad="88900" dist="38100" dir="5400000" algn="t" rotWithShape="0">
              <a:prstClr val="black">
                <a:alpha val="93000"/>
              </a:prstClr>
            </a:outerShdw>
          </a:effectLst>
        </p:grpSpPr>
        <p:sp>
          <p:nvSpPr>
            <p:cNvPr id="11" name="Rectangle 10"/>
            <p:cNvSpPr/>
            <p:nvPr/>
          </p:nvSpPr>
          <p:spPr>
            <a:xfrm>
              <a:off x="1371600" y="3187628"/>
              <a:ext cx="6400800" cy="914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1800000"/>
              </a:lightRig>
            </a:scene3d>
            <a:sp3d>
              <a:bevelT/>
              <a:bevelB w="0" h="0"/>
              <a:extrusionClr>
                <a:srgbClr val="7CA3BE"/>
              </a:extrusionClr>
              <a:contourClr>
                <a:schemeClr val="tx2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4145439" y="2950158"/>
              <a:ext cx="853122" cy="566380"/>
            </a:xfrm>
            <a:prstGeom prst="ellipse">
              <a:avLst/>
            </a:prstGeom>
            <a:solidFill>
              <a:srgbClr val="2A447F"/>
            </a:solidFill>
            <a:ln w="44450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extrusionH="82550">
              <a:bevelT w="241300" h="254000"/>
              <a:contourClr>
                <a:srgbClr val="080E1A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0816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48718" y1="34080" x2="64359" y2="47512"/>
                        <a14:backgroundMark x1="63590" y1="47015" x2="53077" y2="61940"/>
                        <a14:backgroundMark x1="53077" y1="60945" x2="37436" y2="54975"/>
                        <a14:backgroundMark x1="38462" y1="55224" x2="44103" y2="33582"/>
                        <a14:backgroundMark x1="43590" y1="35323" x2="50769" y2="35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616" y="2151884"/>
            <a:ext cx="3566167" cy="3675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91" t="36152" r="38561" b="36982"/>
          <a:stretch/>
        </p:blipFill>
        <p:spPr>
          <a:xfrm>
            <a:off x="4170170" y="3496056"/>
            <a:ext cx="829057" cy="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02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ionic bond</a:t>
            </a:r>
          </a:p>
          <a:p>
            <a:pPr marL="798513" lvl="1" indent="-341313"/>
            <a:r>
              <a:rPr lang="en-US" dirty="0" smtClean="0"/>
              <a:t>a bond resulting from the attraction between oppositely charged ions</a:t>
            </a:r>
            <a:endParaRPr lang="en-US" dirty="0"/>
          </a:p>
          <a:p>
            <a:pPr marL="798513" lvl="1" indent="-341313"/>
            <a:r>
              <a:rPr lang="en-US" dirty="0" smtClean="0"/>
              <a:t>ion</a:t>
            </a:r>
          </a:p>
          <a:p>
            <a:pPr marL="806450" lvl="2" indent="0">
              <a:buNone/>
            </a:pPr>
            <a:r>
              <a:rPr lang="en-US" dirty="0" smtClean="0"/>
              <a:t>an atom with an unequal number of protons &amp; electrons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0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202" y="2830762"/>
            <a:ext cx="2611478" cy="2643446"/>
            <a:chOff x="6480629" y="27964"/>
            <a:chExt cx="2046514" cy="2175512"/>
          </a:xfrm>
        </p:grpSpPr>
        <p:sp>
          <p:nvSpPr>
            <p:cNvPr id="12" name="Oval 11"/>
            <p:cNvSpPr/>
            <p:nvPr/>
          </p:nvSpPr>
          <p:spPr>
            <a:xfrm>
              <a:off x="6483895" y="114300"/>
              <a:ext cx="1956816" cy="1956816"/>
            </a:xfrm>
            <a:prstGeom prst="ellipse">
              <a:avLst/>
            </a:pr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707923" y="338328"/>
              <a:ext cx="1508760" cy="1508760"/>
            </a:xfrm>
            <a:prstGeom prst="ellipse">
              <a:avLst/>
            </a:pr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913663" y="544068"/>
              <a:ext cx="1097280" cy="1097280"/>
            </a:xfrm>
            <a:prstGeom prst="ellipse">
              <a:avLst/>
            </a:pr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928" b="94783" l="29655" r="52276">
                          <a14:foregroundMark x1="36552" y1="20290" x2="36552" y2="20290"/>
                          <a14:foregroundMark x1="34207" y1="29565" x2="34207" y2="29565"/>
                          <a14:foregroundMark x1="34414" y1="71304" x2="34414" y2="71304"/>
                          <a14:foregroundMark x1="36621" y1="79130" x2="36621" y2="79130"/>
                          <a14:foregroundMark x1="40828" y1="74783" x2="40828" y2="74783"/>
                          <a14:foregroundMark x1="40690" y1="25507" x2="40690" y2="25507"/>
                          <a14:foregroundMark x1="44897" y1="20000" x2="44897" y2="20000"/>
                          <a14:foregroundMark x1="47379" y1="28116" x2="47379" y2="28116"/>
                          <a14:foregroundMark x1="51655" y1="42029" x2="51655" y2="42029"/>
                          <a14:foregroundMark x1="51241" y1="42319" x2="51241" y2="42319"/>
                          <a14:foregroundMark x1="51379" y1="55072" x2="51379" y2="55072"/>
                          <a14:foregroundMark x1="51862" y1="55072" x2="51862" y2="55072"/>
                          <a14:foregroundMark x1="42138" y1="4928" x2="42138" y2="4928"/>
                          <a14:foregroundMark x1="39103" y1="5797" x2="39103" y2="5797"/>
                          <a14:foregroundMark x1="45034" y1="79710" x2="45034" y2="79710"/>
                          <a14:foregroundMark x1="47586" y1="70435" x2="47586" y2="70435"/>
                          <a14:foregroundMark x1="36345" y1="79420" x2="36345" y2="79420"/>
                          <a14:foregroundMark x1="34000" y1="71304" x2="34000" y2="71304"/>
                          <a14:foregroundMark x1="42345" y1="94783" x2="42345" y2="94783"/>
                          <a14:foregroundMark x1="39310" y1="93913" x2="39310" y2="93913"/>
                          <a14:foregroundMark x1="51862" y1="53623" x2="51862" y2="53623"/>
                          <a14:foregroundMark x1="51724" y1="41449" x2="51724" y2="41449"/>
                          <a14:foregroundMark x1="30000" y1="56522" x2="30000" y2="56522"/>
                          <a14:foregroundMark x1="29931" y1="57971" x2="29931" y2="57971"/>
                          <a14:backgroundMark x1="41310" y1="40290" x2="41310" y2="40290"/>
                          <a14:backgroundMark x1="42000" y1="42609" x2="42000" y2="42609"/>
                          <a14:backgroundMark x1="41862" y1="50725" x2="41862" y2="50725"/>
                          <a14:backgroundMark x1="42690" y1="50725" x2="39655" y2="54783"/>
                          <a14:backgroundMark x1="38966" y1="41449" x2="38690" y2="57101"/>
                          <a14:backgroundMark x1="40897" y1="60580" x2="44414" y2="53623"/>
                          <a14:backgroundMark x1="44000" y1="52464" x2="43241" y2="40290"/>
                          <a14:backgroundMark x1="43241" y1="42029" x2="40897" y2="33043"/>
                          <a14:backgroundMark x1="44138" y1="44348" x2="43379" y2="35942"/>
                          <a14:backgroundMark x1="40069" y1="35942" x2="38138" y2="420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40" r="47777"/>
            <a:stretch/>
          </p:blipFill>
          <p:spPr>
            <a:xfrm>
              <a:off x="6480629" y="27964"/>
              <a:ext cx="2046514" cy="2175512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6" t="31781" r="85147" b="34110"/>
          <a:stretch/>
        </p:blipFill>
        <p:spPr>
          <a:xfrm>
            <a:off x="6368706" y="3649191"/>
            <a:ext cx="866470" cy="1006589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1083365" y="3058151"/>
            <a:ext cx="2358634" cy="2259283"/>
          </a:xfrm>
          <a:prstGeom prst="ellipse">
            <a:avLst/>
          </a:prstGeom>
          <a:noFill/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341846" y="3282618"/>
            <a:ext cx="1841673" cy="1810349"/>
            <a:chOff x="782319" y="483277"/>
            <a:chExt cx="1563624" cy="1604619"/>
          </a:xfrm>
        </p:grpSpPr>
        <p:sp>
          <p:nvSpPr>
            <p:cNvPr id="28" name="Oval 27"/>
            <p:cNvSpPr/>
            <p:nvPr/>
          </p:nvSpPr>
          <p:spPr>
            <a:xfrm>
              <a:off x="799465" y="483277"/>
              <a:ext cx="1508760" cy="1508760"/>
            </a:xfrm>
            <a:prstGeom prst="ellipse">
              <a:avLst/>
            </a:pr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13014" y="699177"/>
              <a:ext cx="1097280" cy="1097280"/>
            </a:xfrm>
            <a:prstGeom prst="ellipse">
              <a:avLst/>
            </a:pr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88986" l="2207" r="21724">
                          <a14:foregroundMark x1="11034" y1="42609" x2="11034" y2="42609"/>
                          <a14:foregroundMark x1="11310" y1="50145" x2="11310" y2="50145"/>
                          <a14:foregroundMark x1="11793" y1="46667" x2="11793" y2="46667"/>
                          <a14:foregroundMark x1="6966" y1="18551" x2="6966" y2="18551"/>
                          <a14:foregroundMark x1="4345" y1="28696" x2="4345" y2="28696"/>
                          <a14:foregroundMark x1="11241" y1="25217" x2="11241" y2="25217"/>
                          <a14:foregroundMark x1="15241" y1="19130" x2="15241" y2="19130"/>
                          <a14:foregroundMark x1="17793" y1="26957" x2="17793" y2="26957"/>
                          <a14:foregroundMark x1="21724" y1="41739" x2="21724" y2="41739"/>
                          <a14:foregroundMark x1="7034" y1="78551" x2="7034" y2="78551"/>
                          <a14:foregroundMark x1="4621" y1="70725" x2="4621" y2="70725"/>
                          <a14:foregroundMark x1="10759" y1="83188" x2="10759" y2="83188"/>
                          <a14:foregroundMark x1="15379" y1="78551" x2="15379" y2="78551"/>
                          <a14:foregroundMark x1="17793" y1="68986" x2="17793" y2="68986"/>
                          <a14:foregroundMark x1="11241" y1="72754" x2="11241" y2="72754"/>
                          <a14:backgroundMark x1="11172" y1="48696" x2="11172" y2="48696"/>
                          <a14:backgroundMark x1="11034" y1="44348" x2="11034" y2="44348"/>
                          <a14:backgroundMark x1="10138" y1="46667" x2="10138" y2="46667"/>
                          <a14:backgroundMark x1="10552" y1="54493" x2="10552" y2="54493"/>
                          <a14:backgroundMark x1="11379" y1="54493" x2="11379" y2="54493"/>
                          <a14:backgroundMark x1="9724" y1="50145" x2="9724" y2="50145"/>
                          <a14:backgroundMark x1="10759" y1="57681" x2="10759" y2="57681"/>
                          <a14:backgroundMark x1="8897" y1="43768" x2="8897" y2="43768"/>
                          <a14:backgroundMark x1="11655" y1="38841" x2="11655" y2="38841"/>
                          <a14:backgroundMark x1="10897" y1="39130" x2="10897" y2="39130"/>
                          <a14:backgroundMark x1="9793" y1="36812" x2="9793" y2="36812"/>
                          <a14:backgroundMark x1="10621" y1="49275" x2="10621" y2="49275"/>
                          <a14:backgroundMark x1="12483" y1="40580" x2="12483" y2="40580"/>
                          <a14:backgroundMark x1="9034" y1="33913" x2="13793" y2="43478"/>
                          <a14:backgroundMark x1="9172" y1="35362" x2="8483" y2="56812"/>
                          <a14:backgroundMark x1="9931" y1="35362" x2="9724" y2="57681"/>
                          <a14:backgroundMark x1="11241" y1="43478" x2="11241" y2="43478"/>
                          <a14:backgroundMark x1="9172" y1="59420" x2="7586" y2="44058"/>
                          <a14:backgroundMark x1="7655" y1="44928" x2="8897" y2="33333"/>
                          <a14:backgroundMark x1="8759" y1="34203" x2="10483" y2="33333"/>
                          <a14:backgroundMark x1="10759" y1="41739" x2="10759" y2="41739"/>
                          <a14:backgroundMark x1="11724" y1="40580" x2="11724" y2="40580"/>
                          <a14:backgroundMark x1="11931" y1="38841" x2="11931" y2="38841"/>
                          <a14:backgroundMark x1="11310" y1="41739" x2="11310" y2="41739"/>
                          <a14:backgroundMark x1="11034" y1="32754" x2="14828" y2="40580"/>
                          <a14:backgroundMark x1="9448" y1="62319" x2="7172" y2="38841"/>
                          <a14:backgroundMark x1="7241" y1="40290" x2="10414" y2="31014"/>
                          <a14:backgroundMark x1="10138" y1="31014" x2="12828" y2="35942"/>
                          <a14:backgroundMark x1="12690" y1="37391" x2="12690" y2="37391"/>
                          <a14:backgroundMark x1="12138" y1="35652" x2="12138" y2="35652"/>
                          <a14:backgroundMark x1="11862" y1="35652" x2="11448" y2="39130"/>
                          <a14:backgroundMark x1="11448" y1="39710" x2="11448" y2="39710"/>
                          <a14:backgroundMark x1="13103" y1="45797" x2="13103" y2="45797"/>
                          <a14:backgroundMark x1="12552" y1="44058" x2="12552" y2="44058"/>
                          <a14:backgroundMark x1="13379" y1="50435" x2="13379" y2="50435"/>
                          <a14:backgroundMark x1="13517" y1="48116" x2="13517" y2="48116"/>
                          <a14:backgroundMark x1="12690" y1="51594" x2="12690" y2="51594"/>
                          <a14:backgroundMark x1="12276" y1="49855" x2="12276" y2="49855"/>
                          <a14:backgroundMark x1="12966" y1="55652" x2="12966" y2="55652"/>
                          <a14:backgroundMark x1="12000" y1="53913" x2="12000" y2="53913"/>
                          <a14:backgroundMark x1="9931" y1="43478" x2="9931" y2="43478"/>
                          <a14:backgroundMark x1="13241" y1="42319" x2="13241" y2="42319"/>
                          <a14:backgroundMark x1="12414" y1="42319" x2="12414" y2="42319"/>
                          <a14:backgroundMark x1="12138" y1="44058" x2="12138" y2="44058"/>
                          <a14:backgroundMark x1="11862" y1="46957" x2="11862" y2="46957"/>
                          <a14:backgroundMark x1="11862" y1="56812" x2="11862" y2="56812"/>
                          <a14:backgroundMark x1="11310" y1="54493" x2="11310" y2="54493"/>
                          <a14:backgroundMark x1="12276" y1="56812" x2="12276" y2="56812"/>
                          <a14:backgroundMark x1="12276" y1="55072" x2="12276" y2="55072"/>
                          <a14:backgroundMark x1="11586" y1="52174" x2="11586" y2="52174"/>
                          <a14:backgroundMark x1="12690" y1="51594" x2="12690" y2="51594"/>
                          <a14:backgroundMark x1="11310" y1="57971" x2="11310" y2="57971"/>
                          <a14:backgroundMark x1="10069" y1="57391" x2="10069" y2="57391"/>
                          <a14:backgroundMark x1="9379" y1="54493" x2="9379" y2="54493"/>
                          <a14:backgroundMark x1="11862" y1="51594" x2="11862" y2="51594"/>
                          <a14:backgroundMark x1="11172" y1="48696" x2="11172" y2="48696"/>
                          <a14:backgroundMark x1="12276" y1="53333" x2="12276" y2="53333"/>
                          <a14:backgroundMark x1="12966" y1="53333" x2="12966" y2="53333"/>
                          <a14:backgroundMark x1="12276" y1="49855" x2="12276" y2="49855"/>
                          <a14:backgroundMark x1="11172" y1="52174" x2="11172" y2="52174"/>
                          <a14:backgroundMark x1="13241" y1="55072" x2="13241" y2="55072"/>
                          <a14:backgroundMark x1="12966" y1="51594" x2="12966" y2="51594"/>
                          <a14:backgroundMark x1="11862" y1="53333" x2="11862" y2="53333"/>
                          <a14:backgroundMark x1="12552" y1="53913" x2="12552" y2="53913"/>
                          <a14:backgroundMark x1="12414" y1="57391" x2="12414" y2="57391"/>
                          <a14:backgroundMark x1="11724" y1="51014" x2="11724" y2="51014"/>
                          <a14:backgroundMark x1="11724" y1="50435" x2="11724" y2="50435"/>
                          <a14:backgroundMark x1="11724" y1="46957" x2="11724" y2="46957"/>
                          <a14:backgroundMark x1="11586" y1="55072" x2="11586" y2="55072"/>
                          <a14:backgroundMark x1="11172" y1="50435" x2="11172" y2="50435"/>
                          <a14:backgroundMark x1="10759" y1="48696" x2="10759" y2="48696"/>
                          <a14:backgroundMark x1="11034" y1="52754" x2="11034" y2="52754"/>
                          <a14:backgroundMark x1="11586" y1="51014" x2="11586" y2="51014"/>
                          <a14:backgroundMark x1="11310" y1="50435" x2="11310" y2="50435"/>
                          <a14:backgroundMark x1="11310" y1="46957" x2="11310" y2="469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14010" r="80533" b="14010"/>
            <a:stretch/>
          </p:blipFill>
          <p:spPr>
            <a:xfrm>
              <a:off x="782319" y="483277"/>
              <a:ext cx="1563624" cy="1604619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6" t="31781" r="85147" b="34110"/>
          <a:stretch/>
        </p:blipFill>
        <p:spPr>
          <a:xfrm>
            <a:off x="1862800" y="3750794"/>
            <a:ext cx="799765" cy="87399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986" l="2207" r="21724">
                        <a14:foregroundMark x1="11034" y1="42609" x2="11034" y2="42609"/>
                        <a14:foregroundMark x1="11310" y1="50145" x2="11310" y2="50145"/>
                        <a14:foregroundMark x1="11793" y1="46667" x2="11793" y2="46667"/>
                        <a14:foregroundMark x1="6966" y1="18551" x2="6966" y2="18551"/>
                        <a14:foregroundMark x1="4345" y1="28696" x2="4345" y2="28696"/>
                        <a14:foregroundMark x1="11241" y1="25217" x2="11241" y2="25217"/>
                        <a14:foregroundMark x1="15241" y1="19130" x2="15241" y2="19130"/>
                        <a14:foregroundMark x1="17793" y1="26957" x2="17793" y2="26957"/>
                        <a14:foregroundMark x1="21724" y1="41739" x2="21724" y2="41739"/>
                        <a14:foregroundMark x1="7034" y1="78551" x2="7034" y2="78551"/>
                        <a14:foregroundMark x1="4621" y1="70725" x2="4621" y2="70725"/>
                        <a14:foregroundMark x1="10759" y1="83188" x2="10759" y2="83188"/>
                        <a14:foregroundMark x1="15379" y1="78551" x2="15379" y2="78551"/>
                        <a14:foregroundMark x1="17793" y1="68986" x2="17793" y2="68986"/>
                        <a14:foregroundMark x1="11241" y1="72754" x2="11241" y2="72754"/>
                        <a14:backgroundMark x1="11172" y1="48696" x2="11172" y2="48696"/>
                        <a14:backgroundMark x1="11034" y1="44348" x2="11034" y2="44348"/>
                        <a14:backgroundMark x1="10138" y1="46667" x2="10138" y2="46667"/>
                        <a14:backgroundMark x1="10552" y1="54493" x2="10552" y2="54493"/>
                        <a14:backgroundMark x1="11379" y1="54493" x2="11379" y2="54493"/>
                        <a14:backgroundMark x1="9724" y1="50145" x2="9724" y2="50145"/>
                        <a14:backgroundMark x1="10759" y1="57681" x2="10759" y2="57681"/>
                        <a14:backgroundMark x1="8897" y1="43768" x2="8897" y2="43768"/>
                        <a14:backgroundMark x1="11655" y1="38841" x2="11655" y2="38841"/>
                        <a14:backgroundMark x1="10897" y1="39130" x2="10897" y2="39130"/>
                        <a14:backgroundMark x1="9793" y1="36812" x2="9793" y2="36812"/>
                        <a14:backgroundMark x1="10621" y1="49275" x2="10621" y2="49275"/>
                        <a14:backgroundMark x1="12483" y1="40580" x2="12483" y2="40580"/>
                        <a14:backgroundMark x1="9034" y1="33913" x2="13793" y2="43478"/>
                        <a14:backgroundMark x1="9172" y1="35362" x2="8483" y2="56812"/>
                        <a14:backgroundMark x1="9931" y1="35362" x2="9724" y2="57681"/>
                        <a14:backgroundMark x1="11241" y1="43478" x2="11241" y2="43478"/>
                        <a14:backgroundMark x1="9172" y1="59420" x2="7586" y2="44058"/>
                        <a14:backgroundMark x1="7655" y1="44928" x2="8897" y2="33333"/>
                        <a14:backgroundMark x1="8759" y1="34203" x2="10483" y2="33333"/>
                        <a14:backgroundMark x1="10759" y1="41739" x2="10759" y2="41739"/>
                        <a14:backgroundMark x1="11724" y1="40580" x2="11724" y2="40580"/>
                        <a14:backgroundMark x1="11931" y1="38841" x2="11931" y2="38841"/>
                        <a14:backgroundMark x1="11310" y1="41739" x2="11310" y2="41739"/>
                        <a14:backgroundMark x1="11034" y1="32754" x2="14828" y2="40580"/>
                        <a14:backgroundMark x1="9448" y1="62319" x2="7172" y2="38841"/>
                        <a14:backgroundMark x1="7241" y1="40290" x2="10414" y2="31014"/>
                        <a14:backgroundMark x1="10138" y1="31014" x2="12828" y2="35942"/>
                        <a14:backgroundMark x1="12690" y1="37391" x2="12690" y2="37391"/>
                        <a14:backgroundMark x1="12138" y1="35652" x2="12138" y2="35652"/>
                        <a14:backgroundMark x1="11862" y1="35652" x2="11448" y2="39130"/>
                        <a14:backgroundMark x1="11448" y1="39710" x2="11448" y2="39710"/>
                        <a14:backgroundMark x1="13103" y1="45797" x2="13103" y2="45797"/>
                        <a14:backgroundMark x1="12552" y1="44058" x2="12552" y2="44058"/>
                        <a14:backgroundMark x1="13379" y1="50435" x2="13379" y2="50435"/>
                        <a14:backgroundMark x1="13517" y1="48116" x2="13517" y2="48116"/>
                        <a14:backgroundMark x1="12690" y1="51594" x2="12690" y2="51594"/>
                        <a14:backgroundMark x1="12276" y1="49855" x2="12276" y2="49855"/>
                        <a14:backgroundMark x1="12966" y1="55652" x2="12966" y2="55652"/>
                        <a14:backgroundMark x1="12000" y1="53913" x2="12000" y2="53913"/>
                        <a14:backgroundMark x1="9931" y1="43478" x2="9931" y2="43478"/>
                        <a14:backgroundMark x1="13241" y1="42319" x2="13241" y2="42319"/>
                        <a14:backgroundMark x1="12414" y1="42319" x2="12414" y2="42319"/>
                        <a14:backgroundMark x1="12138" y1="44058" x2="12138" y2="44058"/>
                        <a14:backgroundMark x1="11862" y1="46957" x2="11862" y2="46957"/>
                        <a14:backgroundMark x1="11862" y1="56812" x2="11862" y2="56812"/>
                        <a14:backgroundMark x1="11310" y1="54493" x2="11310" y2="54493"/>
                        <a14:backgroundMark x1="12276" y1="56812" x2="12276" y2="56812"/>
                        <a14:backgroundMark x1="12276" y1="55072" x2="12276" y2="55072"/>
                        <a14:backgroundMark x1="11586" y1="52174" x2="11586" y2="52174"/>
                        <a14:backgroundMark x1="12690" y1="51594" x2="12690" y2="51594"/>
                        <a14:backgroundMark x1="11310" y1="57971" x2="11310" y2="57971"/>
                        <a14:backgroundMark x1="10069" y1="57391" x2="10069" y2="57391"/>
                        <a14:backgroundMark x1="9379" y1="54493" x2="9379" y2="54493"/>
                        <a14:backgroundMark x1="11862" y1="51594" x2="11862" y2="51594"/>
                        <a14:backgroundMark x1="11172" y1="48696" x2="11172" y2="48696"/>
                        <a14:backgroundMark x1="12276" y1="53333" x2="12276" y2="53333"/>
                        <a14:backgroundMark x1="12966" y1="53333" x2="12966" y2="53333"/>
                        <a14:backgroundMark x1="12276" y1="49855" x2="12276" y2="49855"/>
                        <a14:backgroundMark x1="11172" y1="52174" x2="11172" y2="52174"/>
                        <a14:backgroundMark x1="13241" y1="55072" x2="13241" y2="55072"/>
                        <a14:backgroundMark x1="12966" y1="51594" x2="12966" y2="51594"/>
                        <a14:backgroundMark x1="11862" y1="53333" x2="11862" y2="53333"/>
                        <a14:backgroundMark x1="12552" y1="53913" x2="12552" y2="53913"/>
                        <a14:backgroundMark x1="12414" y1="57391" x2="12414" y2="57391"/>
                        <a14:backgroundMark x1="11724" y1="51014" x2="11724" y2="51014"/>
                        <a14:backgroundMark x1="11724" y1="50435" x2="11724" y2="50435"/>
                        <a14:backgroundMark x1="11724" y1="46957" x2="11724" y2="46957"/>
                        <a14:backgroundMark x1="11586" y1="55072" x2="11586" y2="55072"/>
                        <a14:backgroundMark x1="11172" y1="50435" x2="11172" y2="50435"/>
                        <a14:backgroundMark x1="10759" y1="48696" x2="10759" y2="48696"/>
                        <a14:backgroundMark x1="11034" y1="52754" x2="11034" y2="52754"/>
                        <a14:backgroundMark x1="11586" y1="51014" x2="11586" y2="51014"/>
                        <a14:backgroundMark x1="11310" y1="50435" x2="11310" y2="50435"/>
                        <a14:backgroundMark x1="11310" y1="46957" x2="11310" y2="4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36074" r="76985" b="51243"/>
          <a:stretch/>
        </p:blipFill>
        <p:spPr>
          <a:xfrm>
            <a:off x="3255590" y="3677217"/>
            <a:ext cx="234379" cy="284209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033342" y="3042045"/>
            <a:ext cx="5322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26782" y="3023038"/>
            <a:ext cx="451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</a:t>
            </a: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Ionic bonds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-685248" y="1066560"/>
            <a:ext cx="5322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952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66 0.01387 C 0.02257 0.1006 -0.02014 0.19079 -0.09028 0.21415 C -0.16024 0.23705 -0.22917 0.18386 -0.24549 0.09667 C -0.26181 0.00809 -0.21927 -0.08048 -0.14896 -0.10338 C -0.07899 -0.12627 -0.00972 -0.07401 0.0066 0.01387 Z " pathEditMode="relative" rAng="4571512" ptsTypes="fffff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414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7" presetClass="pat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066 0.01388 L 0.06719 0.06476 C 0.08004 0.07609 0.09931 0.08256 0.11927 0.08256 C 0.14184 0.08256 0.16042 0.07609 0.17309 0.06476 L 0.2349 0.01388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34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2917 0.01295 C 0.24497 -0.08858 0.32049 -0.15634 0.4026 -0.13992 C 0.47587 -0.11864 0.52483 -0.01735 0.51007 0.08395 C 0.49497 0.18686 0.42101 0.2537 0.34375 0.23358 C 0.26667 0.21369 0.2158 0.11818 0.22917 0.01295 Z " pathEditMode="relative" rAng="-47936649" ptsTypes="fffff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0" y="330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88889E-6 1.24884E-6 L 0.23264 1.24884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2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 animBg="1"/>
      <p:bldP spid="10" grpId="0"/>
      <p:bldP spid="10" grpId="1"/>
      <p:bldP spid="33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covalent bond</a:t>
            </a:r>
          </a:p>
          <a:p>
            <a:pPr marL="457200" lvl="1" indent="0">
              <a:buNone/>
            </a:pPr>
            <a:r>
              <a:rPr lang="en-US" dirty="0" smtClean="0"/>
              <a:t>a bond between two atoms resulting from the sharing of electrons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06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Covalent bonds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614721" y="2096516"/>
            <a:ext cx="1926336" cy="1900512"/>
            <a:chOff x="3267456" y="2414016"/>
            <a:chExt cx="1926336" cy="1900512"/>
          </a:xfrm>
        </p:grpSpPr>
        <p:sp>
          <p:nvSpPr>
            <p:cNvPr id="23" name="Oval 22"/>
            <p:cNvSpPr/>
            <p:nvPr/>
          </p:nvSpPr>
          <p:spPr>
            <a:xfrm>
              <a:off x="3352799" y="2531693"/>
              <a:ext cx="1737360" cy="1737360"/>
            </a:xfrm>
            <a:prstGeom prst="ellipse">
              <a:avLst/>
            </a:pr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595759" y="2760293"/>
              <a:ext cx="1234440" cy="1234440"/>
            </a:xfrm>
            <a:prstGeom prst="ellipse">
              <a:avLst/>
            </a:pr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700" b="96438" l="35379" r="56690">
                          <a14:foregroundMark x1="37517" y1="62850" x2="36069" y2="61069"/>
                          <a14:foregroundMark x1="42138" y1="35115" x2="40966" y2="27481"/>
                          <a14:foregroundMark x1="45655" y1="45802" x2="46828" y2="33333"/>
                          <a14:foregroundMark x1="50276" y1="38677" x2="51655" y2="29771"/>
                          <a14:foregroundMark x1="54276" y1="62087" x2="56552" y2="59033"/>
                          <a14:foregroundMark x1="50276" y1="87277" x2="51724" y2="94402"/>
                          <a14:foregroundMark x1="46483" y1="82697" x2="46414" y2="89567"/>
                          <a14:foregroundMark x1="41172" y1="88804" x2="40897" y2="95165"/>
                          <a14:backgroundMark x1="45793" y1="55216" x2="45793" y2="55216"/>
                          <a14:backgroundMark x1="46207" y1="54453" x2="46138" y2="56997"/>
                          <a14:backgroundMark x1="43931" y1="50891" x2="48207" y2="50636"/>
                          <a14:backgroundMark x1="48138" y1="50127" x2="50138" y2="67684"/>
                          <a14:backgroundMark x1="50138" y1="67176" x2="46345" y2="52672"/>
                          <a14:backgroundMark x1="49862" y1="68957" x2="44276" y2="50636"/>
                          <a14:backgroundMark x1="49724" y1="69211" x2="46552" y2="74809"/>
                          <a14:backgroundMark x1="46690" y1="74555" x2="43724" y2="48855"/>
                          <a14:backgroundMark x1="46828" y1="74300" x2="43448" y2="76336"/>
                          <a14:backgroundMark x1="43517" y1="76336" x2="43724" y2="498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94" t="23311" r="43338"/>
            <a:stretch/>
          </p:blipFill>
          <p:spPr>
            <a:xfrm>
              <a:off x="3267456" y="2414016"/>
              <a:ext cx="1926336" cy="1900512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6" t="31781" r="85147" b="34110"/>
          <a:stretch/>
        </p:blipFill>
        <p:spPr>
          <a:xfrm>
            <a:off x="4233435" y="2688991"/>
            <a:ext cx="679019" cy="74204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9" t="56151" r="90002" b="27171"/>
          <a:stretch/>
        </p:blipFill>
        <p:spPr>
          <a:xfrm>
            <a:off x="7124615" y="5021039"/>
            <a:ext cx="457065" cy="4133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9" t="56151" r="90002" b="27171"/>
          <a:stretch/>
        </p:blipFill>
        <p:spPr>
          <a:xfrm>
            <a:off x="1977193" y="4736458"/>
            <a:ext cx="457065" cy="41333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319991" y="4039799"/>
            <a:ext cx="1771468" cy="1806650"/>
            <a:chOff x="1478487" y="3478967"/>
            <a:chExt cx="1771468" cy="1806650"/>
          </a:xfrm>
        </p:grpSpPr>
        <p:sp>
          <p:nvSpPr>
            <p:cNvPr id="16" name="Oval 15"/>
            <p:cNvSpPr/>
            <p:nvPr/>
          </p:nvSpPr>
          <p:spPr>
            <a:xfrm>
              <a:off x="1478487" y="3478967"/>
              <a:ext cx="1771468" cy="1806650"/>
            </a:xfrm>
            <a:prstGeom prst="ellipse">
              <a:avLst/>
            </a:pr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88986" l="2207" r="21724">
                          <a14:foregroundMark x1="11034" y1="42609" x2="11034" y2="42609"/>
                          <a14:foregroundMark x1="11310" y1="50145" x2="11310" y2="50145"/>
                          <a14:foregroundMark x1="11793" y1="46667" x2="11793" y2="46667"/>
                          <a14:foregroundMark x1="6966" y1="18551" x2="6966" y2="18551"/>
                          <a14:foregroundMark x1="4345" y1="28696" x2="4345" y2="28696"/>
                          <a14:foregroundMark x1="11241" y1="25217" x2="11241" y2="25217"/>
                          <a14:foregroundMark x1="15241" y1="19130" x2="15241" y2="19130"/>
                          <a14:foregroundMark x1="17793" y1="26957" x2="17793" y2="26957"/>
                          <a14:foregroundMark x1="21724" y1="41739" x2="21724" y2="41739"/>
                          <a14:foregroundMark x1="7034" y1="78551" x2="7034" y2="78551"/>
                          <a14:foregroundMark x1="4621" y1="70725" x2="4621" y2="70725"/>
                          <a14:foregroundMark x1="10759" y1="83188" x2="10759" y2="83188"/>
                          <a14:foregroundMark x1="15379" y1="78551" x2="15379" y2="78551"/>
                          <a14:foregroundMark x1="17793" y1="68986" x2="17793" y2="68986"/>
                          <a14:foregroundMark x1="11241" y1="72754" x2="11241" y2="72754"/>
                          <a14:backgroundMark x1="11172" y1="48696" x2="11172" y2="48696"/>
                          <a14:backgroundMark x1="11034" y1="44348" x2="11034" y2="44348"/>
                          <a14:backgroundMark x1="10138" y1="46667" x2="10138" y2="46667"/>
                          <a14:backgroundMark x1="10552" y1="54493" x2="10552" y2="54493"/>
                          <a14:backgroundMark x1="11379" y1="54493" x2="11379" y2="54493"/>
                          <a14:backgroundMark x1="9724" y1="50145" x2="9724" y2="50145"/>
                          <a14:backgroundMark x1="10759" y1="57681" x2="10759" y2="57681"/>
                          <a14:backgroundMark x1="8897" y1="43768" x2="8897" y2="43768"/>
                          <a14:backgroundMark x1="11655" y1="38841" x2="11655" y2="38841"/>
                          <a14:backgroundMark x1="10897" y1="39130" x2="10897" y2="39130"/>
                          <a14:backgroundMark x1="9793" y1="36812" x2="9793" y2="36812"/>
                          <a14:backgroundMark x1="10621" y1="49275" x2="10621" y2="49275"/>
                          <a14:backgroundMark x1="12483" y1="40580" x2="12483" y2="40580"/>
                          <a14:backgroundMark x1="9034" y1="33913" x2="13793" y2="43478"/>
                          <a14:backgroundMark x1="9172" y1="35362" x2="8483" y2="56812"/>
                          <a14:backgroundMark x1="9931" y1="35362" x2="9724" y2="57681"/>
                          <a14:backgroundMark x1="11241" y1="43478" x2="11241" y2="43478"/>
                          <a14:backgroundMark x1="9172" y1="59420" x2="7586" y2="44058"/>
                          <a14:backgroundMark x1="7655" y1="44928" x2="8897" y2="33333"/>
                          <a14:backgroundMark x1="8759" y1="34203" x2="10483" y2="33333"/>
                          <a14:backgroundMark x1="10759" y1="41739" x2="10759" y2="41739"/>
                          <a14:backgroundMark x1="11724" y1="40580" x2="11724" y2="40580"/>
                          <a14:backgroundMark x1="11931" y1="38841" x2="11931" y2="38841"/>
                          <a14:backgroundMark x1="11310" y1="41739" x2="11310" y2="41739"/>
                          <a14:backgroundMark x1="11034" y1="32754" x2="14828" y2="40580"/>
                          <a14:backgroundMark x1="9448" y1="62319" x2="7172" y2="38841"/>
                          <a14:backgroundMark x1="7241" y1="40290" x2="10414" y2="31014"/>
                          <a14:backgroundMark x1="10138" y1="31014" x2="12828" y2="35942"/>
                          <a14:backgroundMark x1="12690" y1="37391" x2="12690" y2="37391"/>
                          <a14:backgroundMark x1="12138" y1="35652" x2="12138" y2="35652"/>
                          <a14:backgroundMark x1="11862" y1="35652" x2="11448" y2="39130"/>
                          <a14:backgroundMark x1="11448" y1="39710" x2="11448" y2="39710"/>
                          <a14:backgroundMark x1="13103" y1="45797" x2="13103" y2="45797"/>
                          <a14:backgroundMark x1="12552" y1="44058" x2="12552" y2="44058"/>
                          <a14:backgroundMark x1="13379" y1="50435" x2="13379" y2="50435"/>
                          <a14:backgroundMark x1="13517" y1="48116" x2="13517" y2="48116"/>
                          <a14:backgroundMark x1="12690" y1="51594" x2="12690" y2="51594"/>
                          <a14:backgroundMark x1="12276" y1="49855" x2="12276" y2="49855"/>
                          <a14:backgroundMark x1="12966" y1="55652" x2="12966" y2="55652"/>
                          <a14:backgroundMark x1="12000" y1="53913" x2="12000" y2="53913"/>
                          <a14:backgroundMark x1="9931" y1="43478" x2="9931" y2="43478"/>
                          <a14:backgroundMark x1="13241" y1="42319" x2="13241" y2="42319"/>
                          <a14:backgroundMark x1="12414" y1="42319" x2="12414" y2="42319"/>
                          <a14:backgroundMark x1="12138" y1="44058" x2="12138" y2="44058"/>
                          <a14:backgroundMark x1="11862" y1="46957" x2="11862" y2="46957"/>
                          <a14:backgroundMark x1="11862" y1="56812" x2="11862" y2="56812"/>
                          <a14:backgroundMark x1="11310" y1="54493" x2="11310" y2="54493"/>
                          <a14:backgroundMark x1="12276" y1="56812" x2="12276" y2="56812"/>
                          <a14:backgroundMark x1="12276" y1="55072" x2="12276" y2="55072"/>
                          <a14:backgroundMark x1="11586" y1="52174" x2="11586" y2="52174"/>
                          <a14:backgroundMark x1="12690" y1="51594" x2="12690" y2="51594"/>
                          <a14:backgroundMark x1="11310" y1="57971" x2="11310" y2="57971"/>
                          <a14:backgroundMark x1="10069" y1="57391" x2="10069" y2="57391"/>
                          <a14:backgroundMark x1="9379" y1="54493" x2="9379" y2="54493"/>
                          <a14:backgroundMark x1="11862" y1="51594" x2="11862" y2="51594"/>
                          <a14:backgroundMark x1="11172" y1="48696" x2="11172" y2="48696"/>
                          <a14:backgroundMark x1="12276" y1="53333" x2="12276" y2="53333"/>
                          <a14:backgroundMark x1="12966" y1="53333" x2="12966" y2="53333"/>
                          <a14:backgroundMark x1="12276" y1="49855" x2="12276" y2="49855"/>
                          <a14:backgroundMark x1="11172" y1="52174" x2="11172" y2="52174"/>
                          <a14:backgroundMark x1="13241" y1="55072" x2="13241" y2="55072"/>
                          <a14:backgroundMark x1="12966" y1="51594" x2="12966" y2="51594"/>
                          <a14:backgroundMark x1="11862" y1="53333" x2="11862" y2="53333"/>
                          <a14:backgroundMark x1="12552" y1="53913" x2="12552" y2="53913"/>
                          <a14:backgroundMark x1="12414" y1="57391" x2="12414" y2="57391"/>
                          <a14:backgroundMark x1="11724" y1="51014" x2="11724" y2="51014"/>
                          <a14:backgroundMark x1="11724" y1="50435" x2="11724" y2="50435"/>
                          <a14:backgroundMark x1="11724" y1="46957" x2="11724" y2="46957"/>
                          <a14:backgroundMark x1="11586" y1="55072" x2="11586" y2="55072"/>
                          <a14:backgroundMark x1="11172" y1="50435" x2="11172" y2="50435"/>
                          <a14:backgroundMark x1="10759" y1="48696" x2="10759" y2="48696"/>
                          <a14:backgroundMark x1="11034" y1="52754" x2="11034" y2="52754"/>
                          <a14:backgroundMark x1="11586" y1="51014" x2="11586" y2="51014"/>
                          <a14:backgroundMark x1="11310" y1="50435" x2="11310" y2="50435"/>
                          <a14:backgroundMark x1="11310" y1="46957" x2="11310" y2="469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26" t="36074" r="76985" b="51243"/>
            <a:stretch/>
          </p:blipFill>
          <p:spPr>
            <a:xfrm>
              <a:off x="1502870" y="4765753"/>
              <a:ext cx="234379" cy="28420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2" name="Oval 31"/>
          <p:cNvSpPr/>
          <p:nvPr/>
        </p:nvSpPr>
        <p:spPr>
          <a:xfrm>
            <a:off x="5177464" y="3400345"/>
            <a:ext cx="1771468" cy="1806650"/>
          </a:xfrm>
          <a:prstGeom prst="ellipse">
            <a:avLst/>
          </a:prstGeom>
          <a:noFill/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8986" l="2207" r="21724">
                        <a14:foregroundMark x1="11034" y1="42609" x2="11034" y2="42609"/>
                        <a14:foregroundMark x1="11310" y1="50145" x2="11310" y2="50145"/>
                        <a14:foregroundMark x1="11793" y1="46667" x2="11793" y2="46667"/>
                        <a14:foregroundMark x1="6966" y1="18551" x2="6966" y2="18551"/>
                        <a14:foregroundMark x1="4345" y1="28696" x2="4345" y2="28696"/>
                        <a14:foregroundMark x1="11241" y1="25217" x2="11241" y2="25217"/>
                        <a14:foregroundMark x1="15241" y1="19130" x2="15241" y2="19130"/>
                        <a14:foregroundMark x1="17793" y1="26957" x2="17793" y2="26957"/>
                        <a14:foregroundMark x1="21724" y1="41739" x2="21724" y2="41739"/>
                        <a14:foregroundMark x1="7034" y1="78551" x2="7034" y2="78551"/>
                        <a14:foregroundMark x1="4621" y1="70725" x2="4621" y2="70725"/>
                        <a14:foregroundMark x1="10759" y1="83188" x2="10759" y2="83188"/>
                        <a14:foregroundMark x1="15379" y1="78551" x2="15379" y2="78551"/>
                        <a14:foregroundMark x1="17793" y1="68986" x2="17793" y2="68986"/>
                        <a14:foregroundMark x1="11241" y1="72754" x2="11241" y2="72754"/>
                        <a14:backgroundMark x1="11172" y1="48696" x2="11172" y2="48696"/>
                        <a14:backgroundMark x1="11034" y1="44348" x2="11034" y2="44348"/>
                        <a14:backgroundMark x1="10138" y1="46667" x2="10138" y2="46667"/>
                        <a14:backgroundMark x1="10552" y1="54493" x2="10552" y2="54493"/>
                        <a14:backgroundMark x1="11379" y1="54493" x2="11379" y2="54493"/>
                        <a14:backgroundMark x1="9724" y1="50145" x2="9724" y2="50145"/>
                        <a14:backgroundMark x1="10759" y1="57681" x2="10759" y2="57681"/>
                        <a14:backgroundMark x1="8897" y1="43768" x2="8897" y2="43768"/>
                        <a14:backgroundMark x1="11655" y1="38841" x2="11655" y2="38841"/>
                        <a14:backgroundMark x1="10897" y1="39130" x2="10897" y2="39130"/>
                        <a14:backgroundMark x1="9793" y1="36812" x2="9793" y2="36812"/>
                        <a14:backgroundMark x1="10621" y1="49275" x2="10621" y2="49275"/>
                        <a14:backgroundMark x1="12483" y1="40580" x2="12483" y2="40580"/>
                        <a14:backgroundMark x1="9034" y1="33913" x2="13793" y2="43478"/>
                        <a14:backgroundMark x1="9172" y1="35362" x2="8483" y2="56812"/>
                        <a14:backgroundMark x1="9931" y1="35362" x2="9724" y2="57681"/>
                        <a14:backgroundMark x1="11241" y1="43478" x2="11241" y2="43478"/>
                        <a14:backgroundMark x1="9172" y1="59420" x2="7586" y2="44058"/>
                        <a14:backgroundMark x1="7655" y1="44928" x2="8897" y2="33333"/>
                        <a14:backgroundMark x1="8759" y1="34203" x2="10483" y2="33333"/>
                        <a14:backgroundMark x1="10759" y1="41739" x2="10759" y2="41739"/>
                        <a14:backgroundMark x1="11724" y1="40580" x2="11724" y2="40580"/>
                        <a14:backgroundMark x1="11931" y1="38841" x2="11931" y2="38841"/>
                        <a14:backgroundMark x1="11310" y1="41739" x2="11310" y2="41739"/>
                        <a14:backgroundMark x1="11034" y1="32754" x2="14828" y2="40580"/>
                        <a14:backgroundMark x1="9448" y1="62319" x2="7172" y2="38841"/>
                        <a14:backgroundMark x1="7241" y1="40290" x2="10414" y2="31014"/>
                        <a14:backgroundMark x1="10138" y1="31014" x2="12828" y2="35942"/>
                        <a14:backgroundMark x1="12690" y1="37391" x2="12690" y2="37391"/>
                        <a14:backgroundMark x1="12138" y1="35652" x2="12138" y2="35652"/>
                        <a14:backgroundMark x1="11862" y1="35652" x2="11448" y2="39130"/>
                        <a14:backgroundMark x1="11448" y1="39710" x2="11448" y2="39710"/>
                        <a14:backgroundMark x1="13103" y1="45797" x2="13103" y2="45797"/>
                        <a14:backgroundMark x1="12552" y1="44058" x2="12552" y2="44058"/>
                        <a14:backgroundMark x1="13379" y1="50435" x2="13379" y2="50435"/>
                        <a14:backgroundMark x1="13517" y1="48116" x2="13517" y2="48116"/>
                        <a14:backgroundMark x1="12690" y1="51594" x2="12690" y2="51594"/>
                        <a14:backgroundMark x1="12276" y1="49855" x2="12276" y2="49855"/>
                        <a14:backgroundMark x1="12966" y1="55652" x2="12966" y2="55652"/>
                        <a14:backgroundMark x1="12000" y1="53913" x2="12000" y2="53913"/>
                        <a14:backgroundMark x1="9931" y1="43478" x2="9931" y2="43478"/>
                        <a14:backgroundMark x1="13241" y1="42319" x2="13241" y2="42319"/>
                        <a14:backgroundMark x1="12414" y1="42319" x2="12414" y2="42319"/>
                        <a14:backgroundMark x1="12138" y1="44058" x2="12138" y2="44058"/>
                        <a14:backgroundMark x1="11862" y1="46957" x2="11862" y2="46957"/>
                        <a14:backgroundMark x1="11862" y1="56812" x2="11862" y2="56812"/>
                        <a14:backgroundMark x1="11310" y1="54493" x2="11310" y2="54493"/>
                        <a14:backgroundMark x1="12276" y1="56812" x2="12276" y2="56812"/>
                        <a14:backgroundMark x1="12276" y1="55072" x2="12276" y2="55072"/>
                        <a14:backgroundMark x1="11586" y1="52174" x2="11586" y2="52174"/>
                        <a14:backgroundMark x1="12690" y1="51594" x2="12690" y2="51594"/>
                        <a14:backgroundMark x1="11310" y1="57971" x2="11310" y2="57971"/>
                        <a14:backgroundMark x1="10069" y1="57391" x2="10069" y2="57391"/>
                        <a14:backgroundMark x1="9379" y1="54493" x2="9379" y2="54493"/>
                        <a14:backgroundMark x1="11862" y1="51594" x2="11862" y2="51594"/>
                        <a14:backgroundMark x1="11172" y1="48696" x2="11172" y2="48696"/>
                        <a14:backgroundMark x1="12276" y1="53333" x2="12276" y2="53333"/>
                        <a14:backgroundMark x1="12966" y1="53333" x2="12966" y2="53333"/>
                        <a14:backgroundMark x1="12276" y1="49855" x2="12276" y2="49855"/>
                        <a14:backgroundMark x1="11172" y1="52174" x2="11172" y2="52174"/>
                        <a14:backgroundMark x1="13241" y1="55072" x2="13241" y2="55072"/>
                        <a14:backgroundMark x1="12966" y1="51594" x2="12966" y2="51594"/>
                        <a14:backgroundMark x1="11862" y1="53333" x2="11862" y2="53333"/>
                        <a14:backgroundMark x1="12552" y1="53913" x2="12552" y2="53913"/>
                        <a14:backgroundMark x1="12414" y1="57391" x2="12414" y2="57391"/>
                        <a14:backgroundMark x1="11724" y1="51014" x2="11724" y2="51014"/>
                        <a14:backgroundMark x1="11724" y1="50435" x2="11724" y2="50435"/>
                        <a14:backgroundMark x1="11724" y1="46957" x2="11724" y2="46957"/>
                        <a14:backgroundMark x1="11586" y1="55072" x2="11586" y2="55072"/>
                        <a14:backgroundMark x1="11172" y1="50435" x2="11172" y2="50435"/>
                        <a14:backgroundMark x1="10759" y1="48696" x2="10759" y2="48696"/>
                        <a14:backgroundMark x1="11034" y1="52754" x2="11034" y2="52754"/>
                        <a14:backgroundMark x1="11586" y1="51014" x2="11586" y2="51014"/>
                        <a14:backgroundMark x1="11310" y1="50435" x2="11310" y2="50435"/>
                        <a14:backgroundMark x1="11310" y1="46957" x2="11310" y2="4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36074" r="76985" b="51243"/>
          <a:stretch/>
        </p:blipFill>
        <p:spPr>
          <a:xfrm>
            <a:off x="3708645" y="3452373"/>
            <a:ext cx="234379" cy="284209"/>
          </a:xfrm>
          <a:prstGeom prst="rect">
            <a:avLst/>
          </a:prstGeom>
          <a:ln>
            <a:noFill/>
          </a:ln>
        </p:spPr>
      </p:pic>
      <p:sp>
        <p:nvSpPr>
          <p:cNvPr id="41" name="Oval 40"/>
          <p:cNvSpPr/>
          <p:nvPr/>
        </p:nvSpPr>
        <p:spPr>
          <a:xfrm>
            <a:off x="2252679" y="3350951"/>
            <a:ext cx="1771468" cy="1806650"/>
          </a:xfrm>
          <a:prstGeom prst="ellipse">
            <a:avLst/>
          </a:prstGeom>
          <a:noFill/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391213" y="4286280"/>
            <a:ext cx="1771468" cy="1806650"/>
            <a:chOff x="1478487" y="3478967"/>
            <a:chExt cx="1771468" cy="1806650"/>
          </a:xfrm>
        </p:grpSpPr>
        <p:sp>
          <p:nvSpPr>
            <p:cNvPr id="44" name="Oval 43"/>
            <p:cNvSpPr/>
            <p:nvPr/>
          </p:nvSpPr>
          <p:spPr>
            <a:xfrm>
              <a:off x="1478487" y="3478967"/>
              <a:ext cx="1771468" cy="1806650"/>
            </a:xfrm>
            <a:prstGeom prst="ellipse">
              <a:avLst/>
            </a:pr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88986" l="2207" r="21724">
                          <a14:foregroundMark x1="11034" y1="42609" x2="11034" y2="42609"/>
                          <a14:foregroundMark x1="11310" y1="50145" x2="11310" y2="50145"/>
                          <a14:foregroundMark x1="11793" y1="46667" x2="11793" y2="46667"/>
                          <a14:foregroundMark x1="6966" y1="18551" x2="6966" y2="18551"/>
                          <a14:foregroundMark x1="4345" y1="28696" x2="4345" y2="28696"/>
                          <a14:foregroundMark x1="11241" y1="25217" x2="11241" y2="25217"/>
                          <a14:foregroundMark x1="15241" y1="19130" x2="15241" y2="19130"/>
                          <a14:foregroundMark x1="17793" y1="26957" x2="17793" y2="26957"/>
                          <a14:foregroundMark x1="21724" y1="41739" x2="21724" y2="41739"/>
                          <a14:foregroundMark x1="7034" y1="78551" x2="7034" y2="78551"/>
                          <a14:foregroundMark x1="4621" y1="70725" x2="4621" y2="70725"/>
                          <a14:foregroundMark x1="10759" y1="83188" x2="10759" y2="83188"/>
                          <a14:foregroundMark x1="15379" y1="78551" x2="15379" y2="78551"/>
                          <a14:foregroundMark x1="17793" y1="68986" x2="17793" y2="68986"/>
                          <a14:foregroundMark x1="11241" y1="72754" x2="11241" y2="72754"/>
                          <a14:backgroundMark x1="11172" y1="48696" x2="11172" y2="48696"/>
                          <a14:backgroundMark x1="11034" y1="44348" x2="11034" y2="44348"/>
                          <a14:backgroundMark x1="10138" y1="46667" x2="10138" y2="46667"/>
                          <a14:backgroundMark x1="10552" y1="54493" x2="10552" y2="54493"/>
                          <a14:backgroundMark x1="11379" y1="54493" x2="11379" y2="54493"/>
                          <a14:backgroundMark x1="9724" y1="50145" x2="9724" y2="50145"/>
                          <a14:backgroundMark x1="10759" y1="57681" x2="10759" y2="57681"/>
                          <a14:backgroundMark x1="8897" y1="43768" x2="8897" y2="43768"/>
                          <a14:backgroundMark x1="11655" y1="38841" x2="11655" y2="38841"/>
                          <a14:backgroundMark x1="10897" y1="39130" x2="10897" y2="39130"/>
                          <a14:backgroundMark x1="9793" y1="36812" x2="9793" y2="36812"/>
                          <a14:backgroundMark x1="10621" y1="49275" x2="10621" y2="49275"/>
                          <a14:backgroundMark x1="12483" y1="40580" x2="12483" y2="40580"/>
                          <a14:backgroundMark x1="9034" y1="33913" x2="13793" y2="43478"/>
                          <a14:backgroundMark x1="9172" y1="35362" x2="8483" y2="56812"/>
                          <a14:backgroundMark x1="9931" y1="35362" x2="9724" y2="57681"/>
                          <a14:backgroundMark x1="11241" y1="43478" x2="11241" y2="43478"/>
                          <a14:backgroundMark x1="9172" y1="59420" x2="7586" y2="44058"/>
                          <a14:backgroundMark x1="7655" y1="44928" x2="8897" y2="33333"/>
                          <a14:backgroundMark x1="8759" y1="34203" x2="10483" y2="33333"/>
                          <a14:backgroundMark x1="10759" y1="41739" x2="10759" y2="41739"/>
                          <a14:backgroundMark x1="11724" y1="40580" x2="11724" y2="40580"/>
                          <a14:backgroundMark x1="11931" y1="38841" x2="11931" y2="38841"/>
                          <a14:backgroundMark x1="11310" y1="41739" x2="11310" y2="41739"/>
                          <a14:backgroundMark x1="11034" y1="32754" x2="14828" y2="40580"/>
                          <a14:backgroundMark x1="9448" y1="62319" x2="7172" y2="38841"/>
                          <a14:backgroundMark x1="7241" y1="40290" x2="10414" y2="31014"/>
                          <a14:backgroundMark x1="10138" y1="31014" x2="12828" y2="35942"/>
                          <a14:backgroundMark x1="12690" y1="37391" x2="12690" y2="37391"/>
                          <a14:backgroundMark x1="12138" y1="35652" x2="12138" y2="35652"/>
                          <a14:backgroundMark x1="11862" y1="35652" x2="11448" y2="39130"/>
                          <a14:backgroundMark x1="11448" y1="39710" x2="11448" y2="39710"/>
                          <a14:backgroundMark x1="13103" y1="45797" x2="13103" y2="45797"/>
                          <a14:backgroundMark x1="12552" y1="44058" x2="12552" y2="44058"/>
                          <a14:backgroundMark x1="13379" y1="50435" x2="13379" y2="50435"/>
                          <a14:backgroundMark x1="13517" y1="48116" x2="13517" y2="48116"/>
                          <a14:backgroundMark x1="12690" y1="51594" x2="12690" y2="51594"/>
                          <a14:backgroundMark x1="12276" y1="49855" x2="12276" y2="49855"/>
                          <a14:backgroundMark x1="12966" y1="55652" x2="12966" y2="55652"/>
                          <a14:backgroundMark x1="12000" y1="53913" x2="12000" y2="53913"/>
                          <a14:backgroundMark x1="9931" y1="43478" x2="9931" y2="43478"/>
                          <a14:backgroundMark x1="13241" y1="42319" x2="13241" y2="42319"/>
                          <a14:backgroundMark x1="12414" y1="42319" x2="12414" y2="42319"/>
                          <a14:backgroundMark x1="12138" y1="44058" x2="12138" y2="44058"/>
                          <a14:backgroundMark x1="11862" y1="46957" x2="11862" y2="46957"/>
                          <a14:backgroundMark x1="11862" y1="56812" x2="11862" y2="56812"/>
                          <a14:backgroundMark x1="11310" y1="54493" x2="11310" y2="54493"/>
                          <a14:backgroundMark x1="12276" y1="56812" x2="12276" y2="56812"/>
                          <a14:backgroundMark x1="12276" y1="55072" x2="12276" y2="55072"/>
                          <a14:backgroundMark x1="11586" y1="52174" x2="11586" y2="52174"/>
                          <a14:backgroundMark x1="12690" y1="51594" x2="12690" y2="51594"/>
                          <a14:backgroundMark x1="11310" y1="57971" x2="11310" y2="57971"/>
                          <a14:backgroundMark x1="10069" y1="57391" x2="10069" y2="57391"/>
                          <a14:backgroundMark x1="9379" y1="54493" x2="9379" y2="54493"/>
                          <a14:backgroundMark x1="11862" y1="51594" x2="11862" y2="51594"/>
                          <a14:backgroundMark x1="11172" y1="48696" x2="11172" y2="48696"/>
                          <a14:backgroundMark x1="12276" y1="53333" x2="12276" y2="53333"/>
                          <a14:backgroundMark x1="12966" y1="53333" x2="12966" y2="53333"/>
                          <a14:backgroundMark x1="12276" y1="49855" x2="12276" y2="49855"/>
                          <a14:backgroundMark x1="11172" y1="52174" x2="11172" y2="52174"/>
                          <a14:backgroundMark x1="13241" y1="55072" x2="13241" y2="55072"/>
                          <a14:backgroundMark x1="12966" y1="51594" x2="12966" y2="51594"/>
                          <a14:backgroundMark x1="11862" y1="53333" x2="11862" y2="53333"/>
                          <a14:backgroundMark x1="12552" y1="53913" x2="12552" y2="53913"/>
                          <a14:backgroundMark x1="12414" y1="57391" x2="12414" y2="57391"/>
                          <a14:backgroundMark x1="11724" y1="51014" x2="11724" y2="51014"/>
                          <a14:backgroundMark x1="11724" y1="50435" x2="11724" y2="50435"/>
                          <a14:backgroundMark x1="11724" y1="46957" x2="11724" y2="46957"/>
                          <a14:backgroundMark x1="11586" y1="55072" x2="11586" y2="55072"/>
                          <a14:backgroundMark x1="11172" y1="50435" x2="11172" y2="50435"/>
                          <a14:backgroundMark x1="10759" y1="48696" x2="10759" y2="48696"/>
                          <a14:backgroundMark x1="11034" y1="52754" x2="11034" y2="52754"/>
                          <a14:backgroundMark x1="11586" y1="51014" x2="11586" y2="51014"/>
                          <a14:backgroundMark x1="11310" y1="50435" x2="11310" y2="50435"/>
                          <a14:backgroundMark x1="11310" y1="46957" x2="11310" y2="469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26" t="36074" r="76985" b="51243"/>
            <a:stretch/>
          </p:blipFill>
          <p:spPr>
            <a:xfrm>
              <a:off x="1502870" y="4765753"/>
              <a:ext cx="234379" cy="284209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8986" l="2207" r="21724">
                        <a14:foregroundMark x1="11034" y1="42609" x2="11034" y2="42609"/>
                        <a14:foregroundMark x1="11310" y1="50145" x2="11310" y2="50145"/>
                        <a14:foregroundMark x1="11793" y1="46667" x2="11793" y2="46667"/>
                        <a14:foregroundMark x1="6966" y1="18551" x2="6966" y2="18551"/>
                        <a14:foregroundMark x1="4345" y1="28696" x2="4345" y2="28696"/>
                        <a14:foregroundMark x1="11241" y1="25217" x2="11241" y2="25217"/>
                        <a14:foregroundMark x1="15241" y1="19130" x2="15241" y2="19130"/>
                        <a14:foregroundMark x1="17793" y1="26957" x2="17793" y2="26957"/>
                        <a14:foregroundMark x1="21724" y1="41739" x2="21724" y2="41739"/>
                        <a14:foregroundMark x1="7034" y1="78551" x2="7034" y2="78551"/>
                        <a14:foregroundMark x1="4621" y1="70725" x2="4621" y2="70725"/>
                        <a14:foregroundMark x1="10759" y1="83188" x2="10759" y2="83188"/>
                        <a14:foregroundMark x1="15379" y1="78551" x2="15379" y2="78551"/>
                        <a14:foregroundMark x1="17793" y1="68986" x2="17793" y2="68986"/>
                        <a14:foregroundMark x1="11241" y1="72754" x2="11241" y2="72754"/>
                        <a14:backgroundMark x1="11172" y1="48696" x2="11172" y2="48696"/>
                        <a14:backgroundMark x1="11034" y1="44348" x2="11034" y2="44348"/>
                        <a14:backgroundMark x1="10138" y1="46667" x2="10138" y2="46667"/>
                        <a14:backgroundMark x1="10552" y1="54493" x2="10552" y2="54493"/>
                        <a14:backgroundMark x1="11379" y1="54493" x2="11379" y2="54493"/>
                        <a14:backgroundMark x1="9724" y1="50145" x2="9724" y2="50145"/>
                        <a14:backgroundMark x1="10759" y1="57681" x2="10759" y2="57681"/>
                        <a14:backgroundMark x1="8897" y1="43768" x2="8897" y2="43768"/>
                        <a14:backgroundMark x1="11655" y1="38841" x2="11655" y2="38841"/>
                        <a14:backgroundMark x1="10897" y1="39130" x2="10897" y2="39130"/>
                        <a14:backgroundMark x1="9793" y1="36812" x2="9793" y2="36812"/>
                        <a14:backgroundMark x1="10621" y1="49275" x2="10621" y2="49275"/>
                        <a14:backgroundMark x1="12483" y1="40580" x2="12483" y2="40580"/>
                        <a14:backgroundMark x1="9034" y1="33913" x2="13793" y2="43478"/>
                        <a14:backgroundMark x1="9172" y1="35362" x2="8483" y2="56812"/>
                        <a14:backgroundMark x1="9931" y1="35362" x2="9724" y2="57681"/>
                        <a14:backgroundMark x1="11241" y1="43478" x2="11241" y2="43478"/>
                        <a14:backgroundMark x1="9172" y1="59420" x2="7586" y2="44058"/>
                        <a14:backgroundMark x1="7655" y1="44928" x2="8897" y2="33333"/>
                        <a14:backgroundMark x1="8759" y1="34203" x2="10483" y2="33333"/>
                        <a14:backgroundMark x1="10759" y1="41739" x2="10759" y2="41739"/>
                        <a14:backgroundMark x1="11724" y1="40580" x2="11724" y2="40580"/>
                        <a14:backgroundMark x1="11931" y1="38841" x2="11931" y2="38841"/>
                        <a14:backgroundMark x1="11310" y1="41739" x2="11310" y2="41739"/>
                        <a14:backgroundMark x1="11034" y1="32754" x2="14828" y2="40580"/>
                        <a14:backgroundMark x1="9448" y1="62319" x2="7172" y2="38841"/>
                        <a14:backgroundMark x1="7241" y1="40290" x2="10414" y2="31014"/>
                        <a14:backgroundMark x1="10138" y1="31014" x2="12828" y2="35942"/>
                        <a14:backgroundMark x1="12690" y1="37391" x2="12690" y2="37391"/>
                        <a14:backgroundMark x1="12138" y1="35652" x2="12138" y2="35652"/>
                        <a14:backgroundMark x1="11862" y1="35652" x2="11448" y2="39130"/>
                        <a14:backgroundMark x1="11448" y1="39710" x2="11448" y2="39710"/>
                        <a14:backgroundMark x1="13103" y1="45797" x2="13103" y2="45797"/>
                        <a14:backgroundMark x1="12552" y1="44058" x2="12552" y2="44058"/>
                        <a14:backgroundMark x1="13379" y1="50435" x2="13379" y2="50435"/>
                        <a14:backgroundMark x1="13517" y1="48116" x2="13517" y2="48116"/>
                        <a14:backgroundMark x1="12690" y1="51594" x2="12690" y2="51594"/>
                        <a14:backgroundMark x1="12276" y1="49855" x2="12276" y2="49855"/>
                        <a14:backgroundMark x1="12966" y1="55652" x2="12966" y2="55652"/>
                        <a14:backgroundMark x1="12000" y1="53913" x2="12000" y2="53913"/>
                        <a14:backgroundMark x1="9931" y1="43478" x2="9931" y2="43478"/>
                        <a14:backgroundMark x1="13241" y1="42319" x2="13241" y2="42319"/>
                        <a14:backgroundMark x1="12414" y1="42319" x2="12414" y2="42319"/>
                        <a14:backgroundMark x1="12138" y1="44058" x2="12138" y2="44058"/>
                        <a14:backgroundMark x1="11862" y1="46957" x2="11862" y2="46957"/>
                        <a14:backgroundMark x1="11862" y1="56812" x2="11862" y2="56812"/>
                        <a14:backgroundMark x1="11310" y1="54493" x2="11310" y2="54493"/>
                        <a14:backgroundMark x1="12276" y1="56812" x2="12276" y2="56812"/>
                        <a14:backgroundMark x1="12276" y1="55072" x2="12276" y2="55072"/>
                        <a14:backgroundMark x1="11586" y1="52174" x2="11586" y2="52174"/>
                        <a14:backgroundMark x1="12690" y1="51594" x2="12690" y2="51594"/>
                        <a14:backgroundMark x1="11310" y1="57971" x2="11310" y2="57971"/>
                        <a14:backgroundMark x1="10069" y1="57391" x2="10069" y2="57391"/>
                        <a14:backgroundMark x1="9379" y1="54493" x2="9379" y2="54493"/>
                        <a14:backgroundMark x1="11862" y1="51594" x2="11862" y2="51594"/>
                        <a14:backgroundMark x1="11172" y1="48696" x2="11172" y2="48696"/>
                        <a14:backgroundMark x1="12276" y1="53333" x2="12276" y2="53333"/>
                        <a14:backgroundMark x1="12966" y1="53333" x2="12966" y2="53333"/>
                        <a14:backgroundMark x1="12276" y1="49855" x2="12276" y2="49855"/>
                        <a14:backgroundMark x1="11172" y1="52174" x2="11172" y2="52174"/>
                        <a14:backgroundMark x1="13241" y1="55072" x2="13241" y2="55072"/>
                        <a14:backgroundMark x1="12966" y1="51594" x2="12966" y2="51594"/>
                        <a14:backgroundMark x1="11862" y1="53333" x2="11862" y2="53333"/>
                        <a14:backgroundMark x1="12552" y1="53913" x2="12552" y2="53913"/>
                        <a14:backgroundMark x1="12414" y1="57391" x2="12414" y2="57391"/>
                        <a14:backgroundMark x1="11724" y1="51014" x2="11724" y2="51014"/>
                        <a14:backgroundMark x1="11724" y1="50435" x2="11724" y2="50435"/>
                        <a14:backgroundMark x1="11724" y1="46957" x2="11724" y2="46957"/>
                        <a14:backgroundMark x1="11586" y1="55072" x2="11586" y2="55072"/>
                        <a14:backgroundMark x1="11172" y1="50435" x2="11172" y2="50435"/>
                        <a14:backgroundMark x1="10759" y1="48696" x2="10759" y2="48696"/>
                        <a14:backgroundMark x1="11034" y1="52754" x2="11034" y2="52754"/>
                        <a14:backgroundMark x1="11586" y1="51014" x2="11586" y2="51014"/>
                        <a14:backgroundMark x1="11310" y1="50435" x2="11310" y2="50435"/>
                        <a14:backgroundMark x1="11310" y1="46957" x2="11310" y2="4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36074" r="76985" b="51243"/>
          <a:stretch/>
        </p:blipFill>
        <p:spPr>
          <a:xfrm>
            <a:off x="5110725" y="3589533"/>
            <a:ext cx="234379" cy="28420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2049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6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4" presetClass="pat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1.48148E-6 L -0.13941 -0.134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-6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0007 -0.00093 L 0.09982 -0.099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492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00069 -0.00093 L 0.10121 -0.099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492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38889E-6 -0.00232 L -0.13455 -0.132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6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6215 0.17384 C 0.19948 0.11968 0.19618 0.03472 0.15643 -0.01435 C 0.10712 -0.07083 0.05695 -0.04282 0.03056 -0.02222 L -0.00417 0.00857 C -0.0316 0.03009 -0.08281 0.05602 -0.1368 -0.00879 C -0.17153 -0.05046 -0.18038 -0.14097 -0.14357 -0.19629 C -0.10607 -0.25116 -0.03854 -0.24653 -0.00382 -0.20602 C 0.04965 -0.14097 0.03611 -0.06991 0.02309 -0.03102 L 0.00417 0.01667 C -0.00937 0.05602 -0.02535 0.1257 0.02292 0.18333 C 0.0625 0.23125 0.12552 0.22847 0.16215 0.17384 Z " pathEditMode="relative" rAng="13326510" ptsTypes="ffFffffFfff">
                                      <p:cBhvr>
                                        <p:cTn id="33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3" y="-1851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694 0.18825 C -0.12205 0.24584 -0.05868 0.25393 -0.01632 0.20791 C 0.03282 0.15148 0.01927 0.08094 0.00764 0.04325 L -0.00989 -0.00694 C -0.02205 -0.04672 -0.03402 -0.11818 0.02205 -0.1797 C 0.05799 -0.21947 0.12657 -0.21809 0.16216 -0.16189 C 0.1974 -0.10407 0.1842 -0.01596 0.14879 0.02428 C 0.09306 0.0858 0.04254 0.05712 0.01563 0.03423 L -0.01753 0.00231 C -0.04462 -0.02128 -0.09427 -0.05204 -0.14392 0.00324 C -0.18489 0.04857 -0.19184 0.13205 -0.15694 0.18825 Z " pathEditMode="relative" rAng="-2376535" ptsTypes="ffFffffFfff">
                                      <p:cBhvr>
                                        <p:cTn id="35" dur="4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5" y="-17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compound</a:t>
            </a:r>
          </a:p>
          <a:p>
            <a:pPr marL="798513" lvl="1" indent="-341313"/>
            <a:r>
              <a:rPr lang="en-US" dirty="0" smtClean="0"/>
              <a:t>a </a:t>
            </a:r>
            <a:r>
              <a:rPr lang="en-US" dirty="0"/>
              <a:t>substance made up of two or more elements (e.g.,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7005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1585680"/>
            <a:ext cx="5591176" cy="762000"/>
          </a:xfrm>
        </p:spPr>
        <p:txBody>
          <a:bodyPr/>
          <a:lstStyle/>
          <a:p>
            <a:pPr algn="ctr"/>
            <a:r>
              <a:rPr lang="en-US" sz="6000" dirty="0" smtClean="0"/>
              <a:t>Molecule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38425" y="2598045"/>
            <a:ext cx="5591175" cy="315685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smallest unit of a compound that is still that compound in a natural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336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hydrogen bond</a:t>
            </a:r>
          </a:p>
          <a:p>
            <a:pPr marL="798513" lvl="1" indent="-341313"/>
            <a:r>
              <a:rPr lang="en-US" dirty="0" smtClean="0"/>
              <a:t>a weak intermolecular attraction between a hydrogen atom of one molecule and a nitrogen, oxygen, or fluorine atom of another molecule</a:t>
            </a:r>
          </a:p>
          <a:p>
            <a:pPr marL="798513" lvl="1" indent="-341313"/>
            <a:r>
              <a:rPr lang="en-US" dirty="0" smtClean="0"/>
              <a:t>gives water some of its unique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58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compound</a:t>
            </a:r>
          </a:p>
          <a:p>
            <a:pPr marL="798513" lvl="1" indent="-341313"/>
            <a:r>
              <a:rPr lang="en-US" dirty="0" smtClean="0"/>
              <a:t>a </a:t>
            </a:r>
            <a:r>
              <a:rPr lang="en-US" dirty="0"/>
              <a:t>substance made up of two or more elements (e.g.,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dirty="0" smtClean="0"/>
              <a:t>)</a:t>
            </a:r>
          </a:p>
          <a:p>
            <a:pPr marL="798513" lvl="1" indent="-341313"/>
            <a:r>
              <a:rPr lang="en-US" dirty="0" smtClean="0"/>
              <a:t>expressed by molecular and structural formulas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53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Formula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lvl="1" indent="0"/>
            <a:endParaRPr lang="en-US" dirty="0" smtClean="0"/>
          </a:p>
          <a:p>
            <a:pPr marL="0" lvl="1" indent="0"/>
            <a:endParaRPr lang="en-US" dirty="0"/>
          </a:p>
          <a:p>
            <a:pPr marL="0" lvl="1" indent="0" algn="ctr">
              <a:buNone/>
            </a:pPr>
            <a:r>
              <a:rPr lang="en-US" sz="6000" dirty="0" smtClean="0"/>
              <a:t>C</a:t>
            </a:r>
            <a:r>
              <a:rPr lang="en-US" sz="6000" baseline="-25000" dirty="0" smtClean="0"/>
              <a:t>6</a:t>
            </a:r>
            <a:r>
              <a:rPr lang="en-US" sz="6000" dirty="0" smtClean="0"/>
              <a:t>H</a:t>
            </a:r>
            <a:r>
              <a:rPr lang="en-US" sz="6000" baseline="-25000" dirty="0" smtClean="0"/>
              <a:t>12</a:t>
            </a:r>
            <a:r>
              <a:rPr lang="en-US" sz="6000" dirty="0" smtClean="0"/>
              <a:t>O</a:t>
            </a:r>
            <a:r>
              <a:rPr lang="en-US" sz="6000" baseline="-25000" dirty="0" smtClean="0"/>
              <a:t>6</a:t>
            </a:r>
            <a:endParaRPr lang="en-US" sz="6000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4800600"/>
            <a:ext cx="56388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663" indent="-347663"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§"/>
              <a:defRPr lang="en-US" sz="3800" b="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98513" lvl="1" indent="-341313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600" b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089025" indent="-347663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  <a:defRPr lang="en-US" sz="3800" b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481138" indent="-341313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  <a:defRPr lang="en-US" sz="3800" b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indent="-290513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800" b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rgbClr val="752D29"/>
                </a:solidFill>
              </a:rPr>
              <a:t>expresses the number and type of atoms</a:t>
            </a:r>
          </a:p>
        </p:txBody>
      </p:sp>
    </p:spTree>
    <p:extLst>
      <p:ext uri="{BB962C8B-B14F-4D97-AF65-F5344CB8AC3E}">
        <p14:creationId xmlns:p14="http://schemas.microsoft.com/office/powerpoint/2010/main" val="14983531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856344"/>
            <a:ext cx="5591176" cy="762000"/>
          </a:xfrm>
        </p:spPr>
        <p:txBody>
          <a:bodyPr/>
          <a:lstStyle/>
          <a:p>
            <a:r>
              <a:rPr lang="en-US" sz="6000" dirty="0" smtClean="0"/>
              <a:t>Chemistry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study of the composition and properties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matter </a:t>
            </a:r>
            <a:r>
              <a:rPr lang="en-US" dirty="0"/>
              <a:t>and the energy transformations that accompany changes in the basic structure of </a:t>
            </a:r>
            <a:r>
              <a:rPr lang="en-US" dirty="0" smtClean="0"/>
              <a:t>matter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743200" y="3200400"/>
            <a:ext cx="1828800" cy="638631"/>
          </a:xfrm>
          <a:prstGeom prst="ellipse">
            <a:avLst/>
          </a:prstGeom>
          <a:noFill/>
          <a:ln w="38100">
            <a:solidFill>
              <a:srgbClr val="DAA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99201" y="3214914"/>
            <a:ext cx="1828800" cy="638631"/>
          </a:xfrm>
          <a:prstGeom prst="ellipse">
            <a:avLst/>
          </a:prstGeom>
          <a:noFill/>
          <a:ln w="38100">
            <a:solidFill>
              <a:srgbClr val="DAA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57736" y="135021"/>
            <a:ext cx="81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94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Formula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664"/>
          <a:stretch/>
        </p:blipFill>
        <p:spPr>
          <a:xfrm>
            <a:off x="937637" y="1955800"/>
            <a:ext cx="3401576" cy="3605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90" b="846"/>
          <a:stretch/>
        </p:blipFill>
        <p:spPr>
          <a:xfrm>
            <a:off x="4498844" y="3316224"/>
            <a:ext cx="3986792" cy="15118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4272" y="5280666"/>
            <a:ext cx="2401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ring form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5583" y="5280666"/>
            <a:ext cx="270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linear form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169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927312"/>
            <a:ext cx="5591176" cy="762000"/>
          </a:xfrm>
        </p:spPr>
        <p:txBody>
          <a:bodyPr/>
          <a:lstStyle/>
          <a:p>
            <a:pPr algn="ctr"/>
            <a:r>
              <a:rPr lang="en-US" sz="6000" dirty="0" smtClean="0"/>
              <a:t>Chemical Change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38425" y="3085725"/>
            <a:ext cx="5591175" cy="315685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takes place when the atoms of a substance bond with different atoms or compounds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37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762000"/>
            <a:ext cx="7359650" cy="7620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Chemical Change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924800" cy="3962400"/>
          </a:xfrm>
        </p:spPr>
        <p:txBody>
          <a:bodyPr>
            <a:noAutofit/>
          </a:bodyPr>
          <a:lstStyle/>
          <a:p>
            <a:r>
              <a:rPr lang="en-US" dirty="0" smtClean="0"/>
              <a:t>takes place in definite proportions</a:t>
            </a:r>
          </a:p>
          <a:p>
            <a:r>
              <a:rPr lang="en-US" dirty="0" smtClean="0"/>
              <a:t>forms new compounds or </a:t>
            </a:r>
            <a:br>
              <a:rPr lang="en-US" dirty="0" smtClean="0"/>
            </a:br>
            <a:r>
              <a:rPr lang="en-US" dirty="0" smtClean="0"/>
              <a:t>releases elements</a:t>
            </a:r>
          </a:p>
          <a:p>
            <a:r>
              <a:rPr lang="en-US" dirty="0" smtClean="0"/>
              <a:t>involves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271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927312"/>
            <a:ext cx="5591176" cy="762000"/>
          </a:xfrm>
        </p:spPr>
        <p:txBody>
          <a:bodyPr/>
          <a:lstStyle/>
          <a:p>
            <a:pPr algn="ctr"/>
            <a:r>
              <a:rPr lang="en-US" sz="6000" dirty="0" smtClean="0"/>
              <a:t>Physical Change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38425" y="3085725"/>
            <a:ext cx="5591175" cy="3156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the process of altering the state of a substance, its appearance, or its combination with other substances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84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762000"/>
            <a:ext cx="7359650" cy="7620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Physical </a:t>
            </a:r>
            <a:r>
              <a:rPr lang="en-US" dirty="0"/>
              <a:t>Change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924800" cy="3962400"/>
          </a:xfrm>
        </p:spPr>
        <p:txBody>
          <a:bodyPr>
            <a:noAutofit/>
          </a:bodyPr>
          <a:lstStyle/>
          <a:p>
            <a:r>
              <a:rPr lang="en-US" dirty="0" smtClean="0"/>
              <a:t>alters the state or the appearance of a substance</a:t>
            </a:r>
          </a:p>
          <a:p>
            <a:r>
              <a:rPr lang="en-US" dirty="0" smtClean="0"/>
              <a:t>does not involve chemical bonding</a:t>
            </a:r>
          </a:p>
        </p:txBody>
      </p:sp>
    </p:spTree>
    <p:extLst>
      <p:ext uri="{BB962C8B-B14F-4D97-AF65-F5344CB8AC3E}">
        <p14:creationId xmlns:p14="http://schemas.microsoft.com/office/powerpoint/2010/main" val="33289028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927312"/>
            <a:ext cx="5591176" cy="762000"/>
          </a:xfrm>
        </p:spPr>
        <p:txBody>
          <a:bodyPr/>
          <a:lstStyle/>
          <a:p>
            <a:pPr algn="ctr"/>
            <a:r>
              <a:rPr lang="en-US" sz="6000" dirty="0" smtClean="0"/>
              <a:t>Mixture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38425" y="2171325"/>
            <a:ext cx="5591175" cy="31568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the combination of two substances without chemical bonding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93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bonding results from giving and taking electrons?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0229" y="2590800"/>
            <a:ext cx="7707086" cy="3606800"/>
          </a:xfrm>
        </p:spPr>
        <p:txBody>
          <a:bodyPr/>
          <a:lstStyle/>
          <a:p>
            <a:r>
              <a:rPr lang="en-US" dirty="0" smtClean="0"/>
              <a:t>covalent bonding</a:t>
            </a:r>
          </a:p>
          <a:p>
            <a:r>
              <a:rPr lang="en-US" dirty="0" smtClean="0"/>
              <a:t>ionic bonding</a:t>
            </a:r>
          </a:p>
          <a:p>
            <a:r>
              <a:rPr lang="en-US" dirty="0" smtClean="0"/>
              <a:t>metallic bonding</a:t>
            </a:r>
          </a:p>
          <a:p>
            <a:r>
              <a:rPr lang="en-US" dirty="0" smtClean="0"/>
              <a:t>molecular bonding</a:t>
            </a:r>
          </a:p>
          <a:p>
            <a:r>
              <a:rPr lang="en-US" dirty="0" smtClean="0"/>
              <a:t>elemental bonding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25714" y="3200400"/>
            <a:ext cx="3541486" cy="53340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450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52D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52D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52D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52D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Compounds have the same properties as the elements that form them.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true</a:t>
            </a:r>
          </a:p>
          <a:p>
            <a:r>
              <a:rPr lang="en-US" dirty="0" smtClean="0"/>
              <a:t>false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25714" y="3517278"/>
            <a:ext cx="1912711" cy="53340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571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52D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1973922"/>
            <a:ext cx="5591176" cy="762000"/>
          </a:xfrm>
        </p:spPr>
        <p:txBody>
          <a:bodyPr/>
          <a:lstStyle/>
          <a:p>
            <a:pPr algn="ctr"/>
            <a:r>
              <a:rPr lang="en-US" sz="6000" dirty="0" smtClean="0"/>
              <a:t>Energy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38425" y="3048000"/>
            <a:ext cx="5591175" cy="283754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ability to do 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7736" y="135021"/>
            <a:ext cx="81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68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02346" y="1973946"/>
            <a:ext cx="7620000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663" indent="-347663" algn="l" defTabSz="914400" rtl="0" eaLnBrk="1" latinLnBrk="0" hangingPunct="1"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§"/>
              <a:defRPr lang="en-US" sz="3800" b="1" kern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39775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600" b="0" kern="120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089025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  <a:defRPr lang="en-US" sz="3800" b="0" kern="120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481138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  <a:defRPr lang="en-US" sz="3800" b="0" kern="120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828800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8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0">
                <a:solidFill>
                  <a:prstClr val="white">
                    <a:lumMod val="85000"/>
                  </a:prstClr>
                </a:solidFill>
              </a:rPr>
              <a:t>kinetic energy</a:t>
            </a:r>
          </a:p>
          <a:p>
            <a:r>
              <a:rPr b="0">
                <a:solidFill>
                  <a:prstClr val="white">
                    <a:lumMod val="85000"/>
                  </a:prstClr>
                </a:solidFill>
              </a:rPr>
              <a:t>potential energy</a:t>
            </a:r>
          </a:p>
        </p:txBody>
      </p:sp>
    </p:spTree>
    <p:extLst>
      <p:ext uri="{BB962C8B-B14F-4D97-AF65-F5344CB8AC3E}">
        <p14:creationId xmlns:p14="http://schemas.microsoft.com/office/powerpoint/2010/main" val="10631596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1585680"/>
            <a:ext cx="5591176" cy="762000"/>
          </a:xfrm>
        </p:spPr>
        <p:txBody>
          <a:bodyPr/>
          <a:lstStyle/>
          <a:p>
            <a:pPr algn="ctr"/>
            <a:r>
              <a:rPr lang="en-US" sz="6000" dirty="0" smtClean="0"/>
              <a:t>Matter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38425" y="2598045"/>
            <a:ext cx="5591175" cy="315685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anything that occupies space and has 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78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02346" y="1973946"/>
            <a:ext cx="7620000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663" indent="-347663" algn="l" defTabSz="914400" rtl="0" eaLnBrk="1" latinLnBrk="0" hangingPunct="1"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§"/>
              <a:defRPr lang="en-US" sz="3800" b="1" kern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39775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600" b="0" kern="120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089025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  <a:defRPr lang="en-US" sz="3800" b="0" kern="120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481138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  <a:defRPr lang="en-US" sz="3800" b="0" kern="120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828800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8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0">
                <a:solidFill>
                  <a:prstClr val="white">
                    <a:lumMod val="85000"/>
                  </a:prstClr>
                </a:solidFill>
              </a:rPr>
              <a:t>kinetic energy</a:t>
            </a:r>
          </a:p>
          <a:p>
            <a:pPr marL="457200" lvl="1" indent="0">
              <a:buFont typeface="Arial" pitchFamily="34" charset="0"/>
              <a:buNone/>
            </a:pPr>
            <a:r>
              <a:rPr dirty="0"/>
              <a:t>energy in </a:t>
            </a:r>
            <a:r>
              <a:rPr dirty="0" smtClean="0"/>
              <a:t>motion</a:t>
            </a:r>
          </a:p>
          <a:p>
            <a:r>
              <a:rPr b="0">
                <a:solidFill>
                  <a:prstClr val="white">
                    <a:lumMod val="85000"/>
                  </a:prstClr>
                </a:solidFill>
              </a:rPr>
              <a:t>potential energy</a:t>
            </a:r>
          </a:p>
          <a:p>
            <a:pPr marL="457200" lvl="1" indent="0">
              <a:buFont typeface="Arial" pitchFamily="34" charset="0"/>
              <a:buNone/>
            </a:pPr>
            <a:r>
              <a:rPr dirty="0"/>
              <a:t>stored </a:t>
            </a:r>
            <a:r>
              <a:rPr dirty="0" smtClean="0"/>
              <a:t>energy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3975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kinetic energy be converted into potential energy?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yes</a:t>
            </a:r>
          </a:p>
          <a:p>
            <a:r>
              <a:rPr lang="en-US" dirty="0" smtClean="0"/>
              <a:t>no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25714" y="2986338"/>
            <a:ext cx="1912711" cy="53340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97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52D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Changes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law of thermodynamics</a:t>
            </a:r>
          </a:p>
          <a:p>
            <a:pPr marL="457200" lvl="1" indent="0">
              <a:buNone/>
            </a:pPr>
            <a:r>
              <a:rPr lang="en-US" dirty="0" smtClean="0"/>
              <a:t>Energy is neither created nor destroyed.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law of thermodynamics</a:t>
            </a:r>
          </a:p>
          <a:p>
            <a:pPr marL="457200" lvl="1" indent="0">
              <a:buNone/>
            </a:pPr>
            <a:r>
              <a:rPr lang="en-US" dirty="0"/>
              <a:t>Whenever energy is used, some of it is wasted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34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1451418"/>
            <a:ext cx="5591176" cy="762000"/>
          </a:xfrm>
        </p:spPr>
        <p:txBody>
          <a:bodyPr/>
          <a:lstStyle/>
          <a:p>
            <a:pPr algn="ctr"/>
            <a:r>
              <a:rPr lang="en-US" sz="6000" dirty="0" smtClean="0"/>
              <a:t>Entropy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38425" y="2532719"/>
            <a:ext cx="5591175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increase in randomness and loss of usable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06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6705600" cy="3962400"/>
          </a:xfrm>
        </p:spPr>
        <p:txBody>
          <a:bodyPr>
            <a:noAutofit/>
          </a:bodyPr>
          <a:lstStyle/>
          <a:p>
            <a:r>
              <a:rPr lang="en-US" dirty="0" smtClean="0"/>
              <a:t>kinetic energy</a:t>
            </a:r>
          </a:p>
          <a:p>
            <a:r>
              <a:rPr lang="en-US" dirty="0" smtClean="0"/>
              <a:t>potential energy</a:t>
            </a:r>
          </a:p>
          <a:p>
            <a:r>
              <a:rPr lang="en-US" dirty="0" smtClean="0"/>
              <a:t>kinetic molecular energy</a:t>
            </a:r>
          </a:p>
          <a:p>
            <a:pPr marL="457200" lvl="1" indent="0">
              <a:buNone/>
            </a:pPr>
            <a:r>
              <a:rPr lang="en-US" dirty="0" smtClean="0"/>
              <a:t>ALL the molecules in matter are moving.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8338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kinetic energy</a:t>
            </a:r>
          </a:p>
          <a:p>
            <a:r>
              <a:rPr lang="en-US" dirty="0" smtClean="0"/>
              <a:t>potential energy</a:t>
            </a:r>
          </a:p>
          <a:p>
            <a:r>
              <a:rPr lang="en-US" dirty="0" smtClean="0"/>
              <a:t>kinetic molecular energy</a:t>
            </a:r>
          </a:p>
          <a:p>
            <a:pPr marL="342900" indent="-342900"/>
            <a:r>
              <a:rPr lang="en-US" dirty="0" smtClean="0"/>
              <a:t>potential energy of a molecule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57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endothermic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endo</a:t>
            </a:r>
            <a:r>
              <a:rPr lang="en-US" dirty="0" smtClean="0"/>
              <a:t>” = within</a:t>
            </a:r>
          </a:p>
          <a:p>
            <a:pPr lvl="1"/>
            <a:r>
              <a:rPr lang="en-US" dirty="0" smtClean="0"/>
              <a:t>absorb heat</a:t>
            </a:r>
          </a:p>
          <a:p>
            <a:pPr lvl="1"/>
            <a:r>
              <a:rPr lang="en-US" dirty="0" smtClean="0"/>
              <a:t>A + B + energy	    C + D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800600" y="3832302"/>
            <a:ext cx="914400" cy="137160"/>
          </a:xfrm>
          <a:prstGeom prst="rightArrow">
            <a:avLst/>
          </a:prstGeom>
          <a:solidFill>
            <a:srgbClr val="F2DC96"/>
          </a:solidFill>
          <a:ln>
            <a:solidFill>
              <a:srgbClr val="F2DC9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DC96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88887" y="3646449"/>
            <a:ext cx="1661533" cy="609600"/>
          </a:xfrm>
          <a:prstGeom prst="ellipse">
            <a:avLst/>
          </a:prstGeom>
          <a:noFill/>
          <a:ln w="57150">
            <a:solidFill>
              <a:srgbClr val="28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25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exothermic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exo</a:t>
            </a:r>
            <a:r>
              <a:rPr lang="en-US" dirty="0" smtClean="0"/>
              <a:t>” = outside of</a:t>
            </a:r>
          </a:p>
          <a:p>
            <a:pPr lvl="1"/>
            <a:r>
              <a:rPr lang="en-US" dirty="0" smtClean="0"/>
              <a:t>release heat</a:t>
            </a:r>
          </a:p>
          <a:p>
            <a:pPr lvl="1"/>
            <a:r>
              <a:rPr lang="en-US" dirty="0"/>
              <a:t>A + B 	    C + D + energy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862147" y="3832302"/>
            <a:ext cx="914400" cy="137160"/>
          </a:xfrm>
          <a:prstGeom prst="rightArrow">
            <a:avLst/>
          </a:prstGeom>
          <a:solidFill>
            <a:srgbClr val="F2DC96"/>
          </a:solidFill>
          <a:ln>
            <a:solidFill>
              <a:srgbClr val="F2DC9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DC96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715000" y="3618384"/>
            <a:ext cx="1661533" cy="609600"/>
          </a:xfrm>
          <a:prstGeom prst="ellipse">
            <a:avLst/>
          </a:prstGeom>
          <a:noFill/>
          <a:ln w="57150">
            <a:solidFill>
              <a:srgbClr val="280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473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1451418"/>
            <a:ext cx="5591176" cy="762000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6000" dirty="0"/>
              <a:t>activation energy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38425" y="3276599"/>
            <a:ext cx="5591175" cy="3523319"/>
          </a:xfrm>
        </p:spPr>
        <p:txBody>
          <a:bodyPr/>
          <a:lstStyle/>
          <a:p>
            <a:pPr marL="0" lvl="1" indent="0" algn="ctr">
              <a:spcBef>
                <a:spcPts val="1200"/>
              </a:spcBef>
              <a:buNone/>
            </a:pPr>
            <a:r>
              <a:rPr lang="en-US" dirty="0">
                <a:solidFill>
                  <a:srgbClr val="280F0E"/>
                </a:solidFill>
              </a:rPr>
              <a:t>the energy needed to start a chemical reaction</a:t>
            </a:r>
          </a:p>
        </p:txBody>
      </p:sp>
    </p:spTree>
    <p:extLst>
      <p:ext uri="{BB962C8B-B14F-4D97-AF65-F5344CB8AC3E}">
        <p14:creationId xmlns:p14="http://schemas.microsoft.com/office/powerpoint/2010/main" val="1996337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772400" cy="3962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catalyst</a:t>
            </a:r>
          </a:p>
          <a:p>
            <a:pPr lvl="1"/>
            <a:r>
              <a:rPr lang="en-US" dirty="0" smtClean="0"/>
              <a:t>affects the rate of a reaction but is not consumed in the reaction</a:t>
            </a:r>
          </a:p>
          <a:p>
            <a:pPr lvl="1"/>
            <a:r>
              <a:rPr lang="en-US" dirty="0" smtClean="0"/>
              <a:t>lowers the activation energy necessary for the reaction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22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332324" cy="3962400"/>
          </a:xfrm>
        </p:spPr>
        <p:txBody>
          <a:bodyPr>
            <a:noAutofit/>
          </a:bodyPr>
          <a:lstStyle/>
          <a:p>
            <a:r>
              <a:rPr lang="en-US" dirty="0"/>
              <a:t>t</a:t>
            </a:r>
            <a:r>
              <a:rPr lang="en-US" dirty="0" smtClean="0"/>
              <a:t>hree </a:t>
            </a:r>
            <a:r>
              <a:rPr lang="en-US" dirty="0"/>
              <a:t>states</a:t>
            </a:r>
          </a:p>
          <a:p>
            <a:r>
              <a:rPr lang="en-US" dirty="0" smtClean="0"/>
              <a:t>composed </a:t>
            </a:r>
            <a:r>
              <a:rPr lang="en-US" dirty="0"/>
              <a:t>of elements</a:t>
            </a:r>
          </a:p>
          <a:p>
            <a:pPr marL="798513" lvl="1" indent="-341313"/>
            <a:r>
              <a:rPr lang="en-US" dirty="0" smtClean="0"/>
              <a:t>pure substances that cannot be broken down into simpler substances by ordinary chemical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9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6" r="37834"/>
          <a:stretch/>
        </p:blipFill>
        <p:spPr>
          <a:xfrm rot="2588123">
            <a:off x="3034169" y="2635256"/>
            <a:ext cx="1996069" cy="2465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772400" cy="3962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enzymes</a:t>
            </a:r>
          </a:p>
          <a:p>
            <a:pPr marL="457200" lvl="1" indent="0">
              <a:buNone/>
            </a:pPr>
            <a:r>
              <a:rPr lang="en-US" dirty="0" smtClean="0"/>
              <a:t>organic catalysts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96" b="100000" l="0" r="20720">
                        <a14:foregroundMark x1="19120" y1="75668" x2="17040" y2="93769"/>
                        <a14:foregroundMark x1="17200" y1="92878" x2="20000" y2="91395"/>
                        <a14:backgroundMark x1="9120" y1="41543" x2="8800" y2="51632"/>
                        <a14:backgroundMark x1="8800" y1="51632" x2="14240" y2="51632"/>
                        <a14:backgroundMark x1="14000" y1="51039" x2="18800" y2="37685"/>
                        <a14:backgroundMark x1="18800" y1="37092" x2="16720" y2="22255"/>
                        <a14:backgroundMark x1="16720" y1="22255" x2="9040" y2="40356"/>
                        <a14:backgroundMark x1="13760" y1="67953" x2="13040" y2="73887"/>
                        <a14:backgroundMark x1="12960" y1="73294" x2="13280" y2="76855"/>
                        <a14:backgroundMark x1="13520" y1="77448" x2="20480" y2="67359"/>
                        <a14:backgroundMark x1="20400" y1="67359" x2="20240" y2="53412"/>
                        <a14:backgroundMark x1="20240" y1="53709" x2="13760" y2="67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268"/>
          <a:stretch/>
        </p:blipFill>
        <p:spPr>
          <a:xfrm rot="2589122">
            <a:off x="3120894" y="2669610"/>
            <a:ext cx="1895707" cy="2465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8000" r="30400">
                        <a14:backgroundMark x1="18480" y1="73887" x2="20560" y2="77151"/>
                        <a14:backgroundMark x1="20400" y1="76558" x2="20160" y2="88427"/>
                        <a14:backgroundMark x1="20160" y1="87834" x2="18240" y2="93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31" r="69574"/>
          <a:stretch/>
        </p:blipFill>
        <p:spPr>
          <a:xfrm rot="1305270">
            <a:off x="5173343" y="3235570"/>
            <a:ext cx="1115123" cy="2465223"/>
          </a:xfrm>
          <a:prstGeom prst="rect">
            <a:avLst/>
          </a:prstGeom>
        </p:spPr>
      </p:pic>
      <p:pic>
        <p:nvPicPr>
          <p:cNvPr id="8" name="Picture 7" hidden="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7" l="72640" r="100000">
                        <a14:foregroundMark x1="81920" y1="50445" x2="73440" y2="77151"/>
                        <a14:foregroundMark x1="73920" y1="75074" x2="72640" y2="41543"/>
                        <a14:foregroundMark x1="73040" y1="42433" x2="80960" y2="27893"/>
                        <a14:foregroundMark x1="80960" y1="28783" x2="81680" y2="48368"/>
                        <a14:backgroundMark x1="84400" y1="23739" x2="91920" y2="25519"/>
                        <a14:backgroundMark x1="92080" y1="25223" x2="93280" y2="0"/>
                        <a14:backgroundMark x1="84640" y1="22849" x2="84400" y2="0"/>
                        <a14:backgroundMark x1="93280" y1="31157" x2="93920" y2="60831"/>
                        <a14:backgroundMark x1="93920" y1="59644" x2="99840" y2="60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20"/>
          <a:stretch/>
        </p:blipFill>
        <p:spPr>
          <a:xfrm rot="2564103">
            <a:off x="3029237" y="3120937"/>
            <a:ext cx="2467101" cy="24652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59347" l="84080" r="100000">
                        <a14:foregroundMark x1="85520" y1="25223" x2="85520" y2="0"/>
                        <a14:foregroundMark x1="93280" y1="51632" x2="98640" y2="59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32" t="29300" b="41399"/>
          <a:stretch/>
        </p:blipFill>
        <p:spPr>
          <a:xfrm rot="2618385">
            <a:off x="3636222" y="4215749"/>
            <a:ext cx="673720" cy="722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59347" l="84080" r="100000">
                        <a14:foregroundMark x1="85520" y1="25223" x2="85520" y2="0"/>
                        <a14:foregroundMark x1="93280" y1="51632" x2="98640" y2="59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264" r="6532" b="73379"/>
          <a:stretch/>
        </p:blipFill>
        <p:spPr>
          <a:xfrm rot="2624555">
            <a:off x="3693642" y="3635384"/>
            <a:ext cx="750210" cy="65626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601234" y="4468181"/>
            <a:ext cx="2129670" cy="1464268"/>
            <a:chOff x="3601234" y="4468181"/>
            <a:chExt cx="2129670" cy="1464268"/>
          </a:xfrm>
        </p:grpSpPr>
        <p:sp>
          <p:nvSpPr>
            <p:cNvPr id="12" name="TextBox 11"/>
            <p:cNvSpPr txBox="1"/>
            <p:nvPr/>
          </p:nvSpPr>
          <p:spPr>
            <a:xfrm>
              <a:off x="3601234" y="5286118"/>
              <a:ext cx="2129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2DC96"/>
                  </a:solidFill>
                  <a:effectLst>
                    <a:outerShdw blurRad="50800" dist="38100" dir="5400000" algn="t" rotWithShape="0">
                      <a:prstClr val="black">
                        <a:alpha val="66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active</a:t>
              </a:r>
              <a:r>
                <a:rPr lang="en-US" dirty="0" smtClean="0">
                  <a:solidFill>
                    <a:prstClr val="black"/>
                  </a:solidFill>
                </a:rPr>
                <a:t> </a:t>
              </a:r>
              <a:r>
                <a:rPr lang="en-US" sz="3600" dirty="0">
                  <a:solidFill>
                    <a:srgbClr val="F2DC96"/>
                  </a:solidFill>
                  <a:effectLst>
                    <a:outerShdw blurRad="50800" dist="38100" dir="5400000" algn="t" rotWithShape="0">
                      <a:prstClr val="black">
                        <a:alpha val="66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site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3973082" y="4468181"/>
              <a:ext cx="493030" cy="817937"/>
            </a:xfrm>
            <a:prstGeom prst="straightConnector1">
              <a:avLst/>
            </a:prstGeom>
            <a:ln w="57150">
              <a:solidFill>
                <a:srgbClr val="F2DC9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099930" y="4576911"/>
            <a:ext cx="2129670" cy="1355537"/>
            <a:chOff x="6099930" y="4576911"/>
            <a:chExt cx="2129670" cy="1355537"/>
          </a:xfrm>
        </p:grpSpPr>
        <p:sp>
          <p:nvSpPr>
            <p:cNvPr id="15" name="TextBox 14"/>
            <p:cNvSpPr txBox="1"/>
            <p:nvPr/>
          </p:nvSpPr>
          <p:spPr>
            <a:xfrm>
              <a:off x="6099930" y="5286117"/>
              <a:ext cx="2129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2DC96"/>
                  </a:solidFill>
                  <a:effectLst>
                    <a:outerShdw blurRad="50800" dist="38100" dir="5400000" algn="t" rotWithShape="0">
                      <a:prstClr val="black">
                        <a:alpha val="66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substrate</a:t>
              </a:r>
              <a:endParaRPr lang="en-US" sz="3600" dirty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6099930" y="4576911"/>
              <a:ext cx="864878" cy="709207"/>
            </a:xfrm>
            <a:prstGeom prst="straightConnector1">
              <a:avLst/>
            </a:prstGeom>
            <a:ln w="57150">
              <a:solidFill>
                <a:srgbClr val="F2DC9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0028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19115 -4.07407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26336 -0.028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0" y="-143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2.96296E-6 L 0.24983 0.0377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1" y="187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96" b="100000" l="0" r="20720">
                        <a14:foregroundMark x1="19120" y1="75668" x2="17040" y2="93769"/>
                        <a14:foregroundMark x1="17200" y1="92878" x2="20000" y2="91395"/>
                        <a14:backgroundMark x1="9120" y1="41543" x2="8800" y2="51632"/>
                        <a14:backgroundMark x1="8800" y1="51632" x2="14240" y2="51632"/>
                        <a14:backgroundMark x1="14000" y1="51039" x2="18800" y2="37685"/>
                        <a14:backgroundMark x1="18800" y1="37092" x2="16720" y2="22255"/>
                        <a14:backgroundMark x1="16720" y1="22255" x2="9040" y2="40356"/>
                        <a14:backgroundMark x1="13760" y1="67953" x2="13040" y2="73887"/>
                        <a14:backgroundMark x1="12960" y1="73294" x2="13280" y2="76855"/>
                        <a14:backgroundMark x1="13520" y1="77448" x2="20480" y2="67359"/>
                        <a14:backgroundMark x1="20400" y1="67359" x2="20240" y2="53412"/>
                        <a14:backgroundMark x1="20240" y1="53709" x2="13760" y2="67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268"/>
          <a:stretch/>
        </p:blipFill>
        <p:spPr>
          <a:xfrm rot="2589122">
            <a:off x="3120938" y="2667270"/>
            <a:ext cx="1895707" cy="2465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000" r="30400">
                        <a14:backgroundMark x1="18480" y1="73887" x2="20560" y2="77151"/>
                        <a14:backgroundMark x1="20400" y1="76558" x2="20160" y2="88427"/>
                        <a14:backgroundMark x1="20160" y1="87834" x2="18240" y2="93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31" r="69574"/>
          <a:stretch/>
        </p:blipFill>
        <p:spPr>
          <a:xfrm rot="1305270">
            <a:off x="3390868" y="3258039"/>
            <a:ext cx="1115123" cy="24652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9347" l="84080" r="100000">
                        <a14:foregroundMark x1="85520" y1="25223" x2="85520" y2="0"/>
                        <a14:foregroundMark x1="93280" y1="51632" x2="98640" y2="59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32" t="29300" b="41399"/>
          <a:stretch/>
        </p:blipFill>
        <p:spPr>
          <a:xfrm rot="2618385">
            <a:off x="5928322" y="4478992"/>
            <a:ext cx="673720" cy="722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9347" l="84080" r="100000">
                        <a14:foregroundMark x1="85520" y1="25223" x2="85520" y2="0"/>
                        <a14:foregroundMark x1="93280" y1="51632" x2="98640" y2="59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264" r="6532" b="73379"/>
          <a:stretch/>
        </p:blipFill>
        <p:spPr>
          <a:xfrm rot="2624555">
            <a:off x="6104228" y="3449384"/>
            <a:ext cx="750210" cy="656263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772400" cy="3962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enzymes</a:t>
            </a:r>
          </a:p>
          <a:p>
            <a:pPr marL="457200" lvl="1" indent="0">
              <a:buNone/>
            </a:pPr>
            <a:r>
              <a:rPr lang="en-US" dirty="0" smtClean="0"/>
              <a:t>organic catalysts</a:t>
            </a:r>
          </a:p>
        </p:txBody>
      </p:sp>
    </p:spTree>
    <p:extLst>
      <p:ext uri="{BB962C8B-B14F-4D97-AF65-F5344CB8AC3E}">
        <p14:creationId xmlns:p14="http://schemas.microsoft.com/office/powerpoint/2010/main" val="4682779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-0.26684 0.027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51" y="13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7 L -0.25174 -0.038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87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two substances combine without chemical bonding, those substances form 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0229" y="2717800"/>
            <a:ext cx="7707086" cy="4064000"/>
          </a:xfrm>
        </p:spPr>
        <p:txBody>
          <a:bodyPr/>
          <a:lstStyle/>
          <a:p>
            <a:r>
              <a:rPr lang="en-US" dirty="0" smtClean="0"/>
              <a:t>mixture.</a:t>
            </a:r>
          </a:p>
          <a:p>
            <a:r>
              <a:rPr lang="en-US" dirty="0" smtClean="0"/>
              <a:t>compound.</a:t>
            </a:r>
          </a:p>
          <a:p>
            <a:r>
              <a:rPr lang="en-US" dirty="0" smtClean="0"/>
              <a:t>molecule.</a:t>
            </a:r>
          </a:p>
          <a:p>
            <a:r>
              <a:rPr lang="en-US" dirty="0" smtClean="0"/>
              <a:t>element.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25714" y="2728726"/>
            <a:ext cx="2380343" cy="53340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78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52D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52D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52D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500748"/>
            <a:ext cx="5591176" cy="5181600"/>
          </a:xfrm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Solutions</a:t>
            </a:r>
            <a:br>
              <a:rPr lang="en-US" dirty="0" smtClean="0"/>
            </a:br>
            <a:r>
              <a:rPr lang="en-US" dirty="0" smtClean="0"/>
              <a:t>Suspensions</a:t>
            </a:r>
            <a:br>
              <a:rPr lang="en-US" dirty="0" smtClean="0"/>
            </a:br>
            <a:r>
              <a:rPr lang="en-US" dirty="0" smtClean="0"/>
              <a:t>Colloids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57736" y="135021"/>
            <a:ext cx="81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46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a homogeneous mixture of one or more substances in another substance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dirty="0" smtClean="0"/>
              <a:t>“homo” = same</a:t>
            </a:r>
          </a:p>
        </p:txBody>
      </p:sp>
    </p:spTree>
    <p:extLst>
      <p:ext uri="{BB962C8B-B14F-4D97-AF65-F5344CB8AC3E}">
        <p14:creationId xmlns:p14="http://schemas.microsoft.com/office/powerpoint/2010/main" val="3132114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a homogeneous mixture of one or more substances in another substance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solute (dissolved)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solvent (</a:t>
            </a:r>
            <a:r>
              <a:rPr lang="en-US" dirty="0"/>
              <a:t>dissolver</a:t>
            </a:r>
            <a:r>
              <a:rPr lang="en-US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concentration </a:t>
            </a:r>
            <a:r>
              <a:rPr lang="en-US" dirty="0"/>
              <a:t>= ratio of the solute to the solvent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92198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state of a substance when its particles are mixed but are not dissolved</a:t>
            </a:r>
          </a:p>
          <a:p>
            <a:r>
              <a:rPr lang="en-US" dirty="0" smtClean="0"/>
              <a:t>particles settle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933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Colloid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mixture of fine particles that do not dissolve but do not settle out quickly</a:t>
            </a:r>
          </a:p>
          <a:p>
            <a:r>
              <a:rPr lang="en-US" dirty="0" smtClean="0"/>
              <a:t>gel phase (semisolid) </a:t>
            </a:r>
          </a:p>
          <a:p>
            <a:r>
              <a:rPr lang="en-US" dirty="0" smtClean="0"/>
              <a:t>sol phase (fluid)</a:t>
            </a:r>
          </a:p>
        </p:txBody>
      </p:sp>
    </p:spTree>
    <p:extLst>
      <p:ext uri="{BB962C8B-B14F-4D97-AF65-F5344CB8AC3E}">
        <p14:creationId xmlns:p14="http://schemas.microsoft.com/office/powerpoint/2010/main" val="1099070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1019634"/>
            <a:ext cx="5591176" cy="762000"/>
          </a:xfrm>
        </p:spPr>
        <p:txBody>
          <a:bodyPr/>
          <a:lstStyle/>
          <a:p>
            <a:pPr algn="ctr"/>
            <a:r>
              <a:rPr lang="en-US" sz="6000" dirty="0" smtClean="0"/>
              <a:t>Diffusion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38425" y="1963086"/>
            <a:ext cx="5591175" cy="283754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net movement of molecules from an area of higher concentration to an area of lower concentration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891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driven by kinetic molecular energy</a:t>
            </a:r>
          </a:p>
          <a:p>
            <a:r>
              <a:rPr lang="en-US" dirty="0" smtClean="0"/>
              <a:t>concentration gradient</a:t>
            </a:r>
          </a:p>
          <a:p>
            <a:pPr marL="457200" lvl="1" indent="0">
              <a:buNone/>
            </a:pPr>
            <a:r>
              <a:rPr lang="en-US" dirty="0" smtClean="0"/>
              <a:t>difference between the numbers of one type of molecule </a:t>
            </a:r>
            <a:r>
              <a:rPr lang="en-US" smtClean="0"/>
              <a:t>in two </a:t>
            </a:r>
            <a:r>
              <a:rPr lang="en-US" dirty="0" smtClean="0"/>
              <a:t>adjacent areas</a:t>
            </a:r>
          </a:p>
          <a:p>
            <a:r>
              <a:rPr lang="en-US" dirty="0" smtClean="0"/>
              <a:t>diffusion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858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1"/>
          <a:stretch/>
        </p:blipFill>
        <p:spPr>
          <a:xfrm>
            <a:off x="518809" y="1088571"/>
            <a:ext cx="8015591" cy="494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5025" y="660402"/>
            <a:ext cx="7053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Periodic Table of the Elements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3" y="946399"/>
            <a:ext cx="7223775" cy="496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6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59" y="1040945"/>
            <a:ext cx="7223775" cy="44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59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59" y="1033264"/>
            <a:ext cx="7223775" cy="376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13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1436904"/>
            <a:ext cx="5591176" cy="762000"/>
          </a:xfrm>
        </p:spPr>
        <p:txBody>
          <a:bodyPr/>
          <a:lstStyle/>
          <a:p>
            <a:pPr algn="ctr"/>
            <a:r>
              <a:rPr lang="en-US" sz="6000" dirty="0" smtClean="0"/>
              <a:t>Osmosis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44940" y="2467440"/>
            <a:ext cx="6389460" cy="224969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diffusion of water through a								 	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341089" y="2465440"/>
            <a:ext cx="1632036" cy="609600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46702" y="2982951"/>
            <a:ext cx="3679902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663" indent="-347663" algn="l" defTabSz="914400" rtl="0" eaLnBrk="1" latinLnBrk="0" hangingPunct="1"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§"/>
              <a:defRPr lang="en-US" sz="4000" b="0" kern="1200">
                <a:solidFill>
                  <a:srgbClr val="280F0E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855663" indent="-3984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4000" b="0" kern="1200">
                <a:solidFill>
                  <a:srgbClr val="2A447F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204913" indent="-34925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  <a:defRPr lang="en-US" sz="4000" b="0" kern="1200">
                <a:solidFill>
                  <a:srgbClr val="AB672F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770063" indent="-3984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»"/>
              <a:defRPr lang="en-US" sz="4000" b="0" kern="1200">
                <a:solidFill>
                  <a:srgbClr val="280F0E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4000" b="0" kern="1200">
                <a:solidFill>
                  <a:srgbClr val="280F0E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dirty="0" smtClean="0"/>
              <a:t>semipermeable</a:t>
            </a:r>
            <a:endParaRPr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499719" y="3568392"/>
            <a:ext cx="3679902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663" indent="-347663" algn="l" defTabSz="914400" rtl="0" eaLnBrk="1" latinLnBrk="0" hangingPunct="1"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§"/>
              <a:defRPr lang="en-US" sz="4000" b="0" kern="1200">
                <a:solidFill>
                  <a:srgbClr val="280F0E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855663" indent="-3984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4000" b="0" kern="1200">
                <a:solidFill>
                  <a:srgbClr val="2A447F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204913" indent="-34925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  <a:defRPr lang="en-US" sz="4000" b="0" kern="1200">
                <a:solidFill>
                  <a:srgbClr val="AB672F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770063" indent="-3984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»"/>
              <a:defRPr lang="en-US" sz="4000" b="0" kern="1200">
                <a:solidFill>
                  <a:srgbClr val="280F0E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4000" b="0" kern="1200">
                <a:solidFill>
                  <a:srgbClr val="280F0E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dirty="0" smtClean="0"/>
              <a:t>membrane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97742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40"/>
                            </p:stCondLst>
                            <p:childTnLst>
                              <p:par>
                                <p:cTn id="13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05" y="1545332"/>
            <a:ext cx="7351791" cy="376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76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8" y="1568192"/>
            <a:ext cx="7223775" cy="372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269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25" y="1549904"/>
            <a:ext cx="7223775" cy="375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94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sugar water, the sugar is the _____.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0229" y="2452908"/>
            <a:ext cx="7707086" cy="4064000"/>
          </a:xfrm>
        </p:spPr>
        <p:txBody>
          <a:bodyPr/>
          <a:lstStyle/>
          <a:p>
            <a:r>
              <a:rPr lang="en-US" dirty="0" smtClean="0"/>
              <a:t>solute</a:t>
            </a:r>
          </a:p>
          <a:p>
            <a:r>
              <a:rPr lang="en-US" dirty="0" smtClean="0"/>
              <a:t>solvent</a:t>
            </a:r>
          </a:p>
          <a:p>
            <a:r>
              <a:rPr lang="en-US" dirty="0" smtClean="0"/>
              <a:t>solution</a:t>
            </a:r>
          </a:p>
          <a:p>
            <a:r>
              <a:rPr lang="en-US" dirty="0" smtClean="0"/>
              <a:t>suspension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25714" y="2463834"/>
            <a:ext cx="2380343" cy="53340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914" y="1397234"/>
            <a:ext cx="192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solute</a:t>
            </a:r>
            <a:endParaRPr lang="en-US" sz="3600" dirty="0">
              <a:solidFill>
                <a:srgbClr val="F79646">
                  <a:lumMod val="60000"/>
                  <a:lumOff val="40000"/>
                </a:srgbClr>
              </a:solidFill>
              <a:effectLst>
                <a:outerShdw blurRad="50800" dist="38100" dir="5400000" algn="t" rotWithShape="0">
                  <a:prstClr val="black">
                    <a:alpha val="66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614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52D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52D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52D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when a tea bag is placed in a cup of hot water?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0229" y="2452908"/>
            <a:ext cx="7707086" cy="4064000"/>
          </a:xfrm>
        </p:spPr>
        <p:txBody>
          <a:bodyPr/>
          <a:lstStyle/>
          <a:p>
            <a:r>
              <a:rPr lang="en-US" dirty="0" smtClean="0"/>
              <a:t>an energy conversion</a:t>
            </a:r>
          </a:p>
          <a:p>
            <a:r>
              <a:rPr lang="en-US" dirty="0" smtClean="0"/>
              <a:t>diffusion</a:t>
            </a:r>
          </a:p>
          <a:p>
            <a:r>
              <a:rPr lang="en-US" dirty="0" smtClean="0"/>
              <a:t>osmosis</a:t>
            </a:r>
          </a:p>
          <a:p>
            <a:r>
              <a:rPr lang="en-US" dirty="0" smtClean="0"/>
              <a:t>entropy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25714" y="3029880"/>
            <a:ext cx="2931886" cy="53340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858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52D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52D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52D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membrane that selectively allows some molecules to pass through but not others 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0229" y="2670618"/>
            <a:ext cx="7707086" cy="4064000"/>
          </a:xfrm>
        </p:spPr>
        <p:txBody>
          <a:bodyPr/>
          <a:lstStyle/>
          <a:p>
            <a:r>
              <a:rPr lang="en-US" dirty="0" smtClean="0"/>
              <a:t>perforated.</a:t>
            </a:r>
          </a:p>
          <a:p>
            <a:r>
              <a:rPr lang="en-US" dirty="0" smtClean="0"/>
              <a:t>porous.</a:t>
            </a:r>
          </a:p>
          <a:p>
            <a:r>
              <a:rPr lang="en-US" dirty="0" smtClean="0"/>
              <a:t>semipermeable.</a:t>
            </a:r>
          </a:p>
          <a:p>
            <a:r>
              <a:rPr lang="en-US" dirty="0" smtClean="0"/>
              <a:t>permeable.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25714" y="3871692"/>
            <a:ext cx="4136572" cy="53340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59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52D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52D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52D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t</a:t>
            </a:r>
            <a:r>
              <a:rPr lang="en-US" dirty="0" smtClean="0"/>
              <a:t>hree </a:t>
            </a:r>
            <a:r>
              <a:rPr lang="en-US" dirty="0"/>
              <a:t>states</a:t>
            </a:r>
          </a:p>
          <a:p>
            <a:r>
              <a:rPr lang="en-US" dirty="0" smtClean="0"/>
              <a:t>composed </a:t>
            </a:r>
            <a:r>
              <a:rPr lang="en-US" dirty="0"/>
              <a:t>of elements</a:t>
            </a:r>
          </a:p>
          <a:p>
            <a:pPr marL="457200" lvl="1" indent="0">
              <a:buNone/>
            </a:pPr>
            <a:r>
              <a:rPr lang="en-US" dirty="0" smtClean="0"/>
              <a:t>Large amounts of these five </a:t>
            </a:r>
            <a:r>
              <a:rPr lang="en-US" dirty="0"/>
              <a:t>elements are essential to </a:t>
            </a:r>
            <a:r>
              <a:rPr lang="en-US" dirty="0" smtClean="0"/>
              <a:t>life:</a:t>
            </a:r>
          </a:p>
          <a:p>
            <a:pPr marL="806450" lvl="2" indent="0">
              <a:buNone/>
            </a:pPr>
            <a:r>
              <a:rPr lang="en-US" dirty="0"/>
              <a:t>	</a:t>
            </a:r>
            <a:r>
              <a:rPr lang="en-US" dirty="0" smtClean="0"/>
              <a:t>O</a:t>
            </a:r>
            <a:r>
              <a:rPr lang="en-US" dirty="0"/>
              <a:t>, C, H, </a:t>
            </a:r>
            <a:r>
              <a:rPr lang="en-US" dirty="0" smtClean="0"/>
              <a:t>N</a:t>
            </a:r>
            <a:r>
              <a:rPr lang="en-US" dirty="0"/>
              <a:t>, </a:t>
            </a:r>
            <a:r>
              <a:rPr lang="en-US" dirty="0" err="1" smtClean="0"/>
              <a:t>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723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“skin” of a raisin is semipermeable. Raisins placed in a beaker of water will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0229" y="2670618"/>
            <a:ext cx="7707086" cy="4064000"/>
          </a:xfrm>
        </p:spPr>
        <p:txBody>
          <a:bodyPr/>
          <a:lstStyle/>
          <a:p>
            <a:r>
              <a:rPr lang="en-US" dirty="0" smtClean="0"/>
              <a:t>swell.</a:t>
            </a:r>
          </a:p>
          <a:p>
            <a:r>
              <a:rPr lang="en-US" dirty="0" smtClean="0"/>
              <a:t>shrink.</a:t>
            </a:r>
          </a:p>
          <a:p>
            <a:r>
              <a:rPr lang="en-US" dirty="0" smtClean="0"/>
              <a:t>stay the same size.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25714" y="2681544"/>
            <a:ext cx="2061029" cy="53340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05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52D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52D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atom</a:t>
            </a:r>
          </a:p>
          <a:p>
            <a:pPr lvl="1"/>
            <a:r>
              <a:rPr lang="en-US" dirty="0" smtClean="0"/>
              <a:t>the smallest unit of an element</a:t>
            </a:r>
          </a:p>
          <a:p>
            <a:pPr lvl="1"/>
            <a:r>
              <a:rPr lang="en-US" dirty="0" smtClean="0"/>
              <a:t>composed of neutrons, protons, and electrons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70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48718" y1="34080" x2="64359" y2="47512"/>
                        <a14:backgroundMark x1="63590" y1="47015" x2="53077" y2="61940"/>
                        <a14:backgroundMark x1="53077" y1="60945" x2="37436" y2="54975"/>
                        <a14:backgroundMark x1="38462" y1="55224" x2="44103" y2="33582"/>
                        <a14:backgroundMark x1="43590" y1="35323" x2="50769" y2="35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616" y="2151884"/>
            <a:ext cx="3566167" cy="3675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91" t="36152" r="38561" b="36982"/>
          <a:stretch/>
        </p:blipFill>
        <p:spPr>
          <a:xfrm>
            <a:off x="4170170" y="3496056"/>
            <a:ext cx="829057" cy="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767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1585680"/>
            <a:ext cx="5591176" cy="762000"/>
          </a:xfrm>
        </p:spPr>
        <p:txBody>
          <a:bodyPr/>
          <a:lstStyle/>
          <a:p>
            <a:pPr algn="ctr"/>
            <a:r>
              <a:rPr lang="en-US" sz="6000" dirty="0" smtClean="0"/>
              <a:t>Isotopes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38425" y="2598045"/>
            <a:ext cx="5591175" cy="315685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atoms having the same number of protons but different numbers of neutrons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51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logy Chapter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iology Chapter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</TotalTime>
  <Words>791</Words>
  <Application>Microsoft Office PowerPoint</Application>
  <PresentationFormat>On-screen Show (4:3)</PresentationFormat>
  <Paragraphs>206</Paragraphs>
  <Slides>60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Tahoma</vt:lpstr>
      <vt:lpstr>Wingdings</vt:lpstr>
      <vt:lpstr>Biology Chapter 2</vt:lpstr>
      <vt:lpstr>2_Biology Chapter 2</vt:lpstr>
      <vt:lpstr>PowerPoint Presentation</vt:lpstr>
      <vt:lpstr>Chemistry</vt:lpstr>
      <vt:lpstr>Matter</vt:lpstr>
      <vt:lpstr>Matter</vt:lpstr>
      <vt:lpstr>PowerPoint Presentation</vt:lpstr>
      <vt:lpstr>Matter</vt:lpstr>
      <vt:lpstr>Matter</vt:lpstr>
      <vt:lpstr>Carbon</vt:lpstr>
      <vt:lpstr>Isotopes</vt:lpstr>
      <vt:lpstr>Carbon</vt:lpstr>
      <vt:lpstr>Matter</vt:lpstr>
      <vt:lpstr>Ionic bonds</vt:lpstr>
      <vt:lpstr>Matter</vt:lpstr>
      <vt:lpstr>Covalent bonds</vt:lpstr>
      <vt:lpstr>Matter</vt:lpstr>
      <vt:lpstr>Molecule</vt:lpstr>
      <vt:lpstr>Matter</vt:lpstr>
      <vt:lpstr>Matter</vt:lpstr>
      <vt:lpstr>Molecular Formula</vt:lpstr>
      <vt:lpstr>Structural Formula</vt:lpstr>
      <vt:lpstr>Chemical Change</vt:lpstr>
      <vt:lpstr>Chemical Change</vt:lpstr>
      <vt:lpstr>Physical Change</vt:lpstr>
      <vt:lpstr>Physical Change</vt:lpstr>
      <vt:lpstr>Mixture</vt:lpstr>
      <vt:lpstr>What type of bonding results from giving and taking electrons?</vt:lpstr>
      <vt:lpstr>Compounds have the same properties as the elements that form them.</vt:lpstr>
      <vt:lpstr>Energy</vt:lpstr>
      <vt:lpstr>Energy</vt:lpstr>
      <vt:lpstr>Energy</vt:lpstr>
      <vt:lpstr>Can kinetic energy be converted into potential energy?</vt:lpstr>
      <vt:lpstr>Energy Changes</vt:lpstr>
      <vt:lpstr>Entropy</vt:lpstr>
      <vt:lpstr>Energy</vt:lpstr>
      <vt:lpstr>Energy</vt:lpstr>
      <vt:lpstr>Chemical Reactions</vt:lpstr>
      <vt:lpstr>Chemical Reactions</vt:lpstr>
      <vt:lpstr>activation energy</vt:lpstr>
      <vt:lpstr>Chemical Reactions</vt:lpstr>
      <vt:lpstr>Chemical Reactions</vt:lpstr>
      <vt:lpstr>Chemical Reactions</vt:lpstr>
      <vt:lpstr>When two substances combine without chemical bonding, those substances form a</vt:lpstr>
      <vt:lpstr>Solutions Suspensions Colloids</vt:lpstr>
      <vt:lpstr>Solution</vt:lpstr>
      <vt:lpstr>Solution</vt:lpstr>
      <vt:lpstr>Suspension</vt:lpstr>
      <vt:lpstr>Colloid</vt:lpstr>
      <vt:lpstr>Diffusion</vt:lpstr>
      <vt:lpstr>Diffusion</vt:lpstr>
      <vt:lpstr>PowerPoint Presentation</vt:lpstr>
      <vt:lpstr>PowerPoint Presentation</vt:lpstr>
      <vt:lpstr>PowerPoint Presentation</vt:lpstr>
      <vt:lpstr>Osmosis</vt:lpstr>
      <vt:lpstr>PowerPoint Presentation</vt:lpstr>
      <vt:lpstr>PowerPoint Presentation</vt:lpstr>
      <vt:lpstr>PowerPoint Presentation</vt:lpstr>
      <vt:lpstr>In sugar water, the sugar is the _____.</vt:lpstr>
      <vt:lpstr>What happens when a tea bag is placed in a cup of hot water?</vt:lpstr>
      <vt:lpstr>A membrane that selectively allows some molecules to pass through but not others is</vt:lpstr>
      <vt:lpstr>The “skin” of a raisin is semipermeable. Raisins placed in a beaker of water will</vt:lpstr>
    </vt:vector>
  </TitlesOfParts>
  <Company>Bob Jones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Lindstrom Hall</dc:creator>
  <cp:lastModifiedBy>Jenn15</cp:lastModifiedBy>
  <cp:revision>149</cp:revision>
  <cp:lastPrinted>2012-03-01T13:25:13Z</cp:lastPrinted>
  <dcterms:created xsi:type="dcterms:W3CDTF">2011-12-16T21:31:17Z</dcterms:created>
  <dcterms:modified xsi:type="dcterms:W3CDTF">2017-08-26T18:19:45Z</dcterms:modified>
</cp:coreProperties>
</file>