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</p:sldMasterIdLst>
  <p:notesMasterIdLst>
    <p:notesMasterId r:id="rId39"/>
  </p:notesMasterIdLst>
  <p:handoutMasterIdLst>
    <p:handoutMasterId r:id="rId40"/>
  </p:handoutMasterIdLst>
  <p:sldIdLst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224" userDrawn="1">
          <p15:clr>
            <a:srgbClr val="A4A3A4"/>
          </p15:clr>
        </p15:guide>
        <p15:guide id="7" pos="2888">
          <p15:clr>
            <a:srgbClr val="A4A3A4"/>
          </p15:clr>
        </p15:guide>
        <p15:guide id="8" pos="5184">
          <p15:clr>
            <a:srgbClr val="A4A3A4"/>
          </p15:clr>
        </p15:guide>
        <p15:guide id="9" pos="1662">
          <p15:clr>
            <a:srgbClr val="A4A3A4"/>
          </p15:clr>
        </p15:guide>
        <p15:guide id="10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F26"/>
    <a:srgbClr val="C2CDD0"/>
    <a:srgbClr val="376092"/>
    <a:srgbClr val="4C4CB4"/>
    <a:srgbClr val="ECCB62"/>
    <a:srgbClr val="4A1C1A"/>
    <a:srgbClr val="2A447F"/>
    <a:srgbClr val="AB672F"/>
    <a:srgbClr val="F2DC96"/>
    <a:srgbClr val="B9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90857" autoAdjust="0"/>
  </p:normalViewPr>
  <p:slideViewPr>
    <p:cSldViewPr snapToGrid="0" showGuides="1">
      <p:cViewPr varScale="1">
        <p:scale>
          <a:sx n="68" d="100"/>
          <a:sy n="68" d="100"/>
        </p:scale>
        <p:origin x="1212" y="54"/>
      </p:cViewPr>
      <p:guideLst>
        <p:guide orient="horz" pos="2152"/>
        <p:guide orient="horz" pos="576"/>
        <p:guide orient="horz" pos="3744"/>
        <p:guide orient="horz" pos="1056"/>
        <p:guide orient="horz" pos="480"/>
        <p:guide orient="horz" pos="1224"/>
        <p:guide pos="2888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3DDBD4-4AF0-4AA0-9CA7-6F3E36A1C204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A7F53-07BC-4C02-A3C5-90F0013B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9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3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9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2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6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4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4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2937910"/>
            <a:ext cx="7707086" cy="325969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376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ECCB62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41796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555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80F0E"/>
                </a:solidFill>
              </a:defRPr>
            </a:lvl1pPr>
            <a:lvl2pPr marL="855663" indent="-39846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204913" indent="-349250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rgbClr val="280F0E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rgbClr val="280F0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752D29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4A1C1A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80F0E"/>
                </a:solidFill>
              </a:defRPr>
            </a:lvl1pPr>
            <a:lvl2pPr marL="855663" indent="-39846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204913" indent="-349250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rgbClr val="280F0E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rgbClr val="280F0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14400"/>
            <a:ext cx="7353300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55800"/>
            <a:ext cx="40767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55800"/>
            <a:ext cx="42672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05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0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99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5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7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2937910"/>
            <a:ext cx="7707086" cy="325969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5557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ECCB62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5659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7105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752D29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4A1C1A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14400"/>
            <a:ext cx="7353300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55800"/>
            <a:ext cx="40767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55800"/>
            <a:ext cx="42672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751-55F7-44DF-B127-58CC6F9FB873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0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696" r:id="rId5"/>
    <p:sldLayoutId id="2147483688" r:id="rId6"/>
    <p:sldLayoutId id="2147483690" r:id="rId7"/>
    <p:sldLayoutId id="2147483691" r:id="rId8"/>
    <p:sldLayoutId id="2147483693" r:id="rId9"/>
    <p:sldLayoutId id="2147483698" r:id="rId10"/>
    <p:sldLayoutId id="2147483702" r:id="rId11"/>
    <p:sldLayoutId id="2147483703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rgbClr val="280F0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12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rgbClr val="280F0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12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293030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Chemistry of Life</a:t>
            </a:r>
            <a:endParaRPr lang="en-US" sz="6000" b="1" cap="small" dirty="0">
              <a:solidFill>
                <a:prstClr val="white">
                  <a:lumMod val="85000"/>
                </a:prst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700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Organic Chemistry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1600" y="29501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080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only slightly soluble in water but very soluble in other organic solvents</a:t>
            </a:r>
          </a:p>
          <a:p>
            <a:r>
              <a:rPr lang="en-US" smtClean="0"/>
              <a:t>occupy less space than starches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014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162800" cy="3962400"/>
          </a:xfrm>
        </p:spPr>
        <p:txBody>
          <a:bodyPr/>
          <a:lstStyle/>
          <a:p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found in animal tissue and dairy products</a:t>
            </a:r>
          </a:p>
          <a:p>
            <a:pPr lvl="1"/>
            <a:r>
              <a:rPr lang="en-US" dirty="0" smtClean="0"/>
              <a:t>store energy</a:t>
            </a:r>
          </a:p>
        </p:txBody>
      </p:sp>
    </p:spTree>
    <p:extLst>
      <p:ext uri="{BB962C8B-B14F-4D97-AF65-F5344CB8AC3E}">
        <p14:creationId xmlns:p14="http://schemas.microsoft.com/office/powerpoint/2010/main" val="245174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90252" y="1143000"/>
            <a:ext cx="1563496" cy="5176335"/>
            <a:chOff x="5294504" y="728547"/>
            <a:chExt cx="2079605" cy="5702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5" t="5027" r="19780" b="90583"/>
            <a:stretch/>
          </p:blipFill>
          <p:spPr>
            <a:xfrm>
              <a:off x="5402766" y="953430"/>
              <a:ext cx="472068" cy="3010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6" t="3518" b="13333"/>
            <a:stretch/>
          </p:blipFill>
          <p:spPr>
            <a:xfrm>
              <a:off x="5294504" y="728547"/>
              <a:ext cx="2079605" cy="570230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3871646" y="5486400"/>
            <a:ext cx="354912" cy="533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4544" y="5029200"/>
            <a:ext cx="354912" cy="533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029200"/>
            <a:ext cx="354912" cy="533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fatty acids</a:t>
            </a:r>
          </a:p>
          <a:p>
            <a:pPr lvl="1"/>
            <a:r>
              <a:rPr lang="en-US" smtClean="0"/>
              <a:t>have hydrophilic and hydrophobic ends</a:t>
            </a:r>
          </a:p>
          <a:p>
            <a:pPr lvl="2"/>
            <a:r>
              <a:rPr lang="en-US" smtClean="0"/>
              <a:t>“philic” = love</a:t>
            </a:r>
          </a:p>
          <a:p>
            <a:pPr lvl="2"/>
            <a:r>
              <a:rPr lang="en-US" smtClean="0"/>
              <a:t>“phobic” = fear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007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2057400"/>
            <a:ext cx="1905000" cy="4038600"/>
            <a:chOff x="5294504" y="728547"/>
            <a:chExt cx="2079605" cy="570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5" t="5027" r="19780" b="90583"/>
            <a:stretch/>
          </p:blipFill>
          <p:spPr>
            <a:xfrm>
              <a:off x="5402766" y="953430"/>
              <a:ext cx="472068" cy="3010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6" t="3518" b="13333"/>
            <a:stretch/>
          </p:blipFill>
          <p:spPr>
            <a:xfrm>
              <a:off x="5294504" y="728547"/>
              <a:ext cx="2079605" cy="570230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6248400" cy="3962400"/>
          </a:xfrm>
        </p:spPr>
        <p:txBody>
          <a:bodyPr/>
          <a:lstStyle/>
          <a:p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saturated</a:t>
            </a:r>
          </a:p>
          <a:p>
            <a:pPr lvl="2"/>
            <a:r>
              <a:rPr lang="en-US" dirty="0" smtClean="0"/>
              <a:t>single bonds between carbon atoms</a:t>
            </a:r>
          </a:p>
          <a:p>
            <a:pPr lvl="2"/>
            <a:r>
              <a:rPr lang="en-US" dirty="0" smtClean="0"/>
              <a:t>solid at room temp.</a:t>
            </a:r>
          </a:p>
          <a:p>
            <a:pPr marL="1139825" lvl="3" indent="0">
              <a:buNone/>
            </a:pPr>
            <a:r>
              <a:rPr lang="en-US" dirty="0" smtClean="0"/>
              <a:t>e.g., butter &amp; lard</a:t>
            </a:r>
          </a:p>
        </p:txBody>
      </p:sp>
    </p:spTree>
    <p:extLst>
      <p:ext uri="{BB962C8B-B14F-4D97-AF65-F5344CB8AC3E}">
        <p14:creationId xmlns:p14="http://schemas.microsoft.com/office/powerpoint/2010/main" val="282346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00800" y="2057400"/>
            <a:ext cx="1905000" cy="4038600"/>
            <a:chOff x="5294504" y="728547"/>
            <a:chExt cx="2079605" cy="570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5" t="5027" r="19780" b="90583"/>
            <a:stretch/>
          </p:blipFill>
          <p:spPr>
            <a:xfrm>
              <a:off x="5402766" y="953430"/>
              <a:ext cx="472068" cy="3010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6" t="3518" b="13333"/>
            <a:stretch/>
          </p:blipFill>
          <p:spPr>
            <a:xfrm>
              <a:off x="5294504" y="728547"/>
              <a:ext cx="2079605" cy="5702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6106588" cy="3962400"/>
          </a:xfrm>
        </p:spPr>
        <p:txBody>
          <a:bodyPr/>
          <a:lstStyle/>
          <a:p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unsaturated</a:t>
            </a:r>
          </a:p>
          <a:p>
            <a:pPr lvl="2"/>
            <a:r>
              <a:rPr lang="en-US" dirty="0" smtClean="0"/>
              <a:t>double bond between one or more pairs of carbon atoms</a:t>
            </a:r>
          </a:p>
          <a:p>
            <a:pPr lvl="2"/>
            <a:r>
              <a:rPr lang="en-US" dirty="0" smtClean="0"/>
              <a:t>liquid at room temp.</a:t>
            </a:r>
          </a:p>
          <a:p>
            <a:pPr marL="1139825" lvl="3" indent="0">
              <a:buNone/>
            </a:pPr>
            <a:r>
              <a:rPr lang="en-US" dirty="0" smtClean="0"/>
              <a:t>e.g., oils</a:t>
            </a:r>
          </a:p>
        </p:txBody>
      </p:sp>
      <p:sp>
        <p:nvSpPr>
          <p:cNvPr id="7" name="Oval 6"/>
          <p:cNvSpPr/>
          <p:nvPr/>
        </p:nvSpPr>
        <p:spPr>
          <a:xfrm>
            <a:off x="6567219" y="3962400"/>
            <a:ext cx="354912" cy="533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1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410200" cy="3962400"/>
          </a:xfrm>
        </p:spPr>
        <p:txBody>
          <a:bodyPr/>
          <a:lstStyle/>
          <a:p>
            <a:r>
              <a:rPr lang="en-US" dirty="0" smtClean="0"/>
              <a:t>triglycerides</a:t>
            </a:r>
          </a:p>
          <a:p>
            <a:pPr lvl="1"/>
            <a:r>
              <a:rPr lang="en-US" dirty="0" smtClean="0"/>
              <a:t>most abundant type of lipid in the body</a:t>
            </a:r>
          </a:p>
          <a:p>
            <a:pPr lvl="1"/>
            <a:r>
              <a:rPr lang="en-US" dirty="0" smtClean="0"/>
              <a:t>three fatty acids with a molecule of glycerol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0800" y="2057400"/>
            <a:ext cx="1905000" cy="4038600"/>
            <a:chOff x="5294504" y="728547"/>
            <a:chExt cx="2079605" cy="570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5" t="5027" r="19780" b="90583"/>
            <a:stretch/>
          </p:blipFill>
          <p:spPr>
            <a:xfrm>
              <a:off x="5402766" y="953430"/>
              <a:ext cx="472068" cy="3010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05" b="86461" l="60691" r="100000">
                          <a14:foregroundMark x1="66401" y1="6290" x2="61487" y2="9275"/>
                          <a14:foregroundMark x1="63214" y1="23348" x2="63214" y2="85928"/>
                          <a14:foregroundMark x1="77424" y1="4264" x2="99336" y2="3305"/>
                          <a14:backgroundMark x1="64807" y1="6930" x2="65737" y2="73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6" t="3518" b="13333"/>
            <a:stretch/>
          </p:blipFill>
          <p:spPr>
            <a:xfrm>
              <a:off x="5294504" y="728547"/>
              <a:ext cx="2079605" cy="570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75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</a:p>
          <a:p>
            <a:pPr lvl="1"/>
            <a:r>
              <a:rPr lang="en-US" dirty="0" smtClean="0"/>
              <a:t>two fatty acids with a </a:t>
            </a:r>
            <a:br>
              <a:rPr lang="en-US" dirty="0" smtClean="0"/>
            </a:br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also have hydrophilic </a:t>
            </a:r>
            <a:br>
              <a:rPr lang="en-US" dirty="0" smtClean="0"/>
            </a:br>
            <a:r>
              <a:rPr lang="en-US" dirty="0" smtClean="0"/>
              <a:t>and hydrophobic 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1626606" cy="4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467601" cy="508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477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</a:p>
          <a:p>
            <a:pPr lvl="1"/>
            <a:r>
              <a:rPr lang="en-US" dirty="0" smtClean="0"/>
              <a:t>two fatty acids with a </a:t>
            </a:r>
            <a:br>
              <a:rPr lang="en-US" dirty="0" smtClean="0"/>
            </a:br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also have hydrophilic </a:t>
            </a:r>
            <a:br>
              <a:rPr lang="en-US" dirty="0" smtClean="0"/>
            </a:br>
            <a:r>
              <a:rPr lang="en-US" dirty="0" smtClean="0"/>
              <a:t>and hydrophobic ends</a:t>
            </a:r>
          </a:p>
          <a:p>
            <a:r>
              <a:rPr lang="en-US" dirty="0" smtClean="0"/>
              <a:t>waxes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1626606" cy="4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Compounds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carbohydrates</a:t>
            </a:r>
          </a:p>
          <a:p>
            <a:r>
              <a:rPr lang="en-US" smtClean="0"/>
              <a:t>lipids</a:t>
            </a:r>
          </a:p>
          <a:p>
            <a:r>
              <a:rPr lang="en-US" smtClean="0"/>
              <a:t>proteins</a:t>
            </a:r>
          </a:p>
          <a:p>
            <a:r>
              <a:rPr lang="en-US" smtClean="0"/>
              <a:t>nucleic acids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7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function as chemical </a:t>
            </a:r>
            <a:br>
              <a:rPr lang="en-US" dirty="0" smtClean="0"/>
            </a:br>
            <a:r>
              <a:rPr lang="en-US" dirty="0" smtClean="0"/>
              <a:t>messengers (hormones)</a:t>
            </a:r>
          </a:p>
          <a:p>
            <a:pPr lvl="1"/>
            <a:r>
              <a:rPr lang="en-US" dirty="0" smtClean="0"/>
              <a:t>e.g., cholesterol</a:t>
            </a:r>
          </a:p>
        </p:txBody>
      </p:sp>
    </p:spTree>
    <p:extLst>
      <p:ext uri="{BB962C8B-B14F-4D97-AF65-F5344CB8AC3E}">
        <p14:creationId xmlns:p14="http://schemas.microsoft.com/office/powerpoint/2010/main" val="3272483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818971" cy="4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2000" y="3020786"/>
            <a:ext cx="7620000" cy="927100"/>
          </a:xfrm>
          <a:prstGeom prst="rect">
            <a:avLst/>
          </a:prstGeom>
          <a:solidFill>
            <a:srgbClr val="4C4C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762000" y="660396"/>
          <a:ext cx="7620000" cy="5257801"/>
        </p:xfrm>
        <a:graphic>
          <a:graphicData uri="http://schemas.openxmlformats.org/drawingml/2006/table">
            <a:tbl>
              <a:tblPr/>
              <a:tblGrid>
                <a:gridCol w="1741488"/>
                <a:gridCol w="1196975"/>
                <a:gridCol w="1198562"/>
                <a:gridCol w="1052513"/>
                <a:gridCol w="1050925"/>
                <a:gridCol w="1379537"/>
              </a:tblGrid>
              <a:tr h="3794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ORGANIC COMPOUNDS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Structural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Enzymatic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Storage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Material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Carbohydrates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Lipids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Proteins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Nucleic Acids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743200" y="2178050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119813" y="21939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54"/>
          <p:cNvSpPr>
            <a:spLocks noChangeArrowheads="1"/>
          </p:cNvSpPr>
          <p:nvPr/>
        </p:nvSpPr>
        <p:spPr bwMode="auto">
          <a:xfrm>
            <a:off x="5076825" y="21812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55"/>
          <p:cNvSpPr>
            <a:spLocks noChangeArrowheads="1"/>
          </p:cNvSpPr>
          <p:nvPr/>
        </p:nvSpPr>
        <p:spPr bwMode="auto">
          <a:xfrm>
            <a:off x="2747963" y="3130099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6124575" y="31459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57"/>
          <p:cNvSpPr>
            <a:spLocks noChangeArrowheads="1"/>
          </p:cNvSpPr>
          <p:nvPr/>
        </p:nvSpPr>
        <p:spPr bwMode="auto">
          <a:xfrm>
            <a:off x="5081588" y="31332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0" y="2855688"/>
            <a:ext cx="9144000" cy="1246188"/>
          </a:xfrm>
          <a:prstGeom prst="rect">
            <a:avLst/>
          </a:prstGeom>
          <a:solidFill>
            <a:srgbClr val="4C4CB4"/>
          </a:solidFill>
          <a:ln w="57150">
            <a:solidFill>
              <a:srgbClr val="24387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LIPIDS</a:t>
            </a:r>
          </a:p>
        </p:txBody>
      </p:sp>
    </p:spTree>
    <p:extLst>
      <p:ext uri="{BB962C8B-B14F-4D97-AF65-F5344CB8AC3E}">
        <p14:creationId xmlns:p14="http://schemas.microsoft.com/office/powerpoint/2010/main" val="295729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made up of long chains of </a:t>
            </a:r>
            <a:br>
              <a:rPr lang="en-US" dirty="0" smtClean="0"/>
            </a:br>
            <a:r>
              <a:rPr lang="en-US" dirty="0" smtClean="0"/>
              <a:t>amino acids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form polypeptide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13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4525" y="1965900"/>
            <a:ext cx="4198825" cy="3474720"/>
            <a:chOff x="4997450" y="3766125"/>
            <a:chExt cx="4198825" cy="34747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31"/>
            <a:stretch/>
          </p:blipFill>
          <p:spPr>
            <a:xfrm>
              <a:off x="5378756" y="3766125"/>
              <a:ext cx="3817519" cy="34747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5" t="61719" r="62081"/>
            <a:stretch/>
          </p:blipFill>
          <p:spPr>
            <a:xfrm>
              <a:off x="4997450" y="5365913"/>
              <a:ext cx="702658" cy="133014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156325" y="1966696"/>
            <a:ext cx="2497928" cy="2922722"/>
            <a:chOff x="6696075" y="1440953"/>
            <a:chExt cx="2455068" cy="29227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29" r="2500" b="50000"/>
            <a:stretch/>
          </p:blipFill>
          <p:spPr>
            <a:xfrm>
              <a:off x="6696075" y="1440953"/>
              <a:ext cx="2219326" cy="17373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5" t="61719" r="43611"/>
            <a:stretch/>
          </p:blipFill>
          <p:spPr>
            <a:xfrm>
              <a:off x="6759636" y="3033530"/>
              <a:ext cx="2391507" cy="133014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-2912407" y="2721761"/>
            <a:ext cx="2395728" cy="2174072"/>
            <a:chOff x="6788516" y="3255697"/>
            <a:chExt cx="2391507" cy="21045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0" t="22343" r="26813" b="50000"/>
            <a:stretch/>
          </p:blipFill>
          <p:spPr>
            <a:xfrm>
              <a:off x="7169150" y="3255697"/>
              <a:ext cx="1297232" cy="9610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5" t="61719" r="43611"/>
            <a:stretch/>
          </p:blipFill>
          <p:spPr>
            <a:xfrm>
              <a:off x="6788516" y="4078270"/>
              <a:ext cx="2391507" cy="128198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-2989994" y="2639797"/>
            <a:ext cx="2391507" cy="2249621"/>
            <a:chOff x="3471445" y="4014705"/>
            <a:chExt cx="2391507" cy="22496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5" t="19519" r="45479" b="50000"/>
            <a:stretch/>
          </p:blipFill>
          <p:spPr>
            <a:xfrm>
              <a:off x="3853491" y="4014705"/>
              <a:ext cx="1336432" cy="10591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5" t="61719" r="43611"/>
            <a:stretch/>
          </p:blipFill>
          <p:spPr>
            <a:xfrm>
              <a:off x="3471445" y="4934181"/>
              <a:ext cx="2391507" cy="1330145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5" b="51557"/>
          <a:stretch/>
        </p:blipFill>
        <p:spPr>
          <a:xfrm>
            <a:off x="279061" y="2000102"/>
            <a:ext cx="2754668" cy="16832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2" t="31095" b="47441"/>
          <a:stretch/>
        </p:blipFill>
        <p:spPr>
          <a:xfrm>
            <a:off x="6142305" y="3762492"/>
            <a:ext cx="602285" cy="538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5"/>
          <a:stretch/>
        </p:blipFill>
        <p:spPr>
          <a:xfrm>
            <a:off x="2521806" y="1961915"/>
            <a:ext cx="6140229" cy="34747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2" t="31095" b="47441"/>
          <a:stretch/>
        </p:blipFill>
        <p:spPr>
          <a:xfrm>
            <a:off x="4233546" y="3762492"/>
            <a:ext cx="602285" cy="53869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3887693" y="1990868"/>
            <a:ext cx="2925489" cy="2904965"/>
            <a:chOff x="-828718" y="2082878"/>
            <a:chExt cx="2925489" cy="290496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75" b="51557"/>
            <a:stretch/>
          </p:blipFill>
          <p:spPr>
            <a:xfrm>
              <a:off x="-828718" y="2082878"/>
              <a:ext cx="2754668" cy="16832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5" t="61719" r="43611"/>
            <a:stretch/>
          </p:blipFill>
          <p:spPr>
            <a:xfrm>
              <a:off x="-294736" y="3657698"/>
              <a:ext cx="2391507" cy="133014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48915" r="36010" b="21160"/>
          <a:stretch/>
        </p:blipFill>
        <p:spPr>
          <a:xfrm>
            <a:off x="715439" y="3663950"/>
            <a:ext cx="2710386" cy="10332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2" t="31095" b="47441"/>
          <a:stretch/>
        </p:blipFill>
        <p:spPr>
          <a:xfrm>
            <a:off x="2474310" y="3762492"/>
            <a:ext cx="602285" cy="5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1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983 -4.07407E-6 L -0.02362 -4.0740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648 L 0.61146 0.0009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5017 -3.33333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made up of long chains of </a:t>
            </a:r>
            <a:br>
              <a:rPr lang="en-US" dirty="0" smtClean="0"/>
            </a:br>
            <a:r>
              <a:rPr lang="en-US" dirty="0" smtClean="0"/>
              <a:t>amino acids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form polypeptide bonds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function as enzymes</a:t>
            </a:r>
          </a:p>
        </p:txBody>
      </p:sp>
    </p:spTree>
    <p:extLst>
      <p:ext uri="{BB962C8B-B14F-4D97-AF65-F5344CB8AC3E}">
        <p14:creationId xmlns:p14="http://schemas.microsoft.com/office/powerpoint/2010/main" val="223395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2000" y="3993224"/>
            <a:ext cx="7620000" cy="927100"/>
          </a:xfrm>
          <a:prstGeom prst="rect">
            <a:avLst/>
          </a:prstGeom>
          <a:solidFill>
            <a:srgbClr val="4C4C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762000" y="660396"/>
          <a:ext cx="7620000" cy="5257801"/>
        </p:xfrm>
        <a:graphic>
          <a:graphicData uri="http://schemas.openxmlformats.org/drawingml/2006/table">
            <a:tbl>
              <a:tblPr/>
              <a:tblGrid>
                <a:gridCol w="1741488"/>
                <a:gridCol w="1196975"/>
                <a:gridCol w="1198562"/>
                <a:gridCol w="1052513"/>
                <a:gridCol w="1050925"/>
                <a:gridCol w="1379537"/>
              </a:tblGrid>
              <a:tr h="3794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ORGANIC COMPOUNDS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Structural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Enzymatic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Storage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Material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Carbohydrates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Lipids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Proteins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Nucleic Acids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743200" y="2178050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119813" y="21939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54"/>
          <p:cNvSpPr>
            <a:spLocks noChangeArrowheads="1"/>
          </p:cNvSpPr>
          <p:nvPr/>
        </p:nvSpPr>
        <p:spPr bwMode="auto">
          <a:xfrm>
            <a:off x="5076825" y="21812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55"/>
          <p:cNvSpPr>
            <a:spLocks noChangeArrowheads="1"/>
          </p:cNvSpPr>
          <p:nvPr/>
        </p:nvSpPr>
        <p:spPr bwMode="auto">
          <a:xfrm>
            <a:off x="2747963" y="3130099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6124575" y="31459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57"/>
          <p:cNvSpPr>
            <a:spLocks noChangeArrowheads="1"/>
          </p:cNvSpPr>
          <p:nvPr/>
        </p:nvSpPr>
        <p:spPr bwMode="auto">
          <a:xfrm>
            <a:off x="5081588" y="31332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2737304" y="4150613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6113916" y="4166488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AutoShape 57"/>
          <p:cNvSpPr>
            <a:spLocks noChangeArrowheads="1"/>
          </p:cNvSpPr>
          <p:nvPr/>
        </p:nvSpPr>
        <p:spPr bwMode="auto">
          <a:xfrm>
            <a:off x="3967865" y="4153788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0" y="3842640"/>
            <a:ext cx="9144000" cy="1246188"/>
          </a:xfrm>
          <a:prstGeom prst="rect">
            <a:avLst/>
          </a:prstGeom>
          <a:solidFill>
            <a:srgbClr val="4C4CB4"/>
          </a:solidFill>
          <a:ln w="57150">
            <a:solidFill>
              <a:srgbClr val="24387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PROTEINS</a:t>
            </a:r>
            <a:endParaRPr lang="en-US" sz="7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99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380342"/>
            <a:ext cx="7315200" cy="3410857"/>
          </a:xfrm>
        </p:spPr>
        <p:txBody>
          <a:bodyPr/>
          <a:lstStyle/>
          <a:p>
            <a:r>
              <a:rPr lang="en-US" dirty="0" smtClean="0"/>
              <a:t>material for heredity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2" y="2191251"/>
            <a:ext cx="7729396" cy="37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found in the nucleus</a:t>
            </a:r>
          </a:p>
          <a:p>
            <a:pPr>
              <a:spcBef>
                <a:spcPts val="1800"/>
              </a:spcBef>
            </a:pPr>
            <a:r>
              <a:rPr lang="en-US" dirty="0"/>
              <a:t>transmit information to the next generation of </a:t>
            </a:r>
            <a:r>
              <a:rPr lang="en-US" dirty="0" smtClean="0"/>
              <a:t>cells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contain information for manufacturing proteins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described by Watson and Crick</a:t>
            </a:r>
          </a:p>
        </p:txBody>
      </p:sp>
    </p:spTree>
    <p:extLst>
      <p:ext uri="{BB962C8B-B14F-4D97-AF65-F5344CB8AC3E}">
        <p14:creationId xmlns:p14="http://schemas.microsoft.com/office/powerpoint/2010/main" val="36064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eoxyribonucleic acid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structure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double helix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twisted ladder of nucleotides</a:t>
            </a:r>
          </a:p>
        </p:txBody>
      </p:sp>
    </p:spTree>
    <p:extLst>
      <p:ext uri="{BB962C8B-B14F-4D97-AF65-F5344CB8AC3E}">
        <p14:creationId xmlns:p14="http://schemas.microsoft.com/office/powerpoint/2010/main" val="4000886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585680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Biosynthesis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1855" y="2598045"/>
            <a:ext cx="5057775" cy="315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putting together of substances by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66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9724"/>
            <a:ext cx="7315200" cy="914400"/>
          </a:xfrm>
        </p:spPr>
        <p:txBody>
          <a:bodyPr/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676067"/>
            <a:ext cx="7315200" cy="820057"/>
          </a:xfrm>
        </p:spPr>
        <p:txBody>
          <a:bodyPr/>
          <a:lstStyle/>
          <a:p>
            <a:r>
              <a:rPr lang="en-US" dirty="0" smtClean="0"/>
              <a:t>sugar, phosphate, and a base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0" r="71220" b="10644"/>
          <a:stretch/>
        </p:blipFill>
        <p:spPr>
          <a:xfrm>
            <a:off x="3027556" y="2286000"/>
            <a:ext cx="3088888" cy="276167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914400" y="4876800"/>
            <a:ext cx="7315200" cy="82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sz="3600">
                <a:solidFill>
                  <a:srgbClr val="752D29"/>
                </a:solidFill>
              </a:rPr>
              <a:t>bases: adenine, thymine, cytosine, guanine</a:t>
            </a:r>
          </a:p>
          <a:p>
            <a:pPr>
              <a:lnSpc>
                <a:spcPct val="105000"/>
              </a:lnSpc>
            </a:pPr>
            <a:endParaRPr sz="360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8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828800"/>
            <a:ext cx="5591176" cy="762000"/>
          </a:xfrm>
        </p:spPr>
        <p:txBody>
          <a:bodyPr/>
          <a:lstStyle/>
          <a:p>
            <a:r>
              <a:rPr lang="en-US" b="1" dirty="0" smtClean="0"/>
              <a:t>Replication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819399"/>
            <a:ext cx="5591175" cy="312420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one DNA molecule becomes two DNA molecules</a:t>
            </a:r>
          </a:p>
        </p:txBody>
      </p:sp>
    </p:spTree>
    <p:extLst>
      <p:ext uri="{BB962C8B-B14F-4D97-AF65-F5344CB8AC3E}">
        <p14:creationId xmlns:p14="http://schemas.microsoft.com/office/powerpoint/2010/main" val="902933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209550" y="5943600"/>
            <a:ext cx="9563100" cy="11430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266700" y="-647700"/>
            <a:ext cx="9677400" cy="8153400"/>
          </a:xfrm>
          <a:prstGeom prst="rect">
            <a:avLst/>
          </a:prstGeom>
          <a:solidFill>
            <a:srgbClr val="2424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-32400000">
            <a:off x="457200" y="0"/>
            <a:ext cx="8229600" cy="6019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4"/>
          <a:stretch>
            <a:fillRect/>
          </a:stretch>
        </p:blipFill>
        <p:spPr bwMode="auto">
          <a:xfrm rot="-32059285">
            <a:off x="2259013" y="457200"/>
            <a:ext cx="10302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4" b="16975"/>
          <a:stretch>
            <a:fillRect/>
          </a:stretch>
        </p:blipFill>
        <p:spPr bwMode="auto">
          <a:xfrm rot="-32059285">
            <a:off x="2203450" y="1219200"/>
            <a:ext cx="103028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3" b="29646"/>
          <a:stretch>
            <a:fillRect/>
          </a:stretch>
        </p:blipFill>
        <p:spPr bwMode="auto">
          <a:xfrm rot="-32059285">
            <a:off x="2146300" y="1784350"/>
            <a:ext cx="1030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0" b="54253"/>
          <a:stretch>
            <a:fillRect/>
          </a:stretch>
        </p:blipFill>
        <p:spPr bwMode="auto">
          <a:xfrm rot="-32059285">
            <a:off x="2030413" y="2928938"/>
            <a:ext cx="103028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0" b="68079"/>
          <a:stretch>
            <a:fillRect/>
          </a:stretch>
        </p:blipFill>
        <p:spPr bwMode="auto">
          <a:xfrm rot="-32059285">
            <a:off x="1962150" y="3544888"/>
            <a:ext cx="10302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9"/>
          <a:stretch>
            <a:fillRect/>
          </a:stretch>
        </p:blipFill>
        <p:spPr bwMode="auto">
          <a:xfrm rot="-32059285">
            <a:off x="1903413" y="4194175"/>
            <a:ext cx="10302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2"/>
          <a:stretch>
            <a:fillRect/>
          </a:stretch>
        </p:blipFill>
        <p:spPr bwMode="auto">
          <a:xfrm rot="-32640842">
            <a:off x="5694363" y="496888"/>
            <a:ext cx="101123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7" b="15797"/>
          <a:stretch>
            <a:fillRect/>
          </a:stretch>
        </p:blipFill>
        <p:spPr bwMode="auto">
          <a:xfrm rot="-32640842">
            <a:off x="5737225" y="1182688"/>
            <a:ext cx="1011238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2" b="29297"/>
          <a:stretch>
            <a:fillRect/>
          </a:stretch>
        </p:blipFill>
        <p:spPr bwMode="auto">
          <a:xfrm rot="-32640842">
            <a:off x="5754688" y="1792288"/>
            <a:ext cx="1087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8" r="9576" b="41664"/>
          <a:stretch>
            <a:fillRect/>
          </a:stretch>
        </p:blipFill>
        <p:spPr bwMode="auto">
          <a:xfrm rot="-32640842">
            <a:off x="5924550" y="2320925"/>
            <a:ext cx="914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r="3925" b="54140"/>
          <a:stretch>
            <a:fillRect/>
          </a:stretch>
        </p:blipFill>
        <p:spPr bwMode="auto">
          <a:xfrm rot="-32780771">
            <a:off x="5864225" y="2859088"/>
            <a:ext cx="11366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3453" b="69244"/>
          <a:stretch>
            <a:fillRect/>
          </a:stretch>
        </p:blipFill>
        <p:spPr bwMode="auto">
          <a:xfrm rot="-32640842">
            <a:off x="5957888" y="3524250"/>
            <a:ext cx="9763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5"/>
          <a:stretch>
            <a:fillRect/>
          </a:stretch>
        </p:blipFill>
        <p:spPr bwMode="auto">
          <a:xfrm rot="-32640842">
            <a:off x="5969000" y="4178300"/>
            <a:ext cx="1011238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2" b="42247"/>
          <a:stretch>
            <a:fillRect/>
          </a:stretch>
        </p:blipFill>
        <p:spPr bwMode="auto">
          <a:xfrm rot="-32059285">
            <a:off x="2090738" y="2379663"/>
            <a:ext cx="10302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57" name="Group 61"/>
          <p:cNvGrpSpPr>
            <a:grpSpLocks/>
          </p:cNvGrpSpPr>
          <p:nvPr/>
        </p:nvGrpSpPr>
        <p:grpSpPr bwMode="auto">
          <a:xfrm>
            <a:off x="4391025" y="-3962400"/>
            <a:ext cx="1030288" cy="8961438"/>
            <a:chOff x="2766" y="-2496"/>
            <a:chExt cx="649" cy="5645"/>
          </a:xfrm>
        </p:grpSpPr>
        <p:pic>
          <p:nvPicPr>
            <p:cNvPr id="2975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059285">
              <a:off x="2766" y="292"/>
              <a:ext cx="649" cy="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3168" y="-2496"/>
              <a:ext cx="96" cy="27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60" name="Group 64"/>
          <p:cNvGrpSpPr>
            <a:grpSpLocks/>
          </p:cNvGrpSpPr>
          <p:nvPr/>
        </p:nvGrpSpPr>
        <p:grpSpPr bwMode="auto">
          <a:xfrm>
            <a:off x="3787775" y="-4038600"/>
            <a:ext cx="1011238" cy="8921750"/>
            <a:chOff x="2386" y="-2544"/>
            <a:chExt cx="637" cy="5620"/>
          </a:xfrm>
        </p:grpSpPr>
        <p:pic>
          <p:nvPicPr>
            <p:cNvPr id="29761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640842">
              <a:off x="2386" y="335"/>
              <a:ext cx="637" cy="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2544" y="-2544"/>
              <a:ext cx="144" cy="28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16" name="Oval 20"/>
          <p:cNvSpPr>
            <a:spLocks noChangeArrowheads="1"/>
          </p:cNvSpPr>
          <p:nvPr/>
        </p:nvSpPr>
        <p:spPr bwMode="auto">
          <a:xfrm rot="-32400000">
            <a:off x="4038600" y="60960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66FF">
                  <a:alpha val="84000"/>
                </a:srgbClr>
              </a:gs>
              <a:gs pos="100000">
                <a:srgbClr val="3333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 rot="-32400000">
            <a:off x="1828800" y="60198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8000">
                  <a:alpha val="60001"/>
                </a:srgbClr>
              </a:gs>
              <a:gs pos="100000">
                <a:srgbClr val="0033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 rot="-32400000">
            <a:off x="6096000" y="60198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8000">
                  <a:alpha val="60001"/>
                </a:srgbClr>
              </a:gs>
              <a:gs pos="100000">
                <a:srgbClr val="0033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8080"/>
              </a:solidFill>
            </a:endParaRPr>
          </a:p>
        </p:txBody>
      </p:sp>
      <p:grpSp>
        <p:nvGrpSpPr>
          <p:cNvPr id="29750" name="Group 54"/>
          <p:cNvGrpSpPr>
            <a:grpSpLocks/>
          </p:cNvGrpSpPr>
          <p:nvPr/>
        </p:nvGrpSpPr>
        <p:grpSpPr bwMode="auto">
          <a:xfrm>
            <a:off x="4572000" y="4038600"/>
            <a:ext cx="3467100" cy="1379538"/>
            <a:chOff x="2880" y="2496"/>
            <a:chExt cx="2184" cy="869"/>
          </a:xfrm>
        </p:grpSpPr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 rot="16200000" flipH="1" flipV="1">
              <a:off x="3000" y="2765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48" name="Oval 52"/>
            <p:cNvSpPr>
              <a:spLocks noChangeArrowheads="1"/>
            </p:cNvSpPr>
            <p:nvPr/>
          </p:nvSpPr>
          <p:spPr bwMode="auto">
            <a:xfrm flipH="1">
              <a:off x="3480" y="2501"/>
              <a:ext cx="1584" cy="52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49" name="Text Box 53"/>
            <p:cNvSpPr txBox="1">
              <a:spLocks noChangeArrowheads="1"/>
            </p:cNvSpPr>
            <p:nvPr/>
          </p:nvSpPr>
          <p:spPr bwMode="auto">
            <a:xfrm>
              <a:off x="3648" y="2496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smtClean="0">
                  <a:solidFill>
                    <a:srgbClr val="000000"/>
                  </a:solidFill>
                </a:rPr>
                <a:t>enzyme</a:t>
              </a:r>
            </a:p>
          </p:txBody>
        </p:sp>
      </p:grp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-152400" y="-609600"/>
            <a:ext cx="9525000" cy="10668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9763" name="Group 67"/>
          <p:cNvGrpSpPr>
            <a:grpSpLocks/>
          </p:cNvGrpSpPr>
          <p:nvPr/>
        </p:nvGrpSpPr>
        <p:grpSpPr bwMode="auto">
          <a:xfrm>
            <a:off x="2286000" y="4038600"/>
            <a:ext cx="4267200" cy="1379538"/>
            <a:chOff x="1488" y="2469"/>
            <a:chExt cx="2688" cy="869"/>
          </a:xfrm>
        </p:grpSpPr>
        <p:sp>
          <p:nvSpPr>
            <p:cNvPr id="29764" name="Line 68"/>
            <p:cNvSpPr>
              <a:spLocks noChangeShapeType="1"/>
            </p:cNvSpPr>
            <p:nvPr/>
          </p:nvSpPr>
          <p:spPr bwMode="auto">
            <a:xfrm rot="21600000" flipH="1" flipV="1">
              <a:off x="3600" y="2858"/>
              <a:ext cx="57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65" name="Line 69"/>
            <p:cNvSpPr>
              <a:spLocks noChangeShapeType="1"/>
            </p:cNvSpPr>
            <p:nvPr/>
          </p:nvSpPr>
          <p:spPr bwMode="auto">
            <a:xfrm rot="16200000" flipH="1" flipV="1">
              <a:off x="1608" y="2738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66" name="Oval 70"/>
            <p:cNvSpPr>
              <a:spLocks noChangeArrowheads="1"/>
            </p:cNvSpPr>
            <p:nvPr/>
          </p:nvSpPr>
          <p:spPr bwMode="auto">
            <a:xfrm flipH="1">
              <a:off x="2088" y="2474"/>
              <a:ext cx="1584" cy="52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67" name="Text Box 71"/>
            <p:cNvSpPr txBox="1">
              <a:spLocks noChangeArrowheads="1"/>
            </p:cNvSpPr>
            <p:nvPr/>
          </p:nvSpPr>
          <p:spPr bwMode="auto">
            <a:xfrm>
              <a:off x="2160" y="2469"/>
              <a:ext cx="14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smtClean="0">
                  <a:solidFill>
                    <a:srgbClr val="000000"/>
                  </a:solidFill>
                </a:rPr>
                <a:t>enzymes</a:t>
              </a:r>
            </a:p>
          </p:txBody>
        </p:sp>
      </p:grp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-476250" y="6019800"/>
            <a:ext cx="10096500" cy="16383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-0.1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 L 0.00764 -1.0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46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20000">
                                      <p:cBhvr>
                                        <p:cTn id="22" dur="10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20000">
                                      <p:cBhvr>
                                        <p:cTn id="24" dur="10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-2.96296E-6 L 0.22187 -2.96296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8" dur="10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420000">
                                      <p:cBhvr>
                                        <p:cTn id="30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420000">
                                      <p:cBhvr>
                                        <p:cTn id="32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1388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3.33333E-6 -0.1388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13889 L 1.11022E-16 -1.0833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889 L 3.33333E-6 -1.0722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849 0.03635 0.16997 0.07269 0.21111 -0.05069 C 0.25226 -0.17338 0.24844 -0.45578 0.24549 -0.73842 " pathEditMode="relative" rAng="0" ptsTypes="aaA">
                                      <p:cBhvr>
                                        <p:cTn id="59" dur="1000" spd="-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3328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045E-16 C -0.09289 0.05463 -0.18525 0.10903 -0.23004 -0.01204 C -0.27466 -0.13241 -0.26111 -0.60139 -0.26789 -0.72222 " pathEditMode="relative" rAng="0" ptsTypes="aaA">
                                      <p:cBhvr>
                                        <p:cTn id="63" dur="1000" spd="-100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3067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0.0 C 0.09167 0.05718 0.18386 0.11435 0.23455 0.0 C 0.28542 -0.11435 0.29219 -0.57153 0.30417 -0.68565 " pathEditMode="relative" rAng="0" ptsTypes="aaA">
                                      <p:cBhvr>
                                        <p:cTn id="67" dur="1000" spd="-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285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81481E-6 C -0.09062 0.06574 -0.18073 0.13101 -0.22726 0.0155 C -0.27396 -0.1 -0.27708 -0.39561 -0.27986 -0.69121 " pathEditMode="relative" rAng="0" ptsTypes="aaA">
                                      <p:cBhvr>
                                        <p:cTn id="71" dur="1000" spd="-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2800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2.22222E-6 C 0.09323 0.04028 0.18698 0.08056 0.22934 -0.01481 C 0.2717 -0.11018 0.26198 -0.3412 0.25278 -0.57222 " pathEditMode="relative" rAng="0" ptsTypes="aaA">
                                      <p:cBhvr>
                                        <p:cTn id="75" dur="1000" spd="-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245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-4.07407E-6 C -0.09409 0.04144 -0.18767 0.08311 -0.23316 -0.01296 C -0.27847 -0.10902 -0.27604 -0.34259 -0.27326 -0.57592 " pathEditMode="relative" rAng="0" ptsTypes="aaA">
                                      <p:cBhvr>
                                        <p:cTn id="79" dur="1000" spd="-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2465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1.48148E-6 C 0.06666 0.04259 0.13333 0.08542 0.18593 -0.00185 C 0.23836 -0.08935 0.27673 -0.30671 0.3151 -0.52408 " pathEditMode="relative" rAng="0" ptsTypes="aaA">
                                      <p:cBhvr>
                                        <p:cTn id="83" dur="1000" spd="-100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219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44444E-6 C -0.08611 0.04236 -0.1717 0.08495 -0.21979 4.44444E-6 C -0.26806 -0.08496 -0.27795 -0.42431 -0.28959 -0.50926 " pathEditMode="relative" rAng="0" ptsTypes="aaA">
                                      <p:cBhvr>
                                        <p:cTn id="87" dur="1000" spd="-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2122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1.85185E-6 C 0.07327 0.03819 0.1467 0.07616 0.19271 0.00162 C 0.23872 -0.07222 0.25712 -0.25834 0.2757 -0.44421 " pathEditMode="relative" rAng="0" ptsTypes="aaA">
                                      <p:cBhvr>
                                        <p:cTn id="91" dur="1000" spd="-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840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2222E-6 3.7037E-7 C -0.07657 0.03657 -0.15296 0.07315 -0.19827 3.7037E-7 C -0.24375 -0.07315 -0.25799 -0.25602 -0.27205 -0.43889 " pathEditMode="relative" rAng="0" ptsTypes="aaA">
                                      <p:cBhvr>
                                        <p:cTn id="95" dur="1000" spd="-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82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-4.44444E-6 C 0.08386 0.03519 0.16771 0.07037 0.21945 0.01112 C 0.27136 -0.04814 0.29115 -0.20185 0.31111 -0.35555 " pathEditMode="relative" rAng="0" ptsTypes="aaA">
                                      <p:cBhvr>
                                        <p:cTn id="99" dur="1000" spd="-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42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-4.07407E-6 C -0.08646 0.02917 -0.17257 0.05834 -0.21511 -4.07407E-6 C -0.25764 -0.05833 -0.25712 -0.20416 -0.25625 -0.35 " pathEditMode="relative" rAng="0" ptsTypes="aaA">
                                      <p:cBhvr>
                                        <p:cTn id="103" dur="1000" spd="-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1458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38889E-6 -1.48148E-6 C 0.08767 0.02014 0.17552 0.04051 0.22083 -0.00185 C 0.26597 -0.04421 0.26302 -0.2118 0.2717 -0.2537 " pathEditMode="relative" rAng="0" ptsTypes="aaA">
                                      <p:cBhvr>
                                        <p:cTn id="107" dur="1000" spd="-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1067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38889E-6 -3.7037E-7 C -0.09305 0.02292 -0.18594 0.04607 -0.22778 0.00185 C -0.26962 -0.04236 -0.26059 -0.1537 -0.25139 -0.26481 " pathEditMode="relative" rAng="0" ptsTypes="aaA">
                                      <p:cBhvr>
                                        <p:cTn id="111" dur="1000" spd="-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 animBg="1"/>
      <p:bldP spid="29716" grpId="1" animBg="1"/>
      <p:bldP spid="29716" grpId="2" animBg="1"/>
      <p:bldP spid="29718" grpId="0" animBg="1"/>
      <p:bldP spid="29718" grpId="1" animBg="1"/>
      <p:bldP spid="29718" grpId="2" animBg="1"/>
      <p:bldP spid="29719" grpId="0" animBg="1"/>
      <p:bldP spid="29719" grpId="1" animBg="1"/>
      <p:bldP spid="2971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ribonucleic acid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sugar = ribose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single stranded</a:t>
            </a:r>
          </a:p>
          <a:p>
            <a:pPr>
              <a:spcBef>
                <a:spcPts val="1800"/>
              </a:spcBef>
            </a:pPr>
            <a:r>
              <a:rPr lang="en-US" dirty="0"/>
              <a:t>bases: </a:t>
            </a:r>
            <a:r>
              <a:rPr lang="en-US" dirty="0" smtClean="0"/>
              <a:t>cytosine, guanine, adenine, and uracil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27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1"/>
            <a:ext cx="7620000" cy="363582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process by which DNA </a:t>
            </a:r>
            <a:br>
              <a:rPr lang="en-US" dirty="0" smtClean="0"/>
            </a:br>
            <a:r>
              <a:rPr lang="en-US" dirty="0" smtClean="0"/>
              <a:t>forms RNA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RNA polymerase</a:t>
            </a:r>
          </a:p>
        </p:txBody>
      </p:sp>
    </p:spTree>
    <p:extLst>
      <p:ext uri="{BB962C8B-B14F-4D97-AF65-F5344CB8AC3E}">
        <p14:creationId xmlns:p14="http://schemas.microsoft.com/office/powerpoint/2010/main" val="3269956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209550" y="5943600"/>
            <a:ext cx="9563100" cy="11430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266700" y="-762000"/>
            <a:ext cx="9677400" cy="8153400"/>
          </a:xfrm>
          <a:prstGeom prst="rect">
            <a:avLst/>
          </a:prstGeom>
          <a:solidFill>
            <a:srgbClr val="2424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 rot="-32400000">
            <a:off x="457200" y="0"/>
            <a:ext cx="8229600" cy="6172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4"/>
          <a:stretch>
            <a:fillRect/>
          </a:stretch>
        </p:blipFill>
        <p:spPr bwMode="auto">
          <a:xfrm rot="-32059285">
            <a:off x="4546600" y="304800"/>
            <a:ext cx="1030288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4" b="16975"/>
          <a:stretch>
            <a:fillRect/>
          </a:stretch>
        </p:blipFill>
        <p:spPr bwMode="auto">
          <a:xfrm rot="-32059285">
            <a:off x="4491038" y="1066800"/>
            <a:ext cx="103028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3" b="29646"/>
          <a:stretch>
            <a:fillRect/>
          </a:stretch>
        </p:blipFill>
        <p:spPr bwMode="auto">
          <a:xfrm rot="-32059285">
            <a:off x="4433888" y="1600200"/>
            <a:ext cx="1030287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0" b="54253"/>
          <a:stretch>
            <a:fillRect/>
          </a:stretch>
        </p:blipFill>
        <p:spPr bwMode="auto">
          <a:xfrm rot="-32059285">
            <a:off x="4318000" y="2776538"/>
            <a:ext cx="103028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0" b="68079"/>
          <a:stretch>
            <a:fillRect/>
          </a:stretch>
        </p:blipFill>
        <p:spPr bwMode="auto">
          <a:xfrm rot="-32059285">
            <a:off x="4249738" y="3392488"/>
            <a:ext cx="10302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2"/>
          <a:stretch>
            <a:fillRect/>
          </a:stretch>
        </p:blipFill>
        <p:spPr bwMode="auto">
          <a:xfrm rot="-32640842">
            <a:off x="3638550" y="344488"/>
            <a:ext cx="10112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7" b="15797"/>
          <a:stretch>
            <a:fillRect/>
          </a:stretch>
        </p:blipFill>
        <p:spPr bwMode="auto">
          <a:xfrm rot="-32640842">
            <a:off x="3681413" y="1030288"/>
            <a:ext cx="10112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2" b="29297"/>
          <a:stretch>
            <a:fillRect/>
          </a:stretch>
        </p:blipFill>
        <p:spPr bwMode="auto">
          <a:xfrm rot="-32640842">
            <a:off x="3698875" y="1639888"/>
            <a:ext cx="1087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8" r="9576" b="41664"/>
          <a:stretch>
            <a:fillRect/>
          </a:stretch>
        </p:blipFill>
        <p:spPr bwMode="auto">
          <a:xfrm rot="-32640842">
            <a:off x="3868738" y="2168525"/>
            <a:ext cx="914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r="3925" b="54140"/>
          <a:stretch>
            <a:fillRect/>
          </a:stretch>
        </p:blipFill>
        <p:spPr bwMode="auto">
          <a:xfrm rot="-32780771">
            <a:off x="3816350" y="2732088"/>
            <a:ext cx="11366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3453" b="69244"/>
          <a:stretch>
            <a:fillRect/>
          </a:stretch>
        </p:blipFill>
        <p:spPr bwMode="auto">
          <a:xfrm rot="-32640842">
            <a:off x="3908425" y="3371850"/>
            <a:ext cx="976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2" b="42247"/>
          <a:stretch>
            <a:fillRect/>
          </a:stretch>
        </p:blipFill>
        <p:spPr bwMode="auto">
          <a:xfrm rot="-32059285">
            <a:off x="4378325" y="2184400"/>
            <a:ext cx="10302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0" b="54253"/>
          <a:stretch>
            <a:fillRect/>
          </a:stretch>
        </p:blipFill>
        <p:spPr bwMode="auto">
          <a:xfrm rot="-32059285">
            <a:off x="4291013" y="4464050"/>
            <a:ext cx="1030287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0" b="68079"/>
          <a:stretch>
            <a:fillRect/>
          </a:stretch>
        </p:blipFill>
        <p:spPr bwMode="auto">
          <a:xfrm rot="-32059285">
            <a:off x="4222750" y="5080000"/>
            <a:ext cx="10302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9"/>
          <a:stretch>
            <a:fillRect/>
          </a:stretch>
        </p:blipFill>
        <p:spPr bwMode="auto">
          <a:xfrm rot="-32059285">
            <a:off x="4164013" y="5729288"/>
            <a:ext cx="10302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5"/>
          <a:stretch>
            <a:fillRect/>
          </a:stretch>
        </p:blipFill>
        <p:spPr bwMode="auto">
          <a:xfrm rot="-32640842">
            <a:off x="3886200" y="5713413"/>
            <a:ext cx="1011238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4" b="16975"/>
          <a:stretch>
            <a:fillRect/>
          </a:stretch>
        </p:blipFill>
        <p:spPr bwMode="auto">
          <a:xfrm rot="-32059285">
            <a:off x="4456113" y="3922713"/>
            <a:ext cx="103028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7" b="15797"/>
          <a:stretch>
            <a:fillRect/>
          </a:stretch>
        </p:blipFill>
        <p:spPr bwMode="auto">
          <a:xfrm rot="-32640842">
            <a:off x="3646488" y="3886200"/>
            <a:ext cx="10112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r="3925" b="54140"/>
          <a:stretch>
            <a:fillRect/>
          </a:stretch>
        </p:blipFill>
        <p:spPr bwMode="auto">
          <a:xfrm rot="-32636906">
            <a:off x="3789363" y="4419600"/>
            <a:ext cx="11366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3453" b="69244"/>
          <a:stretch>
            <a:fillRect/>
          </a:stretch>
        </p:blipFill>
        <p:spPr bwMode="auto">
          <a:xfrm rot="-32811006">
            <a:off x="3881438" y="5059363"/>
            <a:ext cx="9763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4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7" b="15797"/>
          <a:stretch>
            <a:fillRect/>
          </a:stretch>
        </p:blipFill>
        <p:spPr bwMode="auto">
          <a:xfrm rot="-32640842">
            <a:off x="3689350" y="1066800"/>
            <a:ext cx="101123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5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2" b="29297"/>
          <a:stretch>
            <a:fillRect/>
          </a:stretch>
        </p:blipFill>
        <p:spPr bwMode="auto">
          <a:xfrm rot="-32640842">
            <a:off x="3706813" y="1628775"/>
            <a:ext cx="1087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8" r="9576" b="41664"/>
          <a:stretch>
            <a:fillRect/>
          </a:stretch>
        </p:blipFill>
        <p:spPr bwMode="auto">
          <a:xfrm rot="-32640842">
            <a:off x="3867150" y="2170113"/>
            <a:ext cx="914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7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r="3925" b="54140"/>
          <a:stretch>
            <a:fillRect/>
          </a:stretch>
        </p:blipFill>
        <p:spPr bwMode="auto">
          <a:xfrm rot="-32780771">
            <a:off x="3816350" y="2743200"/>
            <a:ext cx="11366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8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3453" b="69244"/>
          <a:stretch>
            <a:fillRect/>
          </a:stretch>
        </p:blipFill>
        <p:spPr bwMode="auto">
          <a:xfrm rot="-32640842">
            <a:off x="3910013" y="3408363"/>
            <a:ext cx="9763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9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8" r="9576" b="41664"/>
          <a:stretch>
            <a:fillRect/>
          </a:stretch>
        </p:blipFill>
        <p:spPr bwMode="auto">
          <a:xfrm rot="-32640842">
            <a:off x="3844925" y="3911600"/>
            <a:ext cx="914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70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r="3925" b="54140"/>
          <a:stretch>
            <a:fillRect/>
          </a:stretch>
        </p:blipFill>
        <p:spPr bwMode="auto">
          <a:xfrm rot="10480757">
            <a:off x="3798888" y="4419600"/>
            <a:ext cx="11366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-285750" y="5638800"/>
            <a:ext cx="9715500" cy="17526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3872" name="Picture 80" descr="ura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0363"/>
            <a:ext cx="617538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91" name="Group 99"/>
          <p:cNvGrpSpPr>
            <a:grpSpLocks/>
          </p:cNvGrpSpPr>
          <p:nvPr/>
        </p:nvGrpSpPr>
        <p:grpSpPr bwMode="auto">
          <a:xfrm>
            <a:off x="3689350" y="360363"/>
            <a:ext cx="1263650" cy="4746625"/>
            <a:chOff x="2324" y="227"/>
            <a:chExt cx="796" cy="2990"/>
          </a:xfrm>
        </p:grpSpPr>
        <p:pic>
          <p:nvPicPr>
            <p:cNvPr id="33892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87" b="15797"/>
            <a:stretch>
              <a:fillRect/>
            </a:stretch>
          </p:blipFill>
          <p:spPr bwMode="auto">
            <a:xfrm rot="-32640842">
              <a:off x="2324" y="672"/>
              <a:ext cx="63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3" name="Picture 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52" b="29297"/>
            <a:stretch>
              <a:fillRect/>
            </a:stretch>
          </p:blipFill>
          <p:spPr bwMode="auto">
            <a:xfrm rot="-32640842">
              <a:off x="2335" y="1026"/>
              <a:ext cx="68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4" name="Picture 1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08" r="9576" b="41664"/>
            <a:stretch>
              <a:fillRect/>
            </a:stretch>
          </p:blipFill>
          <p:spPr bwMode="auto">
            <a:xfrm rot="-32640842">
              <a:off x="2436" y="1367"/>
              <a:ext cx="5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63" r="3925" b="54140"/>
            <a:stretch>
              <a:fillRect/>
            </a:stretch>
          </p:blipFill>
          <p:spPr bwMode="auto">
            <a:xfrm rot="-32780771">
              <a:off x="2404" y="1728"/>
              <a:ext cx="71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84" r="3453" b="69244"/>
            <a:stretch>
              <a:fillRect/>
            </a:stretch>
          </p:blipFill>
          <p:spPr bwMode="auto">
            <a:xfrm rot="-32640842">
              <a:off x="2463" y="2147"/>
              <a:ext cx="6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7" name="Picture 1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08" r="9576" b="41664"/>
            <a:stretch>
              <a:fillRect/>
            </a:stretch>
          </p:blipFill>
          <p:spPr bwMode="auto">
            <a:xfrm rot="-32640842">
              <a:off x="2422" y="2464"/>
              <a:ext cx="5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63" r="3925" b="54140"/>
            <a:stretch>
              <a:fillRect/>
            </a:stretch>
          </p:blipFill>
          <p:spPr bwMode="auto">
            <a:xfrm rot="10480757">
              <a:off x="2393" y="2784"/>
              <a:ext cx="71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" name="Picture 107" descr="uraci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77" y="294"/>
              <a:ext cx="524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849" name="Group 57"/>
          <p:cNvGrpSpPr>
            <a:grpSpLocks/>
          </p:cNvGrpSpPr>
          <p:nvPr/>
        </p:nvGrpSpPr>
        <p:grpSpPr bwMode="auto">
          <a:xfrm flipH="1">
            <a:off x="3848100" y="4838700"/>
            <a:ext cx="1066800" cy="533400"/>
            <a:chOff x="3408" y="2016"/>
            <a:chExt cx="1440" cy="720"/>
          </a:xfrm>
        </p:grpSpPr>
        <p:sp>
          <p:nvSpPr>
            <p:cNvPr id="33850" name="AutoShape 58"/>
            <p:cNvSpPr>
              <a:spLocks noChangeArrowheads="1"/>
            </p:cNvSpPr>
            <p:nvPr/>
          </p:nvSpPr>
          <p:spPr bwMode="auto">
            <a:xfrm>
              <a:off x="3408" y="2016"/>
              <a:ext cx="1440" cy="720"/>
            </a:xfrm>
            <a:prstGeom prst="roundRect">
              <a:avLst>
                <a:gd name="adj" fmla="val 45556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51" name="Rectangle 59"/>
            <p:cNvSpPr>
              <a:spLocks noChangeArrowheads="1"/>
            </p:cNvSpPr>
            <p:nvPr/>
          </p:nvSpPr>
          <p:spPr bwMode="auto">
            <a:xfrm>
              <a:off x="3408" y="2400"/>
              <a:ext cx="1440" cy="336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-152400" y="-609600"/>
            <a:ext cx="9525000" cy="10668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 rot="5400000">
            <a:off x="-4743450" y="1657350"/>
            <a:ext cx="9715500" cy="685800"/>
          </a:xfrm>
          <a:prstGeom prst="rect">
            <a:avLst/>
          </a:prstGeom>
          <a:solidFill>
            <a:srgbClr val="2424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72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92089E-6 L -0.06475 -0.020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10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0914E-6 L -0.10121 -0.0185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9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60000">
                                      <p:cBhvr>
                                        <p:cTn id="12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5612E-6 L -0.12222 -0.028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14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5529E-7 L -0.13507 -0.038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9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2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2903E-6 L -0.13993 -0.0296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14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1925E-8 L -0.13854 -0.034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7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26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8563E-6 L -0.13836 -0.010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5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2602E-6 L -0.13403 -0.012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62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2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125E-6 L -0.12014 -0.024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2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43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9409 0.04144 -0.18767 0.08311 -0.23316 -0.01296 C -0.27847 -0.10902 -0.27604 -0.34259 -0.27326 -0.57592 " pathEditMode="relative" rAng="0" ptsTypes="aaA">
                                      <p:cBhvr>
                                        <p:cTn id="49" dur="1000" spd="-100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2465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4.05968E-6 L 0.00052 -0.60144 " pathEditMode="fixed" rAng="0" ptsTypes="AA">
                                      <p:cBhvr>
                                        <p:cTn id="51" dur="1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44444E-6 C -0.08611 0.04236 -0.1717 0.08495 -0.21979 4.44444E-6 C -0.26806 -0.08496 -0.27795 -0.42431 -0.28959 -0.50926 " pathEditMode="relative" rAng="0" ptsTypes="aaA">
                                      <p:cBhvr>
                                        <p:cTn id="55" dur="1000" spd="-1000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2122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11111E-6 4.81481E-6 C -0.09062 0.06574 -0.18073 0.13101 -0.22726 0.0155 C -0.27396 -0.1 -0.27708 -0.39561 -0.27986 -0.69121 " pathEditMode="relative" rAng="0" ptsTypes="aaA">
                                      <p:cBhvr>
                                        <p:cTn id="59" dur="1000" spd="-100000" fill="hold"/>
                                        <p:tgtEl>
                                          <p:spTgt spid="33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2800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4.07407E-6 C -0.09409 0.04144 -0.18767 0.08311 -0.23316 -0.01296 C -0.27847 -0.10902 -0.27604 -0.34259 -0.27326 -0.57592 " pathEditMode="relative" rAng="0" ptsTypes="aaA">
                                      <p:cBhvr>
                                        <p:cTn id="63" dur="1000" spd="-100000" fill="hold"/>
                                        <p:tgtEl>
                                          <p:spTgt spid="33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2465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4.44444E-6 C -0.08611 0.04236 -0.1717 0.08495 -0.21979 4.44444E-6 C -0.26806 -0.08496 -0.27795 -0.42431 -0.28959 -0.50926 " pathEditMode="relative" rAng="0" ptsTypes="aaA">
                                      <p:cBhvr>
                                        <p:cTn id="67" dur="1000" spd="-100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2122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3.7037E-7 C -0.07657 0.03657 -0.15296 0.07315 -0.19827 3.7037E-7 C -0.24375 -0.07315 -0.25799 -0.25602 -0.27205 -0.43889 " pathEditMode="relative" rAng="0" ptsTypes="aaA">
                                      <p:cBhvr>
                                        <p:cTn id="71" dur="1000" spd="-100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828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111E-6 -4.07407E-6 C -0.08646 0.02917 -0.17257 0.05834 -0.21511 -4.07407E-6 C -0.25764 -0.05833 -0.25712 -0.20416 -0.25625 -0.35 " pathEditMode="relative" rAng="0" ptsTypes="aaA">
                                      <p:cBhvr>
                                        <p:cTn id="75" dur="1000" spd="-1000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145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4.10826E-6 L -0.13889 4.10826E-6 C -0.20122 4.10826E-6 -0.27778 -0.07125 -0.27778 -0.12862 L -0.27778 -0.25746 " pathEditMode="relative" rAng="0" ptsTypes="FfFF">
                                      <p:cBhvr>
                                        <p:cTn id="79" dur="1000" spd="-1000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12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09" dur="1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-0.06389 -0.02222 " pathEditMode="relative" rAng="0" ptsTypes="AA">
                                      <p:cBhvr>
                                        <p:cTn id="112" dur="1000" spd="-100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11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0156 -0.01945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9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">
                                      <p:cBhvr>
                                        <p:cTn id="11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12222 -0.02963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14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">
                                      <p:cBhvr>
                                        <p:cTn id="12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13611 -0.03797 " pathEditMode="relative" rAng="0" ptsTypes="AA">
                                      <p:cBhvr>
                                        <p:cTn id="124" dur="1000" spd="-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89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12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13958 -0.02963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4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3837 -0.03218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32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375 -0.01111 " pathEditMode="relative" rAng="0" ptsTypes="AA">
                                      <p:cBhvr>
                                        <p:cTn id="134" dur="1000" spd="-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3333 -0.01296 " pathEditMode="relative" rAng="0" ptsTypes="AA">
                                      <p:cBhvr>
                                        <p:cTn id="136" dur="1000" spd="-100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64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138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12084 -0.025 " pathEditMode="relative" rAng="0" ptsTypes="AA">
                                      <p:cBhvr>
                                        <p:cTn id="140" dur="1000" spd="-100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125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-0.24809 -0.8111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2000" y="4965662"/>
            <a:ext cx="7620000" cy="927100"/>
          </a:xfrm>
          <a:prstGeom prst="rect">
            <a:avLst/>
          </a:prstGeom>
          <a:solidFill>
            <a:srgbClr val="4C4C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762000" y="660396"/>
          <a:ext cx="7620000" cy="5257801"/>
        </p:xfrm>
        <a:graphic>
          <a:graphicData uri="http://schemas.openxmlformats.org/drawingml/2006/table">
            <a:tbl>
              <a:tblPr/>
              <a:tblGrid>
                <a:gridCol w="1741488"/>
                <a:gridCol w="1196975"/>
                <a:gridCol w="1198562"/>
                <a:gridCol w="1052513"/>
                <a:gridCol w="1050925"/>
                <a:gridCol w="1379537"/>
              </a:tblGrid>
              <a:tr h="3794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ORGANIC COMPOUNDS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Structural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Enzymatic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Storage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Material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Carbohydrates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Lipids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Proteins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Nucleic Acids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743200" y="2178050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119813" y="21939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54"/>
          <p:cNvSpPr>
            <a:spLocks noChangeArrowheads="1"/>
          </p:cNvSpPr>
          <p:nvPr/>
        </p:nvSpPr>
        <p:spPr bwMode="auto">
          <a:xfrm>
            <a:off x="5076825" y="21812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55"/>
          <p:cNvSpPr>
            <a:spLocks noChangeArrowheads="1"/>
          </p:cNvSpPr>
          <p:nvPr/>
        </p:nvSpPr>
        <p:spPr bwMode="auto">
          <a:xfrm>
            <a:off x="2747963" y="3130099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6124575" y="31459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57"/>
          <p:cNvSpPr>
            <a:spLocks noChangeArrowheads="1"/>
          </p:cNvSpPr>
          <p:nvPr/>
        </p:nvSpPr>
        <p:spPr bwMode="auto">
          <a:xfrm>
            <a:off x="5081588" y="3133274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2737304" y="4150613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6113916" y="4166488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AutoShape 57"/>
          <p:cNvSpPr>
            <a:spLocks noChangeArrowheads="1"/>
          </p:cNvSpPr>
          <p:nvPr/>
        </p:nvSpPr>
        <p:spPr bwMode="auto">
          <a:xfrm>
            <a:off x="3967865" y="4153788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7369380" y="5117158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0" y="4815078"/>
            <a:ext cx="9144000" cy="1246188"/>
          </a:xfrm>
          <a:prstGeom prst="rect">
            <a:avLst/>
          </a:prstGeom>
          <a:solidFill>
            <a:srgbClr val="4C4CB4"/>
          </a:solidFill>
          <a:ln w="57150">
            <a:solidFill>
              <a:srgbClr val="24387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NUCLEIC ACIDS</a:t>
            </a:r>
            <a:endParaRPr lang="en-US" sz="7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r>
              <a:rPr lang="en-US" dirty="0" smtClean="0"/>
              <a:t>Functions of Organic Compounds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510968"/>
            <a:ext cx="7315200" cy="3410857"/>
          </a:xfrm>
        </p:spPr>
        <p:txBody>
          <a:bodyPr/>
          <a:lstStyle/>
          <a:p>
            <a:r>
              <a:rPr lang="en-US" smtClean="0"/>
              <a:t>structural</a:t>
            </a:r>
          </a:p>
          <a:p>
            <a:r>
              <a:rPr lang="en-US" smtClean="0"/>
              <a:t>enzymatic</a:t>
            </a:r>
          </a:p>
          <a:p>
            <a:r>
              <a:rPr lang="en-US" smtClean="0"/>
              <a:t>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9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monosaccharides</a:t>
            </a:r>
          </a:p>
          <a:p>
            <a:pPr lvl="1"/>
            <a:r>
              <a:rPr lang="en-US" smtClean="0"/>
              <a:t>single sugar</a:t>
            </a:r>
          </a:p>
          <a:p>
            <a:pPr lvl="1"/>
            <a:r>
              <a:rPr lang="en-US" smtClean="0"/>
              <a:t>glucose</a:t>
            </a:r>
          </a:p>
          <a:p>
            <a:r>
              <a:rPr lang="en-US" smtClean="0"/>
              <a:t>disaccharides</a:t>
            </a:r>
          </a:p>
          <a:p>
            <a:pPr lvl="1"/>
            <a:r>
              <a:rPr lang="en-US" smtClean="0"/>
              <a:t>double sugar</a:t>
            </a:r>
          </a:p>
          <a:p>
            <a:pPr lvl="1"/>
            <a:r>
              <a:rPr lang="en-US" smtClean="0"/>
              <a:t>sucrose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2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4"/>
          <a:stretch/>
        </p:blipFill>
        <p:spPr>
          <a:xfrm>
            <a:off x="1200914" y="2919482"/>
            <a:ext cx="2062410" cy="21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1109" y="2114771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632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fructose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850" y="2114771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632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glucose</a:t>
            </a:r>
            <a:endParaRPr lang="en-US" sz="3800" dirty="0">
              <a:solidFill>
                <a:srgbClr val="6325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808" y="2114771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800">
                <a:solidFill>
                  <a:srgbClr val="632523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sucrose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08078" y="2808656"/>
            <a:ext cx="3854260" cy="2232397"/>
            <a:chOff x="2908078" y="2354097"/>
            <a:chExt cx="3854260" cy="2232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67" r="9982"/>
            <a:stretch/>
          </p:blipFill>
          <p:spPr>
            <a:xfrm>
              <a:off x="2908078" y="2354097"/>
              <a:ext cx="3854260" cy="22323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1" t="60161" r="23851"/>
            <a:stretch/>
          </p:blipFill>
          <p:spPr>
            <a:xfrm>
              <a:off x="5603876" y="3682669"/>
              <a:ext cx="395700" cy="8893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96" t="59670" r="18592" b="21272"/>
            <a:stretch/>
          </p:blipFill>
          <p:spPr>
            <a:xfrm>
              <a:off x="5209287" y="3683001"/>
              <a:ext cx="257174" cy="4254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2" t="31095" b="47441"/>
          <a:stretch/>
        </p:blipFill>
        <p:spPr>
          <a:xfrm>
            <a:off x="4347923" y="3802062"/>
            <a:ext cx="909877" cy="8138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9724" y="2808656"/>
            <a:ext cx="2111926" cy="1830408"/>
            <a:chOff x="6099724" y="2354097"/>
            <a:chExt cx="2111926" cy="18304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724" y="2354097"/>
              <a:ext cx="2111926" cy="18247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5" t="74135" r="32725" b="4568"/>
            <a:stretch/>
          </p:blipFill>
          <p:spPr>
            <a:xfrm>
              <a:off x="6807994" y="3710940"/>
              <a:ext cx="226214" cy="3886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3" t="73776" r="54318"/>
            <a:stretch/>
          </p:blipFill>
          <p:spPr>
            <a:xfrm>
              <a:off x="7305675" y="3705985"/>
              <a:ext cx="255746" cy="47852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10253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Dehydration Synthesis</a:t>
            </a:r>
          </a:p>
        </p:txBody>
      </p:sp>
    </p:spTree>
    <p:extLst>
      <p:ext uri="{BB962C8B-B14F-4D97-AF65-F5344CB8AC3E}">
        <p14:creationId xmlns:p14="http://schemas.microsoft.com/office/powerpoint/2010/main" val="323992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165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-1.20259E-7 L 2.77778E-6 -1.20259E-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0.216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4"/>
          <a:stretch/>
        </p:blipFill>
        <p:spPr>
          <a:xfrm>
            <a:off x="2859026" y="2917550"/>
            <a:ext cx="2062410" cy="218591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39148" y="2790242"/>
            <a:ext cx="2111926" cy="1830408"/>
            <a:chOff x="6099724" y="2354097"/>
            <a:chExt cx="2111926" cy="18304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724" y="2354097"/>
              <a:ext cx="2111926" cy="18247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5" t="74135" r="32725" b="4568"/>
            <a:stretch/>
          </p:blipFill>
          <p:spPr>
            <a:xfrm>
              <a:off x="6807994" y="3710940"/>
              <a:ext cx="226214" cy="3886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3" t="73776" r="54318"/>
            <a:stretch/>
          </p:blipFill>
          <p:spPr>
            <a:xfrm>
              <a:off x="7305675" y="3705985"/>
              <a:ext cx="255746" cy="4785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08078" y="2806724"/>
            <a:ext cx="3854260" cy="2232397"/>
            <a:chOff x="2908078" y="2354097"/>
            <a:chExt cx="3854260" cy="22323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67" r="9982"/>
            <a:stretch/>
          </p:blipFill>
          <p:spPr>
            <a:xfrm>
              <a:off x="2908078" y="2354097"/>
              <a:ext cx="3854260" cy="22323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1" t="60161" r="23851"/>
            <a:stretch/>
          </p:blipFill>
          <p:spPr>
            <a:xfrm>
              <a:off x="5603876" y="3682669"/>
              <a:ext cx="395700" cy="8893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765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96" t="59670" r="18592" b="21272"/>
            <a:stretch/>
          </p:blipFill>
          <p:spPr>
            <a:xfrm>
              <a:off x="5209287" y="3683001"/>
              <a:ext cx="257174" cy="4254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2" t="31095" b="47441"/>
          <a:stretch/>
        </p:blipFill>
        <p:spPr>
          <a:xfrm>
            <a:off x="4343400" y="5280102"/>
            <a:ext cx="909877" cy="813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1109" y="2112839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632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fructose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0850" y="2112839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632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glucose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8808" y="2112839"/>
            <a:ext cx="1927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632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sucrose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>
                <a:solidFill>
                  <a:srgbClr val="10253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Hydrolysis</a:t>
            </a:r>
          </a:p>
        </p:txBody>
      </p:sp>
    </p:spTree>
    <p:extLst>
      <p:ext uri="{BB962C8B-B14F-4D97-AF65-F5344CB8AC3E}">
        <p14:creationId xmlns:p14="http://schemas.microsoft.com/office/powerpoint/2010/main" val="937591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2.77778E-6 -0.262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91 -1.20259E-7 L 2.77778E-6 -1.20259E-7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152 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</a:p>
          <a:p>
            <a:pPr lvl="1"/>
            <a:r>
              <a:rPr lang="en-US" dirty="0" smtClean="0"/>
              <a:t>starch</a:t>
            </a:r>
          </a:p>
          <a:p>
            <a:pPr lvl="1"/>
            <a:r>
              <a:rPr lang="en-US" dirty="0" smtClean="0"/>
              <a:t>glycogen</a:t>
            </a:r>
          </a:p>
          <a:p>
            <a:pPr lvl="1"/>
            <a:r>
              <a:rPr lang="en-US" dirty="0" smtClean="0"/>
              <a:t>cellulose</a:t>
            </a:r>
          </a:p>
          <a:p>
            <a:pPr marL="741362" lvl="2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bulk or roughage</a:t>
            </a:r>
          </a:p>
          <a:p>
            <a:pPr lvl="1"/>
            <a:r>
              <a:rPr lang="en-US" dirty="0" smtClean="0"/>
              <a:t>chitin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94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1955800"/>
            <a:ext cx="7620000" cy="1016000"/>
          </a:xfrm>
          <a:prstGeom prst="rect">
            <a:avLst/>
          </a:prstGeom>
          <a:solidFill>
            <a:srgbClr val="4C4CB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/>
          </p:nvPr>
        </p:nvGraphicFramePr>
        <p:xfrm>
          <a:off x="762000" y="631368"/>
          <a:ext cx="7620000" cy="5257801"/>
        </p:xfrm>
        <a:graphic>
          <a:graphicData uri="http://schemas.openxmlformats.org/drawingml/2006/table">
            <a:tbl>
              <a:tblPr/>
              <a:tblGrid>
                <a:gridCol w="1741488"/>
                <a:gridCol w="1196975"/>
                <a:gridCol w="1198562"/>
                <a:gridCol w="1052513"/>
                <a:gridCol w="1050925"/>
                <a:gridCol w="1379537"/>
              </a:tblGrid>
              <a:tr h="3794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ORGANIC COMPOUNDS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Structural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Enzymatic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Storage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Material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Information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Carbohydrates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Lipids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Proteins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Nucleic Acids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2743200" y="2178050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6119813" y="21939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5076825" y="2181225"/>
            <a:ext cx="685800" cy="609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0" y="1825170"/>
            <a:ext cx="9144000" cy="1246188"/>
          </a:xfrm>
          <a:prstGeom prst="rect">
            <a:avLst/>
          </a:prstGeom>
          <a:solidFill>
            <a:srgbClr val="4C4CB4"/>
          </a:solidFill>
          <a:ln w="57150">
            <a:solidFill>
              <a:srgbClr val="24387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50633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iology 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iology 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361</Words>
  <Application>Microsoft Office PowerPoint</Application>
  <PresentationFormat>On-screen Show (4:3)</PresentationFormat>
  <Paragraphs>181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Biology Chapter 2</vt:lpstr>
      <vt:lpstr>2_Biology Chapter 2</vt:lpstr>
      <vt:lpstr>PowerPoint Presentation</vt:lpstr>
      <vt:lpstr>Organic Compounds</vt:lpstr>
      <vt:lpstr>Biosynthesis</vt:lpstr>
      <vt:lpstr>Functions of Organic Compounds</vt:lpstr>
      <vt:lpstr>Carbohydrates</vt:lpstr>
      <vt:lpstr>Dehydration Synthesis</vt:lpstr>
      <vt:lpstr>Hydrolysis</vt:lpstr>
      <vt:lpstr>Carbohydrates</vt:lpstr>
      <vt:lpstr>PowerPoint Presentation</vt:lpstr>
      <vt:lpstr>Lipids</vt:lpstr>
      <vt:lpstr>Lipids</vt:lpstr>
      <vt:lpstr>PowerPoint Presentation</vt:lpstr>
      <vt:lpstr>Lipids</vt:lpstr>
      <vt:lpstr>Lipids</vt:lpstr>
      <vt:lpstr>Lipids</vt:lpstr>
      <vt:lpstr>Lipids</vt:lpstr>
      <vt:lpstr>Lipids</vt:lpstr>
      <vt:lpstr>PowerPoint Presentation</vt:lpstr>
      <vt:lpstr>Lipids</vt:lpstr>
      <vt:lpstr>Lipids</vt:lpstr>
      <vt:lpstr>Lipids</vt:lpstr>
      <vt:lpstr>PowerPoint Presentation</vt:lpstr>
      <vt:lpstr>Proteins</vt:lpstr>
      <vt:lpstr>PowerPoint Presentation</vt:lpstr>
      <vt:lpstr>Proteins</vt:lpstr>
      <vt:lpstr>PowerPoint Presentation</vt:lpstr>
      <vt:lpstr>Nucleic Acids</vt:lpstr>
      <vt:lpstr>Nucleic Acids</vt:lpstr>
      <vt:lpstr>DNA</vt:lpstr>
      <vt:lpstr>Nucleotide</vt:lpstr>
      <vt:lpstr>Replication</vt:lpstr>
      <vt:lpstr>PowerPoint Presentation</vt:lpstr>
      <vt:lpstr>RNA</vt:lpstr>
      <vt:lpstr>Transcription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150</cp:revision>
  <cp:lastPrinted>2012-03-01T13:25:13Z</cp:lastPrinted>
  <dcterms:created xsi:type="dcterms:W3CDTF">2011-12-16T21:31:17Z</dcterms:created>
  <dcterms:modified xsi:type="dcterms:W3CDTF">2017-08-26T18:20:15Z</dcterms:modified>
</cp:coreProperties>
</file>