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4" r:id="rId2"/>
  </p:sldMasterIdLst>
  <p:notesMasterIdLst>
    <p:notesMasterId r:id="rId62"/>
  </p:notesMasterIdLst>
  <p:sldIdLst>
    <p:sldId id="284" r:id="rId3"/>
    <p:sldId id="296" r:id="rId4"/>
    <p:sldId id="348" r:id="rId5"/>
    <p:sldId id="277" r:id="rId6"/>
    <p:sldId id="299" r:id="rId7"/>
    <p:sldId id="384" r:id="rId8"/>
    <p:sldId id="272" r:id="rId9"/>
    <p:sldId id="385" r:id="rId10"/>
    <p:sldId id="300" r:id="rId11"/>
    <p:sldId id="297" r:id="rId12"/>
    <p:sldId id="353" r:id="rId13"/>
    <p:sldId id="302" r:id="rId14"/>
    <p:sldId id="354" r:id="rId15"/>
    <p:sldId id="386" r:id="rId16"/>
    <p:sldId id="375" r:id="rId17"/>
    <p:sldId id="309" r:id="rId18"/>
    <p:sldId id="310" r:id="rId19"/>
    <p:sldId id="376" r:id="rId20"/>
    <p:sldId id="388" r:id="rId21"/>
    <p:sldId id="389" r:id="rId22"/>
    <p:sldId id="317" r:id="rId23"/>
    <p:sldId id="387" r:id="rId24"/>
    <p:sldId id="390" r:id="rId25"/>
    <p:sldId id="391" r:id="rId26"/>
    <p:sldId id="392" r:id="rId27"/>
    <p:sldId id="394" r:id="rId28"/>
    <p:sldId id="395" r:id="rId29"/>
    <p:sldId id="397" r:id="rId30"/>
    <p:sldId id="398" r:id="rId31"/>
    <p:sldId id="460" r:id="rId32"/>
    <p:sldId id="399" r:id="rId33"/>
    <p:sldId id="400" r:id="rId34"/>
    <p:sldId id="401" r:id="rId35"/>
    <p:sldId id="402" r:id="rId36"/>
    <p:sldId id="410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20" r:id="rId53"/>
    <p:sldId id="421" r:id="rId54"/>
    <p:sldId id="422" r:id="rId55"/>
    <p:sldId id="423" r:id="rId56"/>
    <p:sldId id="424" r:id="rId57"/>
    <p:sldId id="425" r:id="rId58"/>
    <p:sldId id="426" r:id="rId59"/>
    <p:sldId id="427" r:id="rId60"/>
    <p:sldId id="428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526">
          <p15:clr>
            <a:srgbClr val="A4A3A4"/>
          </p15:clr>
        </p15:guide>
        <p15:guide id="6" pos="2880">
          <p15:clr>
            <a:srgbClr val="A4A3A4"/>
          </p15:clr>
        </p15:guide>
        <p15:guide id="7" pos="576">
          <p15:clr>
            <a:srgbClr val="A4A3A4"/>
          </p15:clr>
        </p15:guide>
        <p15:guide id="8" pos="5184">
          <p15:clr>
            <a:srgbClr val="A4A3A4"/>
          </p15:clr>
        </p15:guide>
        <p15:guide id="9" pos="1662">
          <p15:clr>
            <a:srgbClr val="A4A3A4"/>
          </p15:clr>
        </p15:guide>
        <p15:guide id="10" pos="3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F2DC96"/>
    <a:srgbClr val="FFD757"/>
    <a:srgbClr val="FF9933"/>
    <a:srgbClr val="FF6600"/>
    <a:srgbClr val="006C31"/>
    <a:srgbClr val="007A37"/>
    <a:srgbClr val="A72F2F"/>
    <a:srgbClr val="C53131"/>
    <a:srgbClr val="D8A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91074" autoAdjust="0"/>
  </p:normalViewPr>
  <p:slideViewPr>
    <p:cSldViewPr snapToGrid="0">
      <p:cViewPr varScale="1">
        <p:scale>
          <a:sx n="76" d="100"/>
          <a:sy n="76" d="100"/>
        </p:scale>
        <p:origin x="173" y="48"/>
      </p:cViewPr>
      <p:guideLst>
        <p:guide orient="horz" pos="2160"/>
        <p:guide orient="horz" pos="576"/>
        <p:guide orient="horz" pos="3744"/>
        <p:guide orient="horz" pos="1056"/>
        <p:guide orient="horz" pos="526"/>
        <p:guide pos="2880"/>
        <p:guide pos="576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17AB45-C1ED-4A24-91F5-F17ACD990AC0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4CC0EF-D480-482A-B343-6170CB150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CC0EF-D480-482A-B343-6170CB15004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CC0EF-D480-482A-B343-6170CB1500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9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CC0EF-D480-482A-B343-6170CB1500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3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9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C6CE7E-0710-417D-A78F-12B5CACAA543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4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CC0EF-D480-482A-B343-6170CB15004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2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/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238" y="566738"/>
            <a:ext cx="1765300" cy="2371725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/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sz="36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377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/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866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/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/>
          <a:lstStyle>
            <a:lvl1pPr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1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06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11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01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362200"/>
            <a:ext cx="7315200" cy="35814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767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/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/>
          <a:lstStyle>
            <a:lvl1pPr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0840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7309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8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18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70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238" y="566738"/>
            <a:ext cx="1765300" cy="2371725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/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3871515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238" y="566738"/>
            <a:ext cx="1765300" cy="2371725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111499"/>
            <a:ext cx="7707086" cy="3086099"/>
          </a:xfrm>
        </p:spPr>
        <p:txBody>
          <a:bodyPr/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842040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9002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rmAutofit/>
          </a:bodyPr>
          <a:lstStyle>
            <a:lvl1pPr>
              <a:defRPr sz="3800" b="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 b="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rmAutofit/>
          </a:bodyPr>
          <a:lstStyle>
            <a:lvl1pPr>
              <a:defRPr sz="3800" b="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 b="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362200"/>
            <a:ext cx="7315200" cy="35814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8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43554-59AA-453C-AACF-442D314A80C1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99092D-3A64-448D-BF2A-39BE800F9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83" r:id="rId13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800" b="1" kern="1200" cap="small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9pPr>
    </p:titleStyle>
    <p:bodyStyle>
      <a:lvl1pPr marL="347663" indent="-347663" algn="l" rtl="0" fontAlgn="base">
        <a:lnSpc>
          <a:spcPct val="85000"/>
        </a:lnSpc>
        <a:spcBef>
          <a:spcPts val="1200"/>
        </a:spcBef>
        <a:spcAft>
          <a:spcPct val="0"/>
        </a:spcAft>
        <a:buFont typeface="Wingdings" pitchFamily="2" charset="2"/>
        <a:buChar char="§"/>
        <a:defRPr lang="en-US" sz="3800" b="1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3600" kern="1200" dirty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•"/>
        <a:defRPr lang="en-US" sz="3800" b="1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3800" b="1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»"/>
        <a:defRPr lang="en-US" sz="3800" b="1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43554-59AA-453C-AACF-442D314A80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99092D-3A64-448D-BF2A-39BE800F9D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2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800" b="1" kern="1200" cap="small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9pPr>
    </p:titleStyle>
    <p:bodyStyle>
      <a:lvl1pPr marL="347663" indent="-347663" algn="l" rtl="0" fontAlgn="base">
        <a:lnSpc>
          <a:spcPct val="85000"/>
        </a:lnSpc>
        <a:spcBef>
          <a:spcPts val="1200"/>
        </a:spcBef>
        <a:spcAft>
          <a:spcPct val="0"/>
        </a:spcAft>
        <a:buFont typeface="Wingdings" pitchFamily="2" charset="2"/>
        <a:buChar char="§"/>
        <a:defRPr lang="en-US" sz="3800" b="0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3600" b="0" kern="1200" dirty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•"/>
        <a:defRPr lang="en-US" sz="3800" b="0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3800" b="0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»"/>
        <a:defRPr lang="en-US" sz="3800" b="0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217488" y="123825"/>
            <a:ext cx="9578976" cy="6610350"/>
          </a:xfrm>
          <a:prstGeom prst="ellipse">
            <a:avLst/>
          </a:prstGeom>
          <a:gradFill flip="none" rotWithShape="1">
            <a:gsLst>
              <a:gs pos="0">
                <a:srgbClr val="005024">
                  <a:alpha val="64000"/>
                </a:srgb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6000" b="1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Cellular Processes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7986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Cellular Energy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325495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Photosynthesis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D757"/>
                </a:solidFill>
              </a:rPr>
              <a:t>kinetic energy from the sun</a:t>
            </a:r>
          </a:p>
          <a:p>
            <a:pPr fontAlgn="auto">
              <a:spcAft>
                <a:spcPts val="0"/>
              </a:spcAft>
              <a:defRPr/>
            </a:pPr>
            <a:endParaRPr dirty="0">
              <a:solidFill>
                <a:srgbClr val="FFD757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dirty="0">
              <a:solidFill>
                <a:srgbClr val="FFD757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potential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energy in the form of a chemical (glucose)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2616200"/>
            <a:ext cx="914400" cy="1263650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D757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Glucose is a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2235200"/>
            <a:ext cx="7707313" cy="38020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monosaccharide.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disaccharide.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polysaccharide.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1" y="2208407"/>
            <a:ext cx="4292600" cy="601662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36910" y="1514475"/>
            <a:ext cx="626966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000" b="1" dirty="0" smtClean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denosine </a:t>
            </a:r>
            <a:r>
              <a:rPr lang="en-US" sz="4000" b="1" dirty="0" smtClean="0"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 smtClean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ri</a:t>
            </a:r>
            <a:r>
              <a:rPr lang="en-US" sz="4000" b="1" dirty="0" smtClean="0"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000" b="1" dirty="0" smtClean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hosphate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3600" y="2938463"/>
            <a:ext cx="2336800" cy="2336800"/>
          </a:xfrm>
          <a:prstGeom prst="ellipse">
            <a:avLst/>
          </a:prstGeom>
          <a:solidFill>
            <a:srgbClr val="FFD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adenosine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rapezoid 3"/>
          <p:cNvSpPr/>
          <p:nvPr/>
        </p:nvSpPr>
        <p:spPr>
          <a:xfrm rot="16200000">
            <a:off x="3104356" y="3317082"/>
            <a:ext cx="1755775" cy="1579562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5" name="Trapezoid 4"/>
          <p:cNvSpPr/>
          <p:nvPr/>
        </p:nvSpPr>
        <p:spPr>
          <a:xfrm rot="16200000">
            <a:off x="4680744" y="3317081"/>
            <a:ext cx="1755775" cy="1579563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6" name="Trapezoid 5"/>
          <p:cNvSpPr/>
          <p:nvPr/>
        </p:nvSpPr>
        <p:spPr>
          <a:xfrm rot="16200000">
            <a:off x="6260306" y="3317082"/>
            <a:ext cx="1755775" cy="1579562"/>
          </a:xfrm>
          <a:prstGeom prst="trapezoid">
            <a:avLst>
              <a:gd name="adj" fmla="val 30428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2063" y="831850"/>
            <a:ext cx="1539875" cy="7985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6813" y="2154238"/>
            <a:ext cx="306387" cy="784225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08488" y="2187575"/>
            <a:ext cx="831850" cy="833438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27700" y="2187575"/>
            <a:ext cx="0" cy="849313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96025" y="2187575"/>
            <a:ext cx="757238" cy="985838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175000" y="4852988"/>
            <a:ext cx="4995863" cy="1139825"/>
            <a:chOff x="3175236" y="4955036"/>
            <a:chExt cx="4996308" cy="1138773"/>
          </a:xfrm>
        </p:grpSpPr>
        <p:sp>
          <p:nvSpPr>
            <p:cNvPr id="35" name="TextBox 34"/>
            <p:cNvSpPr txBox="1"/>
            <p:nvPr/>
          </p:nvSpPr>
          <p:spPr>
            <a:xfrm>
              <a:off x="4121470" y="4955036"/>
              <a:ext cx="3159406" cy="1138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005024"/>
                  </a:solidFill>
                  <a:effectLst>
                    <a:outerShdw blurRad="25400" dist="38100" dir="2700000" algn="tl" rotWithShape="0">
                      <a:prstClr val="black">
                        <a:alpha val="42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en-US" sz="4000" b="1" dirty="0">
                  <a:solidFill>
                    <a:srgbClr val="005024"/>
                  </a:solidFill>
                  <a:effectLst>
                    <a:outerShdw blurRad="25400" dist="38100" dir="2700000" algn="tl" rotWithShape="0">
                      <a:prstClr val="black">
                        <a:alpha val="42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4000" b="1" dirty="0">
                  <a:solidFill>
                    <a:srgbClr val="005024"/>
                  </a:solidFill>
                  <a:effectLst>
                    <a:outerShdw blurRad="25400" dist="38100" dir="2700000" algn="tl" rotWithShape="0">
                      <a:prstClr val="black">
                        <a:alpha val="42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phosphates</a:t>
              </a:r>
            </a:p>
          </p:txBody>
        </p:sp>
        <p:sp>
          <p:nvSpPr>
            <p:cNvPr id="36" name="Right Brace 35"/>
            <p:cNvSpPr/>
            <p:nvPr/>
          </p:nvSpPr>
          <p:spPr>
            <a:xfrm rot="5400000">
              <a:off x="5390283" y="2739989"/>
              <a:ext cx="566214" cy="4996308"/>
            </a:xfrm>
            <a:prstGeom prst="rightBrace">
              <a:avLst>
                <a:gd name="adj1" fmla="val 67308"/>
                <a:gd name="adj2" fmla="val 5000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Energy can be stored in the chemical bonds of a molecule.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3429000"/>
            <a:ext cx="7707313" cy="26082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true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false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393070"/>
            <a:ext cx="1952625" cy="60325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22395" y="1514475"/>
            <a:ext cx="626966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000" b="1" dirty="0" smtClean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denosine </a:t>
            </a:r>
            <a:r>
              <a:rPr lang="en-US" sz="4000" b="1" dirty="0" smtClean="0"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US" sz="4000" b="1" dirty="0" smtClean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4000" b="1" dirty="0" smtClean="0"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000" b="1" dirty="0" smtClean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hosphate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2398" y="831850"/>
            <a:ext cx="1539204" cy="798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8" y="2130028"/>
            <a:ext cx="7386062" cy="3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92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79302" y="1514475"/>
            <a:ext cx="6155852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000" b="1" dirty="0" smtClean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denosine </a:t>
            </a:r>
            <a:r>
              <a:rPr lang="en-US" sz="4000" b="1" dirty="0" err="1" smtClean="0"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4000" b="1" dirty="0" err="1" smtClean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4000" b="1" dirty="0" err="1" smtClean="0"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000" b="1" dirty="0" err="1" smtClean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hosphate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3600" y="2938463"/>
            <a:ext cx="2336800" cy="2336800"/>
          </a:xfrm>
          <a:prstGeom prst="ellipse">
            <a:avLst/>
          </a:prstGeom>
          <a:solidFill>
            <a:srgbClr val="FFD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adenosine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rapezoid 3"/>
          <p:cNvSpPr/>
          <p:nvPr/>
        </p:nvSpPr>
        <p:spPr>
          <a:xfrm rot="16200000">
            <a:off x="3104356" y="3317082"/>
            <a:ext cx="1755775" cy="1579562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5" name="Trapezoid 4"/>
          <p:cNvSpPr/>
          <p:nvPr/>
        </p:nvSpPr>
        <p:spPr>
          <a:xfrm rot="16200000">
            <a:off x="4680744" y="3317081"/>
            <a:ext cx="1755775" cy="1579563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2705" y="831850"/>
            <a:ext cx="1638590" cy="798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 b="1" smtClean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ADP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36813" y="2154238"/>
            <a:ext cx="306387" cy="784225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08488" y="2187575"/>
            <a:ext cx="831850" cy="833438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27700" y="2187575"/>
            <a:ext cx="0" cy="849313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175000" y="4852988"/>
            <a:ext cx="3302000" cy="1139825"/>
            <a:chOff x="3175236" y="4955036"/>
            <a:chExt cx="4996308" cy="1138773"/>
          </a:xfrm>
        </p:grpSpPr>
        <p:sp>
          <p:nvSpPr>
            <p:cNvPr id="18" name="TextBox 17"/>
            <p:cNvSpPr txBox="1"/>
            <p:nvPr/>
          </p:nvSpPr>
          <p:spPr>
            <a:xfrm>
              <a:off x="4121652" y="4955036"/>
              <a:ext cx="3158724" cy="11387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85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005024"/>
                  </a:solidFill>
                  <a:effectLst>
                    <a:outerShdw blurRad="25400" dist="38100" dir="2700000" algn="tl" rotWithShape="0">
                      <a:prstClr val="black">
                        <a:alpha val="42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en-US" sz="4000" b="1" dirty="0">
                  <a:solidFill>
                    <a:srgbClr val="005024"/>
                  </a:solidFill>
                  <a:effectLst>
                    <a:outerShdw blurRad="25400" dist="38100" dir="2700000" algn="tl" rotWithShape="0">
                      <a:prstClr val="black">
                        <a:alpha val="42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4000" b="1" dirty="0">
                  <a:solidFill>
                    <a:srgbClr val="005024"/>
                  </a:solidFill>
                  <a:effectLst>
                    <a:outerShdw blurRad="25400" dist="38100" dir="2700000" algn="tl" rotWithShape="0">
                      <a:prstClr val="black">
                        <a:alpha val="42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phosphates</a:t>
              </a:r>
            </a:p>
          </p:txBody>
        </p:sp>
        <p:sp>
          <p:nvSpPr>
            <p:cNvPr id="19" name="Right Brace 18"/>
            <p:cNvSpPr/>
            <p:nvPr/>
          </p:nvSpPr>
          <p:spPr>
            <a:xfrm rot="5400000">
              <a:off x="5390282" y="2739989"/>
              <a:ext cx="566214" cy="4996308"/>
            </a:xfrm>
            <a:prstGeom prst="rightBrace">
              <a:avLst>
                <a:gd name="adj1" fmla="val 67308"/>
                <a:gd name="adj2" fmla="val 5000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AutoShape 11"/>
          <p:cNvSpPr>
            <a:spLocks noChangeArrowheads="1"/>
          </p:cNvSpPr>
          <p:nvPr/>
        </p:nvSpPr>
        <p:spPr bwMode="auto">
          <a:xfrm rot="20491610" flipH="1">
            <a:off x="5889625" y="2127250"/>
            <a:ext cx="2819400" cy="2971800"/>
          </a:xfrm>
          <a:prstGeom prst="lightningBolt">
            <a:avLst/>
          </a:prstGeom>
          <a:solidFill>
            <a:srgbClr val="FF99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>
              <a:latin typeface="Arial Narrow" pitchFamily="34" charset="0"/>
            </a:endParaRP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6477000" y="3394075"/>
            <a:ext cx="17907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28398" dir="1593903" algn="ctr" rotWithShape="0">
                    <a:srgbClr val="808080"/>
                  </a:outerShdw>
                </a:effectLst>
                <a:latin typeface="Arial Black"/>
              </a:rPr>
              <a:t>energy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28398" dir="1593903" algn="ctr" rotWithShape="0">
                  <a:srgbClr val="808080"/>
                </a:outerShdw>
              </a:effectLst>
              <a:latin typeface="Arial Black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0" nodeType="withEffect">
                                  <p:stCondLst>
                                    <p:cond delay="4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4" grpId="0" animBg="1"/>
      <p:bldP spid="5" grpId="0" animBg="1"/>
      <p:bldP spid="20" grpId="0" animBg="1"/>
      <p:bldP spid="20" grpId="1" animBg="1"/>
      <p:bldP spid="20" grpId="2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ATP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adenosine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triphosphate</a:t>
            </a:r>
          </a:p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represents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stored energy</a:t>
            </a:r>
          </a:p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easily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converted to ADP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ADP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adenosine </a:t>
            </a:r>
            <a:r>
              <a:rPr dirty="0" err="1">
                <a:solidFill>
                  <a:schemeClr val="bg1">
                    <a:lumMod val="85000"/>
                  </a:schemeClr>
                </a:solidFill>
              </a:rPr>
              <a:t>diphosphate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represents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released energy</a:t>
            </a:r>
          </a:p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easily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converted back to ATP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49388" y="1514475"/>
            <a:ext cx="2819400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denosine</a:t>
            </a:r>
          </a:p>
        </p:txBody>
      </p:sp>
      <p:sp>
        <p:nvSpPr>
          <p:cNvPr id="2" name="Oval 1"/>
          <p:cNvSpPr/>
          <p:nvPr/>
        </p:nvSpPr>
        <p:spPr>
          <a:xfrm>
            <a:off x="863600" y="2938463"/>
            <a:ext cx="2336800" cy="2336800"/>
          </a:xfrm>
          <a:prstGeom prst="ellipse">
            <a:avLst/>
          </a:prstGeom>
          <a:solidFill>
            <a:srgbClr val="FFD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adenosine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rapezoid 3"/>
          <p:cNvSpPr/>
          <p:nvPr/>
        </p:nvSpPr>
        <p:spPr>
          <a:xfrm rot="16200000">
            <a:off x="3104356" y="3317082"/>
            <a:ext cx="1755775" cy="1579562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5" name="Trapezoid 4"/>
          <p:cNvSpPr/>
          <p:nvPr/>
        </p:nvSpPr>
        <p:spPr>
          <a:xfrm rot="16200000">
            <a:off x="4680744" y="3317081"/>
            <a:ext cx="1755775" cy="1579563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6" name="Trapezoid 5"/>
          <p:cNvSpPr/>
          <p:nvPr/>
        </p:nvSpPr>
        <p:spPr>
          <a:xfrm rot="16200000">
            <a:off x="6260306" y="3317082"/>
            <a:ext cx="1755775" cy="1579562"/>
          </a:xfrm>
          <a:prstGeom prst="trapezoid">
            <a:avLst>
              <a:gd name="adj" fmla="val 30428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2063" y="831850"/>
            <a:ext cx="1539875" cy="7985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8463" y="1514475"/>
            <a:ext cx="3484562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hosphate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20491610" flipH="1">
            <a:off x="5889625" y="2127250"/>
            <a:ext cx="2819400" cy="2971800"/>
          </a:xfrm>
          <a:prstGeom prst="lightningBolt">
            <a:avLst/>
          </a:prstGeom>
          <a:solidFill>
            <a:srgbClr val="FF99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>
              <a:latin typeface="Arial Narrow" pitchFamily="34" charset="0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6477000" y="3394075"/>
            <a:ext cx="17907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28398" dir="1593903" algn="ctr" rotWithShape="0">
                    <a:srgbClr val="808080"/>
                  </a:outerShdw>
                </a:effectLst>
                <a:latin typeface="Arial Black"/>
              </a:rPr>
              <a:t>energy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28398" dir="1593903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5613" y="1514475"/>
            <a:ext cx="3370262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4000" b="1" dirty="0" err="1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000" b="1" dirty="0" err="1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hosphate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2705" y="831850"/>
            <a:ext cx="1638590" cy="798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ADP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2"/>
      <p:bldP spid="16" grpId="0"/>
      <p:bldP spid="16" grpId="1"/>
      <p:bldP spid="17" grpId="0" animBg="1"/>
      <p:bldP spid="17" grpId="1" animBg="1"/>
      <p:bldP spid="17" grpId="2" animBg="1"/>
      <p:bldP spid="17" grpId="3" animBg="1"/>
      <p:bldP spid="18" grpId="0" animBg="1"/>
      <p:bldP spid="18" grpId="1"/>
      <p:bldP spid="19" grpId="0"/>
      <p:bldP spid="19" grpId="1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49388" y="1514475"/>
            <a:ext cx="2819400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denosine</a:t>
            </a:r>
          </a:p>
        </p:txBody>
      </p:sp>
      <p:sp>
        <p:nvSpPr>
          <p:cNvPr id="2" name="Oval 1"/>
          <p:cNvSpPr/>
          <p:nvPr/>
        </p:nvSpPr>
        <p:spPr>
          <a:xfrm>
            <a:off x="863600" y="2938463"/>
            <a:ext cx="2336800" cy="2336800"/>
          </a:xfrm>
          <a:prstGeom prst="ellipse">
            <a:avLst/>
          </a:prstGeom>
          <a:solidFill>
            <a:srgbClr val="FFD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ea typeface="Tahoma" pitchFamily="34" charset="0"/>
                <a:cs typeface="Tahoma" pitchFamily="34" charset="0"/>
              </a:rPr>
              <a:t>adenosine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 rot="16200000">
            <a:off x="3104356" y="3317082"/>
            <a:ext cx="1755775" cy="1579562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5" name="Trapezoid 4"/>
          <p:cNvSpPr/>
          <p:nvPr/>
        </p:nvSpPr>
        <p:spPr>
          <a:xfrm rot="16200000">
            <a:off x="4680744" y="3317081"/>
            <a:ext cx="1755775" cy="1579563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6" name="Trapezoid 5"/>
          <p:cNvSpPr/>
          <p:nvPr/>
        </p:nvSpPr>
        <p:spPr>
          <a:xfrm rot="16200000">
            <a:off x="6260306" y="3317082"/>
            <a:ext cx="1755775" cy="1579562"/>
          </a:xfrm>
          <a:prstGeom prst="trapezoid">
            <a:avLst>
              <a:gd name="adj" fmla="val 30428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2063" y="831850"/>
            <a:ext cx="1539875" cy="7985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8463" y="1514475"/>
            <a:ext cx="3484562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hosphate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20491610" flipH="1">
            <a:off x="5889625" y="2127250"/>
            <a:ext cx="2819400" cy="2971800"/>
          </a:xfrm>
          <a:prstGeom prst="lightningBolt">
            <a:avLst/>
          </a:prstGeom>
          <a:solidFill>
            <a:srgbClr val="FF99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>
              <a:latin typeface="Arial Narrow" pitchFamily="34" charset="0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6477000" y="3394075"/>
            <a:ext cx="17907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28398" dir="1593903" algn="ctr" rotWithShape="0">
                    <a:srgbClr val="808080"/>
                  </a:outerShdw>
                </a:effectLst>
                <a:latin typeface="Arial Black"/>
              </a:rPr>
              <a:t>energy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28398" dir="1593903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5613" y="1514475"/>
            <a:ext cx="3370262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4000" b="1" dirty="0" err="1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000" b="1" dirty="0" err="1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hosphate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2705" y="831850"/>
            <a:ext cx="1638590" cy="798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ADP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37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16" grpId="0"/>
      <p:bldP spid="16" grpId="1"/>
      <p:bldP spid="17" grpId="0" animBg="1"/>
      <p:bldP spid="17" grpId="1" animBg="1"/>
      <p:bldP spid="17" grpId="2" animBg="1"/>
      <p:bldP spid="17" grpId="3" animBg="1"/>
      <p:bldP spid="18" grpId="0" animBg="1"/>
      <p:bldP spid="18" grpId="1"/>
      <p:bldP spid="19" grpId="0"/>
      <p:bldP spid="19" grpId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Energy Relationships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autotroph (producers)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  <a:p>
            <a:pPr marL="798513" lvl="1" indent="-341313" fontAlgn="auto">
              <a:spcAft>
                <a:spcPts val="0"/>
              </a:spcAft>
              <a:defRPr/>
            </a:pPr>
            <a:r>
              <a:rPr dirty="0"/>
              <a:t>“auto” = self</a:t>
            </a:r>
          </a:p>
          <a:p>
            <a:pPr marL="798513" lvl="1" indent="-341313" fontAlgn="auto">
              <a:spcAft>
                <a:spcPts val="0"/>
              </a:spcAft>
              <a:defRPr/>
            </a:pPr>
            <a:r>
              <a:rPr dirty="0"/>
              <a:t>“</a:t>
            </a:r>
            <a:r>
              <a:rPr dirty="0" err="1"/>
              <a:t>troph</a:t>
            </a:r>
            <a:r>
              <a:rPr dirty="0"/>
              <a:t>” = nourishment</a:t>
            </a:r>
          </a:p>
          <a:p>
            <a:pPr marL="406401" indent="-341313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eterotroph (consumers)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  <a:p>
            <a:pPr marL="798513" lvl="1" indent="-341313" fontAlgn="auto">
              <a:spcAft>
                <a:spcPts val="0"/>
              </a:spcAft>
              <a:defRPr/>
            </a:pPr>
            <a:r>
              <a:rPr dirty="0" smtClean="0"/>
              <a:t>“hetero” = others</a:t>
            </a:r>
          </a:p>
          <a:p>
            <a:pPr marL="798513" lvl="1" indent="-341313" fontAlgn="auto">
              <a:spcAft>
                <a:spcPts val="0"/>
              </a:spcAft>
              <a:defRPr/>
            </a:pPr>
            <a:r>
              <a:rPr dirty="0"/>
              <a:t>“</a:t>
            </a:r>
            <a:r>
              <a:rPr dirty="0" err="1"/>
              <a:t>troph</a:t>
            </a:r>
            <a:r>
              <a:rPr dirty="0"/>
              <a:t>” = </a:t>
            </a:r>
            <a:r>
              <a:rPr dirty="0" smtClean="0"/>
              <a:t>nourishment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31180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4.1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49388" y="1514475"/>
            <a:ext cx="2819400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denosine</a:t>
            </a:r>
          </a:p>
        </p:txBody>
      </p:sp>
      <p:sp>
        <p:nvSpPr>
          <p:cNvPr id="2" name="Oval 1"/>
          <p:cNvSpPr/>
          <p:nvPr/>
        </p:nvSpPr>
        <p:spPr>
          <a:xfrm>
            <a:off x="863600" y="2938463"/>
            <a:ext cx="2336800" cy="2336800"/>
          </a:xfrm>
          <a:prstGeom prst="ellipse">
            <a:avLst/>
          </a:prstGeom>
          <a:solidFill>
            <a:srgbClr val="FFD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adenosine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rapezoid 3"/>
          <p:cNvSpPr/>
          <p:nvPr/>
        </p:nvSpPr>
        <p:spPr>
          <a:xfrm rot="16200000">
            <a:off x="3104356" y="3317082"/>
            <a:ext cx="1755775" cy="1579562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5" name="Trapezoid 4"/>
          <p:cNvSpPr/>
          <p:nvPr/>
        </p:nvSpPr>
        <p:spPr>
          <a:xfrm rot="16200000">
            <a:off x="4680744" y="3317081"/>
            <a:ext cx="1755775" cy="1579563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6" name="Trapezoid 5"/>
          <p:cNvSpPr/>
          <p:nvPr/>
        </p:nvSpPr>
        <p:spPr>
          <a:xfrm rot="16200000">
            <a:off x="6260306" y="3317082"/>
            <a:ext cx="1755775" cy="1579562"/>
          </a:xfrm>
          <a:prstGeom prst="trapezoid">
            <a:avLst>
              <a:gd name="adj" fmla="val 30428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white">
                    <a:lumMod val="85000"/>
                  </a:prstClr>
                </a:solidFill>
                <a:effectLst>
                  <a:outerShdw dist="635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2063" y="831850"/>
            <a:ext cx="1539875" cy="7985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ATP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8463" y="1514475"/>
            <a:ext cx="3484562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000" b="1" dirty="0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hosphate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20491610" flipH="1">
            <a:off x="5889625" y="2127250"/>
            <a:ext cx="2819400" cy="2971800"/>
          </a:xfrm>
          <a:prstGeom prst="lightningBolt">
            <a:avLst/>
          </a:prstGeom>
          <a:solidFill>
            <a:srgbClr val="FF99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>
              <a:latin typeface="Arial Narrow" pitchFamily="34" charset="0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6477000" y="3394075"/>
            <a:ext cx="17907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28398" dir="1593903" algn="ctr" rotWithShape="0">
                    <a:srgbClr val="808080"/>
                  </a:outerShdw>
                </a:effectLst>
                <a:latin typeface="Arial Black"/>
              </a:rPr>
              <a:t>energy</a:t>
            </a:r>
            <a:endParaRPr lang="en-US" sz="3600" b="1" i="1" kern="10" dirty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28398" dir="1593903" algn="ctr" rotWithShape="0">
                  <a:srgbClr val="808080"/>
                </a:outerShdw>
              </a:effectLst>
              <a:latin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5613" y="1514475"/>
            <a:ext cx="3370262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4000" b="1" dirty="0" err="1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4000" b="1" dirty="0" err="1">
                <a:solidFill>
                  <a:srgbClr val="007A37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hosphate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2705" y="831850"/>
            <a:ext cx="1638590" cy="798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prstClr val="black"/>
                </a:solidFill>
                <a:effectLst>
                  <a:outerShdw blurRad="25400" dist="38100" dir="2700000" algn="tl" rotWithShape="0">
                    <a:prstClr val="black">
                      <a:alpha val="4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ADP</a:t>
            </a:r>
            <a:endParaRPr lang="en-US" sz="4000" b="1" dirty="0">
              <a:solidFill>
                <a:srgbClr val="007A37"/>
              </a:solidFill>
              <a:effectLst>
                <a:outerShdw blurRad="25400" dist="38100" dir="2700000" algn="tl" rotWithShape="0">
                  <a:prstClr val="black">
                    <a:alpha val="42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51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16" grpId="0"/>
      <p:bldP spid="16" grpId="1"/>
      <p:bldP spid="17" grpId="0" animBg="1"/>
      <p:bldP spid="17" grpId="1" animBg="1"/>
      <p:bldP spid="17" grpId="2" animBg="1"/>
      <p:bldP spid="17" grpId="3" animBg="1"/>
      <p:bldP spid="18" grpId="0" animBg="1"/>
      <p:bldP spid="18" grpId="1"/>
      <p:bldP spid="19" grpId="0"/>
      <p:bldP spid="19" grpId="1"/>
      <p:bldP spid="20" grpId="0"/>
      <p:bldP spid="2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Usable Energy (</a:t>
            </a:r>
            <a:r>
              <a:rPr dirty="0" err="1" smtClean="0"/>
              <a:t>pg</a:t>
            </a:r>
            <a:r>
              <a:rPr dirty="0" smtClean="0"/>
              <a:t> 79)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ADP + P + energy = </a:t>
            </a:r>
          </a:p>
          <a:p>
            <a:pPr marL="0"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		     ATP (stored energy)</a:t>
            </a:r>
          </a:p>
          <a:p>
            <a:pPr fontAlgn="auto">
              <a:spcAft>
                <a:spcPts val="0"/>
              </a:spcAft>
              <a:defRPr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ATP – P = </a:t>
            </a:r>
          </a:p>
          <a:p>
            <a:pPr marL="0" indent="0"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		 </a:t>
            </a: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 ADP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(released energy)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66476" y="2873802"/>
            <a:ext cx="366486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54641" y="2938922"/>
            <a:ext cx="2641600" cy="7986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61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History </a:t>
            </a:r>
            <a:r>
              <a:rPr lang="en-US" dirty="0"/>
              <a:t>(Facet </a:t>
            </a:r>
            <a:r>
              <a:rPr lang="en-US" dirty="0" err="1"/>
              <a:t>pg</a:t>
            </a:r>
            <a:r>
              <a:rPr lang="en-US" dirty="0"/>
              <a:t> 84)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van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Helmont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dirty="0" smtClean="0"/>
              <a:t>A plant's substance does not come from the soil.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Priestley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Plants take in CO</a:t>
            </a:r>
            <a:r>
              <a:rPr lang="en-US" baseline="-25000" dirty="0" smtClean="0"/>
              <a:t>2</a:t>
            </a:r>
            <a:r>
              <a:rPr lang="en-US" dirty="0" smtClean="0"/>
              <a:t> and give off 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495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History (Facet </a:t>
            </a:r>
            <a:r>
              <a:rPr dirty="0" err="1" smtClean="0"/>
              <a:t>pg</a:t>
            </a:r>
            <a:r>
              <a:rPr dirty="0" smtClean="0"/>
              <a:t> 84)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>
                <a:solidFill>
                  <a:schemeClr val="bg1">
                    <a:lumMod val="85000"/>
                  </a:schemeClr>
                </a:solidFill>
              </a:rPr>
              <a:t>Ingenhousz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dirty="0" smtClean="0"/>
              <a:t>Plants require sunlight and water for proper growth.</a:t>
            </a:r>
          </a:p>
          <a:p>
            <a:pPr fontAlgn="auto">
              <a:spcAft>
                <a:spcPts val="0"/>
              </a:spcAft>
              <a:defRPr/>
            </a:pPr>
            <a:r>
              <a:rPr dirty="0" smtClean="0"/>
              <a:t>Calvin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Photosynthesis occurs in phases.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428309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Chlorophyll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2648" y="1981200"/>
            <a:ext cx="7848600" cy="3962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rimary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catalyst of photosynthesis</a:t>
            </a:r>
          </a:p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green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pigment in the </a:t>
            </a: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grana </a:t>
            </a:r>
            <a:br>
              <a:rPr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of chloroplasts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produced by plant cells </a:t>
            </a:r>
            <a:br>
              <a:rPr lang="en-US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(requires iron and sunlight)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becomes activated by light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energy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2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Other Plant Pigments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different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types of chlorophyll </a:t>
            </a: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a, b, c, d)</a:t>
            </a:r>
          </a:p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other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pigments also</a:t>
            </a:r>
          </a:p>
          <a:p>
            <a:pPr fontAlgn="auto">
              <a:spcAft>
                <a:spcPts val="0"/>
              </a:spcAft>
              <a:defRPr/>
            </a:pPr>
            <a:r>
              <a:rPr u="sng" dirty="0" smtClean="0">
                <a:solidFill>
                  <a:schemeClr val="bg1">
                    <a:lumMod val="85000"/>
                  </a:schemeClr>
                </a:solidFill>
              </a:rPr>
              <a:t>chlorophyll </a:t>
            </a:r>
            <a:r>
              <a:rPr i="1" u="sng" dirty="0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: the primary catalyst for photosynthesis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37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Light-Dependent Phase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452688"/>
            <a:ext cx="7315200" cy="3338512"/>
          </a:xfrm>
        </p:spPr>
        <p:txBody>
          <a:bodyPr/>
          <a:lstStyle/>
          <a:p>
            <a:pPr marL="571500" indent="-5715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dirty="0"/>
              <a:t>Chlorophyll is </a:t>
            </a:r>
            <a:r>
              <a:rPr dirty="0" smtClean="0"/>
              <a:t>energized.</a:t>
            </a:r>
          </a:p>
          <a:p>
            <a:pPr marL="571500" indent="-5715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dirty="0" smtClean="0"/>
              <a:t>Photolysis (splitting of water) occurs.</a:t>
            </a:r>
          </a:p>
          <a:p>
            <a:pPr marL="571500" indent="-5715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Oxygen from split water is released.</a:t>
            </a:r>
            <a:endParaRPr dirty="0" smtClean="0"/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618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Light-Dependent Phase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369242"/>
            <a:ext cx="7315200" cy="3338512"/>
          </a:xfrm>
        </p:spPr>
        <p:txBody>
          <a:bodyPr vert="horz" lIns="91440" tIns="45720" rIns="91440" bIns="45720" rtlCol="0">
            <a:noAutofit/>
          </a:bodyPr>
          <a:lstStyle/>
          <a:p>
            <a:pPr marL="571500" indent="-571500" algn="l" fontAlgn="auto">
              <a:lnSpc>
                <a:spcPct val="9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sz="3600" dirty="0" smtClean="0"/>
              <a:t>The hydrogen &amp; electrons from split water bind to a special electron carrier to be used later.</a:t>
            </a:r>
          </a:p>
          <a:p>
            <a:pPr lvl="1" indent="0" fontAlgn="auto">
              <a:lnSpc>
                <a:spcPct val="9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CC6600"/>
                </a:solidFill>
              </a:rPr>
              <a:t>NADP</a:t>
            </a:r>
            <a:r>
              <a:rPr lang="en-US" baseline="30000" dirty="0" smtClean="0">
                <a:solidFill>
                  <a:srgbClr val="CC6600"/>
                </a:solidFill>
              </a:rPr>
              <a:t>+</a:t>
            </a:r>
            <a:r>
              <a:rPr lang="en-US" dirty="0" smtClean="0">
                <a:solidFill>
                  <a:srgbClr val="CC6600"/>
                </a:solidFill>
              </a:rPr>
              <a:t>	   NADPH</a:t>
            </a:r>
            <a:endParaRPr dirty="0">
              <a:solidFill>
                <a:srgbClr val="CC6600"/>
              </a:solidFill>
            </a:endParaRPr>
          </a:p>
          <a:p>
            <a:pPr marL="571500" indent="-571500" algn="l" fontAlgn="auto">
              <a:lnSpc>
                <a:spcPct val="9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sz="3600" dirty="0"/>
              <a:t>Remaining energy is used to change ADP into ATP.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54298" y="4376853"/>
            <a:ext cx="762000" cy="0"/>
          </a:xfrm>
          <a:prstGeom prst="straightConnector1">
            <a:avLst/>
          </a:prstGeom>
          <a:ln w="57150">
            <a:solidFill>
              <a:srgbClr val="CC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16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644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Light-dependent Phase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In short, the light-dependent phase uses light energy to form NADPH and </a:t>
            </a:r>
            <a:r>
              <a:rPr u="sng" dirty="0" smtClean="0">
                <a:solidFill>
                  <a:schemeClr val="bg1">
                    <a:lumMod val="85000"/>
                  </a:schemeClr>
                </a:solidFill>
              </a:rPr>
              <a:t>ATP</a:t>
            </a: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 and produces oxygen </a:t>
            </a:r>
            <a:r>
              <a:rPr u="sng" dirty="0" smtClean="0">
                <a:solidFill>
                  <a:schemeClr val="bg1">
                    <a:lumMod val="85000"/>
                  </a:schemeClr>
                </a:solidFill>
              </a:rPr>
              <a:t>gas</a:t>
            </a: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67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are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2235200"/>
            <a:ext cx="7707313" cy="38020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>
                <a:solidFill>
                  <a:srgbClr val="C3D69B"/>
                </a:solidFill>
              </a:rPr>
              <a:t>an autotroph</a:t>
            </a:r>
          </a:p>
          <a:p>
            <a:pPr fontAlgn="auto">
              <a:buFont typeface="+mj-lt"/>
              <a:buAutoNum type="alphaLcPeriod"/>
              <a:defRPr/>
            </a:pPr>
            <a:r>
              <a:rPr dirty="0">
                <a:solidFill>
                  <a:srgbClr val="C3D69B"/>
                </a:solidFill>
              </a:rPr>
              <a:t>a </a:t>
            </a:r>
            <a:r>
              <a:rPr dirty="0" smtClean="0">
                <a:solidFill>
                  <a:srgbClr val="C3D69B"/>
                </a:solidFill>
              </a:rPr>
              <a:t>heterotroph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1" y="2787844"/>
            <a:ext cx="3859212" cy="631825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644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Light-Independent Phase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also called the </a:t>
            </a:r>
            <a:r>
              <a:rPr u="sng" dirty="0" smtClean="0">
                <a:solidFill>
                  <a:schemeClr val="bg1">
                    <a:lumMod val="85000"/>
                  </a:schemeClr>
                </a:solidFill>
              </a:rPr>
              <a:t>Calvin Cycle</a:t>
            </a:r>
            <a:endParaRPr u="sng" dirty="0">
              <a:solidFill>
                <a:schemeClr val="bg1">
                  <a:lumMod val="8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epends on the products of the light-dependent phase</a:t>
            </a:r>
            <a:endParaRPr dirty="0" smtClean="0">
              <a:solidFill>
                <a:schemeClr val="bg1">
                  <a:lumMod val="8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occurs in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t</a:t>
            </a: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he stroma of chloroplasts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26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Light-Independent Phase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452688"/>
            <a:ext cx="7315200" cy="3338512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571500" algn="l" fontAlgn="auto">
              <a:spcAft>
                <a:spcPts val="0"/>
              </a:spcAft>
              <a:buFont typeface="+mj-lt"/>
              <a:buAutoNum type="arabicPeriod"/>
            </a:pPr>
            <a:r>
              <a:rPr dirty="0"/>
              <a:t>Carbon dioxide </a:t>
            </a:r>
            <a:r>
              <a:rPr dirty="0" smtClean="0"/>
              <a:t>binds </a:t>
            </a:r>
            <a:r>
              <a:rPr dirty="0"/>
              <a:t>to a chemical called </a:t>
            </a:r>
            <a:r>
              <a:rPr dirty="0" err="1" smtClean="0"/>
              <a:t>RuBP</a:t>
            </a:r>
            <a:r>
              <a:rPr dirty="0" smtClean="0"/>
              <a:t>. </a:t>
            </a:r>
            <a:r>
              <a:rPr sz="2800" dirty="0" smtClean="0"/>
              <a:t>(5 carbon sugar) </a:t>
            </a:r>
          </a:p>
          <a:p>
            <a:pPr marL="571500" indent="-571500" algn="l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The resulting compound is unstable and breaks into </a:t>
            </a:r>
            <a:br>
              <a:rPr lang="en-US" dirty="0" smtClean="0"/>
            </a:br>
            <a:r>
              <a:rPr lang="en-US" dirty="0" smtClean="0"/>
              <a:t>two molecules of</a:t>
            </a:r>
            <a:r>
              <a:rPr dirty="0" smtClean="0"/>
              <a:t> </a:t>
            </a:r>
            <a:r>
              <a:rPr dirty="0"/>
              <a:t>PGA.</a:t>
            </a:r>
          </a:p>
        </p:txBody>
      </p:sp>
    </p:spTree>
    <p:extLst>
      <p:ext uri="{BB962C8B-B14F-4D97-AF65-F5344CB8AC3E}">
        <p14:creationId xmlns:p14="http://schemas.microsoft.com/office/powerpoint/2010/main" val="4081736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Light-Independent Phase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452688"/>
            <a:ext cx="7315200" cy="33385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indent="-742950" algn="l" fontAlgn="auto">
              <a:spcAft>
                <a:spcPts val="0"/>
              </a:spcAft>
              <a:buFont typeface="+mj-lt"/>
              <a:buAutoNum type="arabicPeriod" startAt="3"/>
            </a:pPr>
            <a:r>
              <a:rPr dirty="0"/>
              <a:t>PGA </a:t>
            </a:r>
            <a:r>
              <a:rPr lang="en-US" dirty="0"/>
              <a:t>is converted to </a:t>
            </a:r>
            <a:r>
              <a:rPr lang="en-US" dirty="0" smtClean="0"/>
              <a:t>PGAL </a:t>
            </a:r>
            <a:r>
              <a:rPr lang="en-US" sz="3600" dirty="0" smtClean="0"/>
              <a:t>(3 carbon sugar) </a:t>
            </a:r>
            <a:r>
              <a:rPr lang="en-US" dirty="0" smtClean="0"/>
              <a:t>using the </a:t>
            </a:r>
            <a:r>
              <a:rPr dirty="0" smtClean="0"/>
              <a:t>hydrogen and electrons from NADPH. </a:t>
            </a:r>
          </a:p>
          <a:p>
            <a:pPr algn="l" fontAlgn="auto">
              <a:spcAft>
                <a:spcPts val="0"/>
              </a:spcAft>
            </a:pPr>
            <a:r>
              <a:rPr lang="en-US" dirty="0">
                <a:solidFill>
                  <a:srgbClr val="CC6600"/>
                </a:solidFill>
              </a:rPr>
              <a:t>	</a:t>
            </a:r>
            <a:r>
              <a:rPr dirty="0" smtClean="0">
                <a:solidFill>
                  <a:srgbClr val="CC6600"/>
                </a:solidFill>
              </a:rPr>
              <a:t>The </a:t>
            </a:r>
            <a:r>
              <a:rPr dirty="0">
                <a:solidFill>
                  <a:srgbClr val="CC6600"/>
                </a:solidFill>
              </a:rPr>
              <a:t>energy comes from </a:t>
            </a:r>
            <a:r>
              <a:rPr dirty="0" smtClean="0">
                <a:solidFill>
                  <a:srgbClr val="CC6600"/>
                </a:solidFill>
              </a:rPr>
              <a:t/>
            </a:r>
            <a:br>
              <a:rPr dirty="0" smtClean="0">
                <a:solidFill>
                  <a:srgbClr val="CC6600"/>
                </a:solidFill>
              </a:rPr>
            </a:br>
            <a:r>
              <a:rPr dirty="0" smtClean="0">
                <a:solidFill>
                  <a:srgbClr val="CC6600"/>
                </a:solidFill>
              </a:rPr>
              <a:t>	ATP </a:t>
            </a:r>
            <a:r>
              <a:rPr dirty="0">
                <a:solidFill>
                  <a:srgbClr val="CC6600"/>
                </a:solidFill>
              </a:rPr>
              <a:t>changing to ADP.</a:t>
            </a:r>
          </a:p>
        </p:txBody>
      </p:sp>
    </p:spTree>
    <p:extLst>
      <p:ext uri="{BB962C8B-B14F-4D97-AF65-F5344CB8AC3E}">
        <p14:creationId xmlns:p14="http://schemas.microsoft.com/office/powerpoint/2010/main" val="2311712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5130"/>
            <a:ext cx="7315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Light-Independent Phase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274382"/>
            <a:ext cx="7315200" cy="2059022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742950" algn="l" fontAlgn="auto">
              <a:spcAft>
                <a:spcPts val="0"/>
              </a:spcAft>
              <a:buFont typeface="+mj-lt"/>
              <a:buAutoNum type="arabicPeriod" startAt="4"/>
            </a:pPr>
            <a:r>
              <a:rPr dirty="0" smtClean="0"/>
              <a:t>PGAL is used in two ways.</a:t>
            </a:r>
          </a:p>
          <a:p>
            <a:pPr marL="1311275" lvl="1" indent="-571500" fontAlgn="auto">
              <a:spcAft>
                <a:spcPts val="0"/>
              </a:spcAft>
              <a:buFont typeface="Tahoma" pitchFamily="34" charset="0"/>
              <a:buChar char="–"/>
            </a:pPr>
            <a:r>
              <a:rPr lang="en-US" dirty="0" smtClean="0">
                <a:solidFill>
                  <a:srgbClr val="CC6600"/>
                </a:solidFill>
              </a:rPr>
              <a:t>to form </a:t>
            </a:r>
            <a:r>
              <a:rPr lang="en-US" dirty="0" err="1" smtClean="0">
                <a:solidFill>
                  <a:srgbClr val="CC6600"/>
                </a:solidFill>
              </a:rPr>
              <a:t>RuBP</a:t>
            </a:r>
            <a:endParaRPr lang="en-US" dirty="0" smtClean="0">
              <a:solidFill>
                <a:srgbClr val="CC6600"/>
              </a:solidFill>
            </a:endParaRPr>
          </a:p>
          <a:p>
            <a:pPr marL="1311275" lvl="1" indent="-571500" fontAlgn="auto">
              <a:spcAft>
                <a:spcPts val="0"/>
              </a:spcAft>
              <a:buFont typeface="Tahoma" pitchFamily="34" charset="0"/>
              <a:buChar char="–"/>
            </a:pPr>
            <a:r>
              <a:rPr lang="en-US" dirty="0" smtClean="0">
                <a:solidFill>
                  <a:srgbClr val="CC6600"/>
                </a:solidFill>
              </a:rPr>
              <a:t>to synthesize glucose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4182678"/>
            <a:ext cx="8189406" cy="2059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fontAlgn="base" latinLnBrk="0" hangingPunct="1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3600" b="0" kern="1200" dirty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3800" b="0" kern="1200" dirty="0">
                <a:solidFill>
                  <a:srgbClr val="D9D9D9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3800" b="0" kern="1200" dirty="0">
                <a:solidFill>
                  <a:srgbClr val="D9D9D9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US" sz="3800" b="0" kern="1200" dirty="0">
                <a:solidFill>
                  <a:srgbClr val="D9D9D9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200" dirty="0" smtClean="0"/>
              <a:t>In short, the Calvin cycle produces sugar using the atoms from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energy from ATP, and the electrons and hydrogen ions provided by NADPH.</a:t>
            </a:r>
            <a:endParaRPr lang="en-US" sz="3200" dirty="0" smtClean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30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620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dirty="0">
                <a:solidFill>
                  <a:srgbClr val="005024"/>
                </a:solidFill>
              </a:rPr>
              <a:t>Conditions for Photosynthesis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38200" y="2514600"/>
            <a:ext cx="7620000" cy="3657600"/>
          </a:xfr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sz="4000" dirty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proper </a:t>
            </a:r>
            <a:r>
              <a:rPr sz="40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wavelengths/intensity </a:t>
            </a:r>
            <a:r>
              <a:rPr sz="4000" dirty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 light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sz="40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ufficient carbon </a:t>
            </a:r>
            <a:r>
              <a:rPr sz="4000" dirty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dioxide</a:t>
            </a:r>
          </a:p>
          <a:p>
            <a:pPr fontAlgn="auto">
              <a:spcAft>
                <a:spcPts val="0"/>
              </a:spcAft>
            </a:pPr>
            <a:r>
              <a:rPr sz="4000" dirty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proper temperatures</a:t>
            </a:r>
          </a:p>
          <a:p>
            <a:pPr fontAlgn="auto">
              <a:spcAft>
                <a:spcPts val="0"/>
              </a:spcAft>
            </a:pPr>
            <a:r>
              <a:rPr sz="4000" dirty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water supply</a:t>
            </a:r>
          </a:p>
        </p:txBody>
      </p:sp>
    </p:spTree>
    <p:extLst>
      <p:ext uri="{BB962C8B-B14F-4D97-AF65-F5344CB8AC3E}">
        <p14:creationId xmlns:p14="http://schemas.microsoft.com/office/powerpoint/2010/main" val="2522042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 txBox="1">
            <a:spLocks/>
          </p:cNvSpPr>
          <p:nvPr/>
        </p:nvSpPr>
        <p:spPr>
          <a:xfrm>
            <a:off x="2492298" y="2427249"/>
            <a:ext cx="207645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»"/>
              <a:defRPr lang="en-US" sz="3800" b="1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/>
              <a:t>6 H</a:t>
            </a:r>
            <a:r>
              <a:rPr lang="pt-BR" baseline="-25000"/>
              <a:t>2</a:t>
            </a:r>
            <a:r>
              <a:rPr lang="pt-BR"/>
              <a:t>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074738"/>
            <a:ext cx="7315200" cy="4716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cap="small" dirty="0" smtClean="0">
                <a:solidFill>
                  <a:srgbClr val="002060"/>
                </a:solidFill>
              </a:rPr>
              <a:t>Balanced</a:t>
            </a:r>
            <a:r>
              <a:rPr dirty="0" smtClean="0"/>
              <a:t> </a:t>
            </a:r>
            <a:r>
              <a:rPr lang="en-US" sz="5400" b="1" cap="small" dirty="0" smtClean="0">
                <a:solidFill>
                  <a:srgbClr val="002060"/>
                </a:solidFill>
              </a:rPr>
              <a:t>Equation</a:t>
            </a:r>
            <a:endParaRPr lang="en-US" sz="5400" b="1" cap="small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1538" y="3832225"/>
            <a:ext cx="1724025" cy="0"/>
          </a:xfrm>
          <a:prstGeom prst="straightConnector1">
            <a:avLst/>
          </a:prstGeom>
          <a:ln w="63500">
            <a:solidFill>
              <a:srgbClr val="006C3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24600" y="3497263"/>
            <a:ext cx="0" cy="581025"/>
          </a:xfrm>
          <a:prstGeom prst="straightConnector1">
            <a:avLst/>
          </a:prstGeom>
          <a:ln w="50800">
            <a:solidFill>
              <a:srgbClr val="006C3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14400" y="3430588"/>
            <a:ext cx="14509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 pitchFamily="34" charset="0"/>
                <a:cs typeface="Tahoma" pitchFamily="34" charset="0"/>
              </a:rPr>
              <a:t>chlorophyll</a:t>
            </a:r>
            <a:endParaRPr lang="en-US" sz="2000" dirty="0"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495550" y="2416175"/>
            <a:ext cx="207645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»"/>
              <a:defRPr lang="en-US" sz="3800" b="1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/>
              <a:t>+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914400" y="2409825"/>
            <a:ext cx="1524000" cy="725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»"/>
              <a:defRPr lang="en-US" sz="3800" b="1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/>
              <a:t>6 CO</a:t>
            </a:r>
            <a:r>
              <a:rPr lang="pt-BR" baseline="-25000"/>
              <a:t>2</a:t>
            </a:r>
            <a:endParaRPr lang="pt-BR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22800" y="2474913"/>
            <a:ext cx="3403600" cy="6016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»"/>
              <a:defRPr lang="en-US" sz="3800" b="1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/>
              <a:t>+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235200" y="3570288"/>
            <a:ext cx="2903538" cy="790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»"/>
              <a:defRPr lang="en-US" sz="3800" b="1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/>
              <a:t>C</a:t>
            </a:r>
            <a:r>
              <a:rPr lang="pt-BR" baseline="-25000"/>
              <a:t>6</a:t>
            </a:r>
            <a:r>
              <a:rPr lang="pt-BR"/>
              <a:t>H</a:t>
            </a:r>
            <a:r>
              <a:rPr lang="pt-BR" baseline="-25000"/>
              <a:t>12</a:t>
            </a:r>
            <a:r>
              <a:rPr lang="pt-BR"/>
              <a:t>O</a:t>
            </a:r>
            <a:r>
              <a:rPr lang="pt-BR" baseline="-25000"/>
              <a:t>6</a:t>
            </a:r>
            <a:endParaRPr lang="pt-BR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618461" y="3574627"/>
            <a:ext cx="1901825" cy="809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»"/>
              <a:defRPr lang="en-US" sz="3800" b="1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/>
              <a:t>+</a:t>
            </a:r>
            <a:r>
              <a:rPr lang="pt-BR" baseline="-25000"/>
              <a:t>	</a:t>
            </a:r>
          </a:p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619702" y="2477934"/>
            <a:ext cx="3403600" cy="6016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»"/>
              <a:defRPr lang="en-US" sz="3800" b="1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/>
              <a:t>light energy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406592" y="3697326"/>
            <a:ext cx="1901825" cy="8096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–"/>
              <a:defRPr lang="en-US" sz="3800" b="1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»"/>
              <a:defRPr lang="en-US" sz="3800" b="1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pt-BR" sz="5200"/>
              <a:t>6 O</a:t>
            </a:r>
            <a:r>
              <a:rPr lang="pt-BR" sz="5200" baseline="-25000"/>
              <a:t>2</a:t>
            </a:r>
            <a:r>
              <a:rPr lang="pt-BR"/>
              <a:t>	</a:t>
            </a:r>
          </a:p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Oval 1"/>
          <p:cNvSpPr/>
          <p:nvPr/>
        </p:nvSpPr>
        <p:spPr>
          <a:xfrm>
            <a:off x="704462" y="3276600"/>
            <a:ext cx="1752600" cy="702839"/>
          </a:xfrm>
          <a:prstGeom prst="ellipse">
            <a:avLst/>
          </a:prstGeom>
          <a:noFill/>
          <a:ln w="57150">
            <a:solidFill>
              <a:srgbClr val="CC6600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33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C3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C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C3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C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C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0" grpId="0"/>
      <p:bldP spid="10" grpId="1"/>
      <p:bldP spid="12" grpId="0"/>
      <p:bldP spid="12" grpId="1"/>
      <p:bldP spid="16" grpId="0"/>
      <p:bldP spid="16" grpId="1"/>
      <p:bldP spid="17" grpId="0"/>
      <p:bldP spid="17" grpId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What happens during photolysis?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2235200"/>
            <a:ext cx="7707313" cy="38020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Water is split.</a:t>
            </a:r>
            <a:endParaRPr dirty="0">
              <a:solidFill>
                <a:srgbClr val="C3D69B"/>
              </a:solidFill>
            </a:endParaRPr>
          </a:p>
          <a:p>
            <a:pPr fontAlgn="auto">
              <a:defRPr/>
            </a:pPr>
            <a:r>
              <a:rPr lang="en-US" dirty="0">
                <a:solidFill>
                  <a:srgbClr val="C3D69B"/>
                </a:solidFill>
              </a:rPr>
              <a:t>Light is split.</a:t>
            </a: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Energy is stored.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lang="en-US" dirty="0" smtClean="0">
                <a:solidFill>
                  <a:srgbClr val="C3D69B"/>
                </a:solidFill>
              </a:rPr>
              <a:t>Energy is released.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01863"/>
            <a:ext cx="3886199" cy="631825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88653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What is the catalyst that captures the light energy?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2235200"/>
            <a:ext cx="7707313" cy="38020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err="1" smtClean="0">
                <a:solidFill>
                  <a:srgbClr val="C3D69B"/>
                </a:solidFill>
              </a:rPr>
              <a:t>RuBP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>
                <a:solidFill>
                  <a:srgbClr val="C3D69B"/>
                </a:solidFill>
              </a:rPr>
              <a:t>g</a:t>
            </a:r>
            <a:r>
              <a:rPr dirty="0" smtClean="0">
                <a:solidFill>
                  <a:srgbClr val="C3D69B"/>
                </a:solidFill>
              </a:rPr>
              <a:t>lucose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>
                <a:solidFill>
                  <a:srgbClr val="C3D69B"/>
                </a:solidFill>
              </a:rPr>
              <a:t>c</a:t>
            </a:r>
            <a:r>
              <a:rPr dirty="0" smtClean="0">
                <a:solidFill>
                  <a:srgbClr val="C3D69B"/>
                </a:solidFill>
              </a:rPr>
              <a:t>hlorophyll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water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1" y="3388113"/>
            <a:ext cx="3340099" cy="631825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9605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In which phase does </a:t>
            </a:r>
            <a:br>
              <a:rPr dirty="0" smtClean="0"/>
            </a:br>
            <a:r>
              <a:rPr dirty="0" smtClean="0"/>
              <a:t>photolysis occur?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2420937"/>
            <a:ext cx="7707313" cy="26082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light-dependent phase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light-independent phase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1" y="2384425"/>
            <a:ext cx="5499100" cy="631825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914891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Which chemical is a CO</a:t>
            </a:r>
            <a:r>
              <a:rPr baseline="-25000" dirty="0" smtClean="0"/>
              <a:t>2</a:t>
            </a:r>
            <a:r>
              <a:rPr dirty="0" smtClean="0"/>
              <a:t> acceptor?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2438400"/>
            <a:ext cx="7707313" cy="32940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PGAL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NADPH</a:t>
            </a:r>
          </a:p>
          <a:p>
            <a:pPr fontAlgn="auto">
              <a:buFont typeface="+mj-lt"/>
              <a:buAutoNum type="alphaLcPeriod"/>
              <a:defRPr/>
            </a:pPr>
            <a:r>
              <a:rPr lang="en-US" dirty="0" smtClean="0">
                <a:solidFill>
                  <a:srgbClr val="C3D69B"/>
                </a:solidFill>
              </a:rPr>
              <a:t>H</a:t>
            </a:r>
            <a:r>
              <a:rPr lang="en-US" baseline="-25000" dirty="0" smtClean="0">
                <a:solidFill>
                  <a:srgbClr val="C3D69B"/>
                </a:solidFill>
              </a:rPr>
              <a:t>2</a:t>
            </a:r>
            <a:r>
              <a:rPr lang="en-US" dirty="0" smtClean="0">
                <a:solidFill>
                  <a:srgbClr val="C3D69B"/>
                </a:solidFill>
              </a:rPr>
              <a:t>O</a:t>
            </a:r>
          </a:p>
          <a:p>
            <a:pPr fontAlgn="auto">
              <a:buFont typeface="+mj-lt"/>
              <a:buAutoNum type="alphaLcPeriod"/>
              <a:defRPr/>
            </a:pPr>
            <a:r>
              <a:rPr lang="en-US" dirty="0" err="1" smtClean="0">
                <a:solidFill>
                  <a:srgbClr val="C3D69B"/>
                </a:solidFill>
              </a:rPr>
              <a:t>RuBP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1" y="4168775"/>
            <a:ext cx="2209799" cy="631825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24486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Autotrophs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make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their own food (organic, energy-containing substance) from an inorganic source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dirty="0" smtClean="0"/>
              <a:t>Examples </a:t>
            </a:r>
            <a:r>
              <a:rPr dirty="0"/>
              <a:t>include plants, algae, and some bacteria</a:t>
            </a:r>
            <a:r>
              <a:rPr dirty="0" smtClean="0"/>
              <a:t>.</a:t>
            </a:r>
          </a:p>
          <a:p>
            <a:pPr marL="406401" indent="-341313" fontAlgn="auto">
              <a:spcAft>
                <a:spcPts val="0"/>
              </a:spcAft>
              <a:defRPr/>
            </a:pPr>
            <a:r>
              <a:rPr lang="en-US" dirty="0" smtClean="0"/>
              <a:t>photosynthetic</a:t>
            </a:r>
          </a:p>
          <a:p>
            <a:pPr marL="406401" indent="-341313" fontAlgn="auto">
              <a:spcAft>
                <a:spcPts val="0"/>
              </a:spcAft>
              <a:defRPr/>
            </a:pPr>
            <a:r>
              <a:rPr lang="en-US" dirty="0" smtClean="0"/>
              <a:t>chemosynthetic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ADP is converted to ATP in the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2419260"/>
            <a:ext cx="7707313" cy="26082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light-dependent phase.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light-independent phase.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1" y="2382748"/>
            <a:ext cx="5613400" cy="631825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34533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54640" y="2350300"/>
            <a:ext cx="5609759" cy="1975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7200" smtClean="0"/>
              <a:t>Cellular Respiration</a:t>
            </a:r>
            <a:endParaRPr sz="7200"/>
          </a:p>
        </p:txBody>
      </p:sp>
      <p:sp>
        <p:nvSpPr>
          <p:cNvPr id="3" name="TextBox 2"/>
          <p:cNvSpPr txBox="1"/>
          <p:nvPr/>
        </p:nvSpPr>
        <p:spPr>
          <a:xfrm>
            <a:off x="8229600" y="31180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0742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19841" y="2769652"/>
            <a:ext cx="5609759" cy="25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1198563" algn="l"/>
              </a:tabLst>
              <a:defRPr/>
            </a:pPr>
            <a:r>
              <a:rPr sz="4000" b="0" cap="none" smtClean="0"/>
              <a:t>the breakdown of a food substance into usable cellular energy in the form of ATP</a:t>
            </a:r>
            <a:endParaRPr sz="4000" b="0" cap="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155700"/>
            <a:ext cx="5591176" cy="914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mtClean="0"/>
              <a:t>Cellular Respiration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9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Photosynthesis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509520"/>
            <a:ext cx="7315200" cy="218440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kinetic energy </a:t>
            </a:r>
            <a:br>
              <a:rPr lang="en-US" dirty="0" smtClean="0"/>
            </a:br>
            <a:r>
              <a:rPr lang="en-US" dirty="0" smtClean="0"/>
              <a:t> 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stored chemical energy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</a:p>
        </p:txBody>
      </p:sp>
      <p:sp>
        <p:nvSpPr>
          <p:cNvPr id="4" name="Sun 3"/>
          <p:cNvSpPr/>
          <p:nvPr/>
        </p:nvSpPr>
        <p:spPr>
          <a:xfrm>
            <a:off x="4183380" y="2496820"/>
            <a:ext cx="635000" cy="635000"/>
          </a:xfrm>
          <a:prstGeom prst="sun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23180" y="2592070"/>
            <a:ext cx="15748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96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Cellular Respiration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519680"/>
            <a:ext cx="7315200" cy="396240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stored chemical energy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usable chemical energy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063625" y="3765550"/>
            <a:ext cx="15748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32945" y="4516181"/>
            <a:ext cx="774134" cy="774134"/>
          </a:xfrm>
          <a:prstGeom prst="ellipse">
            <a:avLst/>
          </a:prstGeom>
          <a:solidFill>
            <a:srgbClr val="FFD7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16200000">
            <a:off x="4902350" y="4641607"/>
            <a:ext cx="581658" cy="523282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prstClr val="white">
                  <a:lumMod val="85000"/>
                </a:prstClr>
              </a:solidFill>
              <a:effectLst>
                <a:outerShdw dist="635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rapezoid 7"/>
          <p:cNvSpPr/>
          <p:nvPr/>
        </p:nvSpPr>
        <p:spPr>
          <a:xfrm rot="16200000">
            <a:off x="5425632" y="4641606"/>
            <a:ext cx="581658" cy="523282"/>
          </a:xfrm>
          <a:prstGeom prst="trapezoid">
            <a:avLst>
              <a:gd name="adj" fmla="val 31031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prstClr val="white">
                  <a:lumMod val="85000"/>
                </a:prstClr>
              </a:solidFill>
              <a:effectLst>
                <a:outerShdw dist="635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rapezoid 8"/>
          <p:cNvSpPr/>
          <p:nvPr/>
        </p:nvSpPr>
        <p:spPr>
          <a:xfrm rot="16200000">
            <a:off x="5948914" y="4641605"/>
            <a:ext cx="581656" cy="523280"/>
          </a:xfrm>
          <a:prstGeom prst="trapezoid">
            <a:avLst>
              <a:gd name="adj" fmla="val 30428"/>
            </a:avLst>
          </a:prstGeom>
          <a:solidFill>
            <a:srgbClr val="B83E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prstClr val="white">
                  <a:lumMod val="85000"/>
                </a:prstClr>
              </a:solidFill>
              <a:effectLst>
                <a:outerShdw dist="635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16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Cellular Respiration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aerobic</a:t>
            </a:r>
          </a:p>
          <a:p>
            <a:pPr marL="457200" lvl="1" indent="0">
              <a:buNone/>
            </a:pPr>
            <a:r>
              <a:rPr lang="en-US" dirty="0" smtClean="0"/>
              <a:t>requires oxygen</a:t>
            </a:r>
          </a:p>
          <a:p>
            <a:r>
              <a:rPr lang="en-US" dirty="0" smtClean="0"/>
              <a:t>anaerobic</a:t>
            </a:r>
          </a:p>
          <a:p>
            <a:pPr marL="457200" lvl="1" indent="0">
              <a:buNone/>
            </a:pPr>
            <a:r>
              <a:rPr lang="en-US" dirty="0" smtClean="0"/>
              <a:t>does not require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5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Aerobic Cellular Respiration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2794000"/>
            <a:ext cx="7315200" cy="32512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C</a:t>
            </a:r>
            <a:r>
              <a:rPr lang="en-US" sz="4400" baseline="-25000" dirty="0" smtClean="0"/>
              <a:t>6</a:t>
            </a:r>
            <a:r>
              <a:rPr lang="en-US" sz="4400" dirty="0" smtClean="0"/>
              <a:t>H</a:t>
            </a:r>
            <a:r>
              <a:rPr lang="en-US" sz="4400" baseline="-25000" dirty="0" smtClean="0"/>
              <a:t>12</a:t>
            </a:r>
            <a:r>
              <a:rPr lang="en-US" sz="4400" dirty="0" smtClean="0"/>
              <a:t>O</a:t>
            </a:r>
            <a:r>
              <a:rPr lang="en-US" sz="4400" baseline="-25000" dirty="0" smtClean="0"/>
              <a:t>6</a:t>
            </a:r>
            <a:r>
              <a:rPr lang="en-US" sz="4400" dirty="0" smtClean="0"/>
              <a:t> + O</a:t>
            </a:r>
            <a:r>
              <a:rPr lang="en-US" sz="4400" baseline="-25000" dirty="0" smtClean="0"/>
              <a:t>2  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4400" dirty="0" smtClean="0"/>
              <a:t>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 + CO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+ energy (ATP)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72000" y="2974340"/>
            <a:ext cx="15748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7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Glycolysis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beginning for both types of cellular respiration</a:t>
            </a:r>
          </a:p>
          <a:p>
            <a:r>
              <a:rPr lang="en-US" dirty="0"/>
              <a:t>s</a:t>
            </a:r>
            <a:r>
              <a:rPr lang="en-US" dirty="0" smtClean="0"/>
              <a:t>tarts with glucose</a:t>
            </a:r>
          </a:p>
          <a:p>
            <a:r>
              <a:rPr lang="en-US" dirty="0" smtClean="0"/>
              <a:t>does not require oxygen (anaerobic)</a:t>
            </a:r>
          </a:p>
          <a:p>
            <a:r>
              <a:rPr lang="en-US" dirty="0" smtClean="0"/>
              <a:t>occurs in the cytoplasm</a:t>
            </a:r>
          </a:p>
        </p:txBody>
      </p:sp>
    </p:spTree>
    <p:extLst>
      <p:ext uri="{BB962C8B-B14F-4D97-AF65-F5344CB8AC3E}">
        <p14:creationId xmlns:p14="http://schemas.microsoft.com/office/powerpoint/2010/main" val="3557430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Glycolysis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breakdown of glucose into pyruvic acid, H</a:t>
            </a:r>
            <a:r>
              <a:rPr lang="en-US" baseline="30000" dirty="0" smtClean="0"/>
              <a:t>+</a:t>
            </a:r>
            <a:r>
              <a:rPr lang="en-US" dirty="0" smtClean="0"/>
              <a:t>, and electrons</a:t>
            </a:r>
          </a:p>
          <a:p>
            <a:r>
              <a:rPr lang="en-US" dirty="0" smtClean="0"/>
              <a:t>products are sent to the mitochondria</a:t>
            </a:r>
          </a:p>
          <a:p>
            <a:r>
              <a:rPr lang="en-US" dirty="0" smtClean="0"/>
              <a:t>two net ATP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0" y="2960649"/>
            <a:ext cx="3733800" cy="0"/>
          </a:xfrm>
          <a:prstGeom prst="line">
            <a:avLst/>
          </a:prstGeom>
          <a:ln w="28575">
            <a:solidFill>
              <a:srgbClr val="2A4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62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653143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400" u="sng" dirty="0" smtClean="0"/>
              <a:t>Aerobic</a:t>
            </a:r>
            <a:r>
              <a:rPr dirty="0" smtClean="0"/>
              <a:t> Respiration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citric acid cycle (Krebs cycle)</a:t>
            </a:r>
          </a:p>
          <a:p>
            <a:pPr lvl="1"/>
            <a:r>
              <a:rPr lang="en-US" dirty="0" smtClean="0"/>
              <a:t>pyruvic acid</a:t>
            </a:r>
            <a:r>
              <a:rPr lang="en-US" dirty="0"/>
              <a:t> </a:t>
            </a:r>
            <a:r>
              <a:rPr lang="en-US" dirty="0" smtClean="0"/>
              <a:t>into citric acid</a:t>
            </a:r>
            <a:endParaRPr lang="en-US" dirty="0" smtClean="0">
              <a:solidFill>
                <a:srgbClr val="CC6600"/>
              </a:solidFill>
            </a:endParaRPr>
          </a:p>
          <a:p>
            <a:pPr lvl="1"/>
            <a:r>
              <a:rPr lang="en-US" dirty="0" smtClean="0"/>
              <a:t>also produces H</a:t>
            </a:r>
            <a:r>
              <a:rPr lang="en-US" baseline="30000" dirty="0" smtClean="0"/>
              <a:t>+</a:t>
            </a:r>
            <a:r>
              <a:rPr lang="en-US" dirty="0" smtClean="0"/>
              <a:t> and electrons</a:t>
            </a:r>
          </a:p>
          <a:p>
            <a:pPr lvl="1"/>
            <a:r>
              <a:rPr lang="en-US" dirty="0" smtClean="0"/>
              <a:t>two net ATP</a:t>
            </a:r>
          </a:p>
        </p:txBody>
      </p:sp>
    </p:spTree>
    <p:extLst>
      <p:ext uri="{BB962C8B-B14F-4D97-AF65-F5344CB8AC3E}">
        <p14:creationId xmlns:p14="http://schemas.microsoft.com/office/powerpoint/2010/main" val="1842493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Heterotrophs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depend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on other organisms for their energy source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dirty="0"/>
              <a:t>Examples include humans, animals, fungi, and most bacteria.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61295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400" u="sng" dirty="0" smtClean="0"/>
              <a:t>Aerobic</a:t>
            </a:r>
            <a:r>
              <a:rPr dirty="0" smtClean="0"/>
              <a:t> Respiration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hydrogen and electron </a:t>
            </a:r>
            <a:br>
              <a:rPr lang="en-US" dirty="0" smtClean="0"/>
            </a:br>
            <a:r>
              <a:rPr lang="en-US" dirty="0" smtClean="0"/>
              <a:t>transport system</a:t>
            </a:r>
          </a:p>
          <a:p>
            <a:pPr lvl="1"/>
            <a:r>
              <a:rPr lang="en-US" dirty="0" smtClean="0"/>
              <a:t>occurs in the cristae of the mitochondria</a:t>
            </a:r>
          </a:p>
          <a:p>
            <a:pPr lvl="1"/>
            <a:r>
              <a:rPr lang="en-US" dirty="0"/>
              <a:t>forms ATP as electrons pass from one enzyme to </a:t>
            </a:r>
            <a:r>
              <a:rPr lang="en-US" dirty="0" smtClean="0"/>
              <a:t>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8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533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400" u="sng" dirty="0" smtClean="0"/>
              <a:t>Aerobic</a:t>
            </a:r>
            <a:r>
              <a:rPr dirty="0" smtClean="0"/>
              <a:t> Respiration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hydrogen and electron </a:t>
            </a:r>
            <a:br>
              <a:rPr lang="en-US" dirty="0" smtClean="0"/>
            </a:br>
            <a:r>
              <a:rPr lang="en-US" dirty="0" smtClean="0"/>
              <a:t>transport system</a:t>
            </a:r>
          </a:p>
          <a:p>
            <a:pPr lvl="1"/>
            <a:r>
              <a:rPr lang="en-US" dirty="0" smtClean="0"/>
              <a:t>ends as the hydrogen ions combine with oxygen to form water</a:t>
            </a:r>
          </a:p>
          <a:p>
            <a:pPr lvl="1"/>
            <a:r>
              <a:rPr lang="en-US" dirty="0" smtClean="0"/>
              <a:t>32 net ATP</a:t>
            </a:r>
          </a:p>
        </p:txBody>
      </p:sp>
    </p:spTree>
    <p:extLst>
      <p:ext uri="{BB962C8B-B14F-4D97-AF65-F5344CB8AC3E}">
        <p14:creationId xmlns:p14="http://schemas.microsoft.com/office/powerpoint/2010/main" val="2508718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Energy Facts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/>
          <a:p>
            <a:r>
              <a:rPr lang="en-US" dirty="0"/>
              <a:t>A</a:t>
            </a:r>
            <a:r>
              <a:rPr lang="en-US" dirty="0" smtClean="0"/>
              <a:t>erobic cellular respiration stores 50–60</a:t>
            </a:r>
            <a:r>
              <a:rPr lang="en-US" dirty="0"/>
              <a:t>% of the energy </a:t>
            </a:r>
            <a:r>
              <a:rPr lang="en-US" dirty="0" smtClean="0"/>
              <a:t>from glucose </a:t>
            </a:r>
            <a:r>
              <a:rPr lang="en-US" dirty="0"/>
              <a:t>in </a:t>
            </a:r>
            <a:r>
              <a:rPr lang="en-US" dirty="0" smtClean="0"/>
              <a:t>molecules of ATP.</a:t>
            </a:r>
          </a:p>
          <a:p>
            <a:r>
              <a:rPr lang="en-US" dirty="0" smtClean="0"/>
              <a:t>Aerobic cellular respiration results in the net gain of </a:t>
            </a:r>
            <a:br>
              <a:rPr lang="en-US" dirty="0" smtClean="0"/>
            </a:br>
            <a:r>
              <a:rPr lang="en-US" dirty="0" smtClean="0"/>
              <a:t>36-38 molecules of ATP.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2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713433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u="sng" dirty="0" smtClean="0"/>
              <a:t>Anaerobic</a:t>
            </a:r>
            <a:r>
              <a:rPr dirty="0" smtClean="0"/>
              <a:t> Respiration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cellular fermentation</a:t>
            </a:r>
            <a:endParaRPr lang="en-US" dirty="0"/>
          </a:p>
          <a:p>
            <a:r>
              <a:rPr lang="en-US" dirty="0" smtClean="0"/>
              <a:t>breakdown of food (glucose) </a:t>
            </a:r>
            <a:r>
              <a:rPr lang="en-US" u="sng" dirty="0" smtClean="0"/>
              <a:t>without oxygen</a:t>
            </a:r>
          </a:p>
        </p:txBody>
      </p:sp>
    </p:spTree>
    <p:extLst>
      <p:ext uri="{BB962C8B-B14F-4D97-AF65-F5344CB8AC3E}">
        <p14:creationId xmlns:p14="http://schemas.microsoft.com/office/powerpoint/2010/main" val="4131152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Cellular Fermentation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Glycolysis forms pyruvic acid.</a:t>
            </a:r>
          </a:p>
          <a:p>
            <a:r>
              <a:rPr lang="en-US" dirty="0" smtClean="0"/>
              <a:t>Pyruvic acid is converted into either alcohol or lactic acid.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25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Cellular Fermentation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alcoholic fermentation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yeasts</a:t>
            </a:r>
          </a:p>
          <a:p>
            <a:r>
              <a:rPr lang="en-US" dirty="0" smtClean="0"/>
              <a:t>lactic acid fermentation</a:t>
            </a:r>
          </a:p>
          <a:p>
            <a:pPr lvl="1"/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many animal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72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Energy Facts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Cellular fermentation supplies no ATP energy beyond glycolysis.</a:t>
            </a:r>
          </a:p>
          <a:p>
            <a:r>
              <a:rPr lang="en-US" dirty="0" smtClean="0"/>
              <a:t>Cellular fermentation </a:t>
            </a:r>
            <a:r>
              <a:rPr lang="en-US" dirty="0"/>
              <a:t>results in the net gain of two molecules of </a:t>
            </a:r>
            <a:r>
              <a:rPr lang="en-US" dirty="0" smtClean="0"/>
              <a:t>ATP.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69950" y="5489750"/>
            <a:ext cx="7620000" cy="1080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l" rtl="0" fontAlgn="base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lang="en-US" sz="3800" b="0" kern="120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rtl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3600" b="0" kern="12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089025" indent="-347663" algn="l" rtl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Tahoma" pitchFamily="34" charset="0"/>
              <a:buChar char="–"/>
              <a:defRPr lang="en-US" sz="3800" b="0" kern="120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481138" indent="-341313" algn="l" rtl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Tahoma" pitchFamily="34" charset="0"/>
              <a:buChar char="»"/>
              <a:defRPr lang="en-US" sz="38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-290513" algn="l" rtl="0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lang="en-US" sz="3800" b="0" kern="120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Make cellular respiration chart</a:t>
            </a:r>
          </a:p>
        </p:txBody>
      </p:sp>
    </p:spTree>
    <p:extLst>
      <p:ext uri="{BB962C8B-B14F-4D97-AF65-F5344CB8AC3E}">
        <p14:creationId xmlns:p14="http://schemas.microsoft.com/office/powerpoint/2010/main" val="2772087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t>What is cellular respiration</a:t>
            </a:r>
            <a:r>
              <a:rPr smtClean="0"/>
              <a:t>?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1818640"/>
            <a:ext cx="7707313" cy="38020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enzymatic </a:t>
            </a:r>
            <a:r>
              <a:rPr dirty="0">
                <a:solidFill>
                  <a:srgbClr val="C3D69B"/>
                </a:solidFill>
              </a:rPr>
              <a:t>breakdown of substances</a:t>
            </a:r>
          </a:p>
          <a:p>
            <a:pPr fontAlgn="auto">
              <a:defRPr/>
            </a:pPr>
            <a:r>
              <a:rPr lang="en-US" dirty="0">
                <a:solidFill>
                  <a:srgbClr val="C3D69B"/>
                </a:solidFill>
              </a:rPr>
              <a:t>exchange of oxygen and carbon dioxide with the environment</a:t>
            </a: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breakdown </a:t>
            </a:r>
            <a:r>
              <a:rPr dirty="0">
                <a:solidFill>
                  <a:srgbClr val="C3D69B"/>
                </a:solidFill>
              </a:rPr>
              <a:t>of </a:t>
            </a:r>
            <a:r>
              <a:rPr dirty="0" smtClean="0">
                <a:solidFill>
                  <a:srgbClr val="C3D69B"/>
                </a:solidFill>
              </a:rPr>
              <a:t>food to release </a:t>
            </a:r>
            <a:r>
              <a:rPr dirty="0">
                <a:solidFill>
                  <a:srgbClr val="C3D69B"/>
                </a:solidFill>
              </a:rPr>
              <a:t>usable energy for the cell</a:t>
            </a: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synthesis </a:t>
            </a:r>
            <a:r>
              <a:rPr dirty="0">
                <a:solidFill>
                  <a:srgbClr val="C3D69B"/>
                </a:solidFill>
              </a:rPr>
              <a:t>of organic compounds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920808"/>
            <a:ext cx="7718425" cy="10668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03238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Glycolysis </a:t>
            </a:r>
            <a:r>
              <a:rPr smtClean="0"/>
              <a:t>is anaerobic.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lang="en-US" dirty="0" smtClean="0">
                <a:solidFill>
                  <a:srgbClr val="C3D69B"/>
                </a:solidFill>
              </a:rPr>
              <a:t>true</a:t>
            </a:r>
            <a:endParaRPr dirty="0">
              <a:solidFill>
                <a:srgbClr val="C3D69B"/>
              </a:solidFill>
            </a:endParaRPr>
          </a:p>
          <a:p>
            <a:pPr fontAlgn="auto">
              <a:defRPr/>
            </a:pPr>
            <a:r>
              <a:rPr lang="en-US" dirty="0" smtClean="0">
                <a:solidFill>
                  <a:srgbClr val="C3D69B"/>
                </a:solidFill>
              </a:rPr>
              <a:t>false</a:t>
            </a:r>
            <a:endParaRPr lang="en-US"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9601" y="3133408"/>
            <a:ext cx="2451100" cy="5334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5963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How many net ATP are produced during glycolysis?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2260600"/>
            <a:ext cx="7707313" cy="336010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2 ATP</a:t>
            </a:r>
            <a:endParaRPr dirty="0">
              <a:solidFill>
                <a:srgbClr val="C3D69B"/>
              </a:solidFill>
            </a:endParaRPr>
          </a:p>
          <a:p>
            <a:pPr fontAlgn="auto">
              <a:defRPr/>
            </a:pPr>
            <a:r>
              <a:rPr lang="en-US" dirty="0" smtClean="0">
                <a:solidFill>
                  <a:srgbClr val="C3D69B"/>
                </a:solidFill>
              </a:rPr>
              <a:t>4 ATP</a:t>
            </a:r>
            <a:endParaRPr lang="en-US"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32 ATP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36 ATP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9601" y="2228339"/>
            <a:ext cx="2451100" cy="5334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38337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766476" y="2873802"/>
            <a:ext cx="366486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54641" y="2938922"/>
            <a:ext cx="2641600" cy="7986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Photo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47885" y="2801247"/>
            <a:ext cx="0" cy="1023231"/>
          </a:xfrm>
          <a:prstGeom prst="line">
            <a:avLst/>
          </a:prstGeom>
          <a:ln w="38100">
            <a:solidFill>
              <a:srgbClr val="005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35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56069E-6 L -0.05625 -1.5606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2948E-6 L 0.05625 3.2948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5" y="1335321"/>
            <a:ext cx="5591175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>Photosynthesis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365836"/>
            <a:ext cx="5591175" cy="3185886"/>
          </a:xfrm>
        </p:spPr>
        <p:txBody>
          <a:bodyPr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dirty="0"/>
              <a:t>the process of taking light energy and converting it into stored chemical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311805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4.2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0"/>
            <a:ext cx="5591175" cy="42672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</a:pPr>
            <a:r>
              <a:rPr sz="5400" b="1" cap="small" dirty="0">
                <a:solidFill>
                  <a:srgbClr val="005024"/>
                </a:solidFill>
              </a:rPr>
              <a:t>What is the ultimate source of </a:t>
            </a:r>
            <a:r>
              <a:rPr sz="5400" b="1" cap="small" dirty="0" smtClean="0">
                <a:solidFill>
                  <a:srgbClr val="005024"/>
                </a:solidFill>
              </a:rPr>
              <a:t>energy?</a:t>
            </a:r>
            <a:endParaRPr sz="5400" b="1" cap="small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0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3"/>
          <p:cNvGrpSpPr>
            <a:grpSpLocks/>
          </p:cNvGrpSpPr>
          <p:nvPr/>
        </p:nvGrpSpPr>
        <p:grpSpPr bwMode="auto">
          <a:xfrm>
            <a:off x="930275" y="831850"/>
            <a:ext cx="3416300" cy="3416300"/>
            <a:chOff x="930275" y="831850"/>
            <a:chExt cx="3416300" cy="3416300"/>
          </a:xfrm>
        </p:grpSpPr>
        <p:sp>
          <p:nvSpPr>
            <p:cNvPr id="3" name="Oval 2"/>
            <p:cNvSpPr/>
            <p:nvPr/>
          </p:nvSpPr>
          <p:spPr>
            <a:xfrm>
              <a:off x="930275" y="831850"/>
              <a:ext cx="3416300" cy="3416300"/>
            </a:xfrm>
            <a:prstGeom prst="ellipse">
              <a:avLst/>
            </a:prstGeom>
            <a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 l="-110319" t="-144239" r="-84663" b="-187361"/>
              </a:stretch>
            </a:blipFill>
            <a:ln>
              <a:noFill/>
            </a:ln>
            <a:effectLst>
              <a:glow rad="482600">
                <a:schemeClr val="accent6">
                  <a:satMod val="175000"/>
                  <a:alpha val="2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930275" y="831850"/>
              <a:ext cx="3416300" cy="3416300"/>
            </a:xfrm>
            <a:prstGeom prst="ellipse">
              <a:avLst/>
            </a:prstGeom>
            <a:gradFill flip="none" rotWithShape="1">
              <a:gsLst>
                <a:gs pos="0">
                  <a:srgbClr val="CB5F23">
                    <a:alpha val="50000"/>
                  </a:srgbClr>
                </a:gs>
                <a:gs pos="28000">
                  <a:srgbClr val="E07F1E">
                    <a:alpha val="50000"/>
                  </a:srgbClr>
                </a:gs>
                <a:gs pos="100000">
                  <a:srgbClr val="FFD757">
                    <a:shade val="100000"/>
                    <a:satMod val="115000"/>
                    <a:alpha val="5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glow rad="482600">
                <a:schemeClr val="accent6">
                  <a:satMod val="175000"/>
                  <a:alpha val="61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11600" y="4010025"/>
            <a:ext cx="4441825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ultimate source of energy for living things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838" y="2062163"/>
            <a:ext cx="2797175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6600" b="1" cap="small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schemeClr val="accent6">
                      <a:lumMod val="60000"/>
                      <a:lumOff val="40000"/>
                      <a:alpha val="85000"/>
                    </a:scheme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872</Words>
  <Application>Microsoft Office PowerPoint</Application>
  <PresentationFormat>On-screen Show (4:3)</PresentationFormat>
  <Paragraphs>263</Paragraphs>
  <Slides>59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Arial Black</vt:lpstr>
      <vt:lpstr>Arial Narrow</vt:lpstr>
      <vt:lpstr>Calibri</vt:lpstr>
      <vt:lpstr>Tahoma</vt:lpstr>
      <vt:lpstr>Wingdings</vt:lpstr>
      <vt:lpstr>Custom Design</vt:lpstr>
      <vt:lpstr>1_Custom Design</vt:lpstr>
      <vt:lpstr>PowerPoint Presentation</vt:lpstr>
      <vt:lpstr>Energy Relationships</vt:lpstr>
      <vt:lpstr>What are you?</vt:lpstr>
      <vt:lpstr>Autotrophs</vt:lpstr>
      <vt:lpstr>Heterotrophs</vt:lpstr>
      <vt:lpstr>PowerPoint Presentation</vt:lpstr>
      <vt:lpstr>Photosynthesis</vt:lpstr>
      <vt:lpstr>PowerPoint Presentation</vt:lpstr>
      <vt:lpstr>PowerPoint Presentation</vt:lpstr>
      <vt:lpstr>Photosynthesis</vt:lpstr>
      <vt:lpstr>Glucose is a</vt:lpstr>
      <vt:lpstr>PowerPoint Presentation</vt:lpstr>
      <vt:lpstr>Energy can be stored in the chemical bonds of a molecule.</vt:lpstr>
      <vt:lpstr>PowerPoint Presentation</vt:lpstr>
      <vt:lpstr>PowerPoint Presentation</vt:lpstr>
      <vt:lpstr>ATP</vt:lpstr>
      <vt:lpstr>ADP</vt:lpstr>
      <vt:lpstr>PowerPoint Presentation</vt:lpstr>
      <vt:lpstr>PowerPoint Presentation</vt:lpstr>
      <vt:lpstr>PowerPoint Presentation</vt:lpstr>
      <vt:lpstr>Usable Energy (pg 79)</vt:lpstr>
      <vt:lpstr>PowerPoint Presentation</vt:lpstr>
      <vt:lpstr>History (Facet pg 84)</vt:lpstr>
      <vt:lpstr>History (Facet pg 84)</vt:lpstr>
      <vt:lpstr>Chlorophyll</vt:lpstr>
      <vt:lpstr>Other Plant Pigments</vt:lpstr>
      <vt:lpstr>Light-Dependent Phase</vt:lpstr>
      <vt:lpstr>Light-Dependent Phase</vt:lpstr>
      <vt:lpstr>Light-dependent Phase</vt:lpstr>
      <vt:lpstr>Light-Independent Phase</vt:lpstr>
      <vt:lpstr>Light-Independent Phase</vt:lpstr>
      <vt:lpstr>Light-Independent Phase</vt:lpstr>
      <vt:lpstr>Light-Independent Phase</vt:lpstr>
      <vt:lpstr>Conditions for Photosynthesis</vt:lpstr>
      <vt:lpstr>PowerPoint Presentation</vt:lpstr>
      <vt:lpstr>What happens during photolysis?</vt:lpstr>
      <vt:lpstr>What is the catalyst that captures the light energy?</vt:lpstr>
      <vt:lpstr>In which phase does  photolysis occur?</vt:lpstr>
      <vt:lpstr>Which chemical is a CO2 acceptor?</vt:lpstr>
      <vt:lpstr>ADP is converted to ATP in the</vt:lpstr>
      <vt:lpstr>PowerPoint Presentation</vt:lpstr>
      <vt:lpstr>Cellular Respiration</vt:lpstr>
      <vt:lpstr>Photosynthesis</vt:lpstr>
      <vt:lpstr>Cellular Respiration</vt:lpstr>
      <vt:lpstr>Cellular Respiration</vt:lpstr>
      <vt:lpstr>Aerobic Cellular Respiration</vt:lpstr>
      <vt:lpstr>Glycolysis</vt:lpstr>
      <vt:lpstr>Glycolysis</vt:lpstr>
      <vt:lpstr>Aerobic Respiration</vt:lpstr>
      <vt:lpstr>Aerobic Respiration</vt:lpstr>
      <vt:lpstr>Aerobic Respiration</vt:lpstr>
      <vt:lpstr>Energy Facts</vt:lpstr>
      <vt:lpstr>Anaerobic Respiration</vt:lpstr>
      <vt:lpstr>Cellular Fermentation</vt:lpstr>
      <vt:lpstr>Cellular Fermentation</vt:lpstr>
      <vt:lpstr>Energy Facts</vt:lpstr>
      <vt:lpstr>What is cellular respiration?</vt:lpstr>
      <vt:lpstr>Glycolysis is anaerobic.</vt:lpstr>
      <vt:lpstr>How many net ATP are produced during glycolysis?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 Marshall</cp:lastModifiedBy>
  <cp:revision>144</cp:revision>
  <dcterms:created xsi:type="dcterms:W3CDTF">2011-12-16T21:31:17Z</dcterms:created>
  <dcterms:modified xsi:type="dcterms:W3CDTF">2017-09-21T14:32:12Z</dcterms:modified>
</cp:coreProperties>
</file>