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84" r:id="rId2"/>
  </p:sldMasterIdLst>
  <p:notesMasterIdLst>
    <p:notesMasterId r:id="rId31"/>
  </p:notesMasterIdLst>
  <p:sldIdLst>
    <p:sldId id="429" r:id="rId3"/>
    <p:sldId id="430" r:id="rId4"/>
    <p:sldId id="431" r:id="rId5"/>
    <p:sldId id="432" r:id="rId6"/>
    <p:sldId id="433" r:id="rId7"/>
    <p:sldId id="434" r:id="rId8"/>
    <p:sldId id="435" r:id="rId9"/>
    <p:sldId id="436" r:id="rId10"/>
    <p:sldId id="437" r:id="rId11"/>
    <p:sldId id="438" r:id="rId12"/>
    <p:sldId id="439" r:id="rId13"/>
    <p:sldId id="440" r:id="rId14"/>
    <p:sldId id="441" r:id="rId15"/>
    <p:sldId id="442" r:id="rId16"/>
    <p:sldId id="443" r:id="rId17"/>
    <p:sldId id="444" r:id="rId18"/>
    <p:sldId id="445" r:id="rId19"/>
    <p:sldId id="446" r:id="rId20"/>
    <p:sldId id="447" r:id="rId21"/>
    <p:sldId id="448" r:id="rId22"/>
    <p:sldId id="452" r:id="rId23"/>
    <p:sldId id="453" r:id="rId24"/>
    <p:sldId id="454" r:id="rId25"/>
    <p:sldId id="455" r:id="rId26"/>
    <p:sldId id="456" r:id="rId27"/>
    <p:sldId id="457" r:id="rId28"/>
    <p:sldId id="458" r:id="rId29"/>
    <p:sldId id="459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526">
          <p15:clr>
            <a:srgbClr val="A4A3A4"/>
          </p15:clr>
        </p15:guide>
        <p15:guide id="6" pos="2880">
          <p15:clr>
            <a:srgbClr val="A4A3A4"/>
          </p15:clr>
        </p15:guide>
        <p15:guide id="7" pos="576">
          <p15:clr>
            <a:srgbClr val="A4A3A4"/>
          </p15:clr>
        </p15:guide>
        <p15:guide id="8" pos="5184">
          <p15:clr>
            <a:srgbClr val="A4A3A4"/>
          </p15:clr>
        </p15:guide>
        <p15:guide id="9" pos="1662">
          <p15:clr>
            <a:srgbClr val="A4A3A4"/>
          </p15:clr>
        </p15:guide>
        <p15:guide id="10" pos="3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4"/>
    <a:srgbClr val="F2DC96"/>
    <a:srgbClr val="FFD757"/>
    <a:srgbClr val="FF9933"/>
    <a:srgbClr val="FF6600"/>
    <a:srgbClr val="006C31"/>
    <a:srgbClr val="007A37"/>
    <a:srgbClr val="A72F2F"/>
    <a:srgbClr val="C53131"/>
    <a:srgbClr val="D8A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2" autoAdjust="0"/>
    <p:restoredTop sz="91074" autoAdjust="0"/>
  </p:normalViewPr>
  <p:slideViewPr>
    <p:cSldViewPr snapToGrid="0">
      <p:cViewPr varScale="1">
        <p:scale>
          <a:sx n="62" d="100"/>
          <a:sy n="62" d="100"/>
        </p:scale>
        <p:origin x="53" y="355"/>
      </p:cViewPr>
      <p:guideLst>
        <p:guide orient="horz" pos="2160"/>
        <p:guide orient="horz" pos="576"/>
        <p:guide orient="horz" pos="3744"/>
        <p:guide orient="horz" pos="1056"/>
        <p:guide orient="horz" pos="526"/>
        <p:guide pos="2880"/>
        <p:guide pos="576"/>
        <p:guide pos="5184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17AB45-C1ED-4A24-91F5-F17ACD990AC0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4CC0EF-D480-482A-B343-6170CB150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CC0EF-D480-482A-B343-6170CB15004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4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4CC0EF-D480-482A-B343-6170CB15004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36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218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53EC8-0AFD-4D6F-AC8B-DAFD3D34420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55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/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3774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/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7A3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08667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/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/>
          <a:lstStyle>
            <a:lvl1pPr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1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065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2pPr marL="739775" indent="-282575">
              <a:spcBef>
                <a:spcPts val="600"/>
              </a:spcBef>
              <a:buFont typeface="Arial" pitchFamily="34" charset="0"/>
              <a:buChar char="•"/>
              <a:defRPr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116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8013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2362200"/>
            <a:ext cx="7315200" cy="35814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767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08402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/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/>
          <a:lstStyle>
            <a:lvl1pPr>
              <a:defRPr sz="4000" b="0">
                <a:solidFill>
                  <a:srgbClr val="007A37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40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40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4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7309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27289"/>
            <a:ext cx="6705600" cy="4568825"/>
          </a:xfrm>
          <a:prstGeom prst="roundRect">
            <a:avLst>
              <a:gd name="adj" fmla="val 12538"/>
            </a:avLst>
          </a:prstGeom>
          <a:ln w="76200">
            <a:solidFill>
              <a:schemeClr val="bg1">
                <a:lumMod val="85000"/>
              </a:schemeClr>
            </a:solidFill>
          </a:ln>
          <a:effectLst>
            <a:outerShdw blurRad="152400" dist="101600" dir="2700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315200" cy="57626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18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007A37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70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238" y="566738"/>
            <a:ext cx="1765300" cy="2371725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40229" y="2133600"/>
            <a:ext cx="7707086" cy="4064000"/>
          </a:xfrm>
        </p:spPr>
        <p:txBody>
          <a:bodyPr/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Choice 2</a:t>
            </a:r>
          </a:p>
          <a:p>
            <a:pPr lvl="0"/>
            <a:r>
              <a:rPr lang="en-US" dirty="0" smtClean="0"/>
              <a:t>Choice 3</a:t>
            </a:r>
          </a:p>
          <a:p>
            <a:pPr lvl="0"/>
            <a:r>
              <a:rPr lang="en-US" dirty="0" smtClean="0"/>
              <a:t>Choice 4</a:t>
            </a:r>
          </a:p>
        </p:txBody>
      </p:sp>
    </p:spTree>
    <p:extLst>
      <p:ext uri="{BB962C8B-B14F-4D97-AF65-F5344CB8AC3E}">
        <p14:creationId xmlns:p14="http://schemas.microsoft.com/office/powerpoint/2010/main" val="3871515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238" y="566738"/>
            <a:ext cx="1765300" cy="2371725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68649">
                  <a:shade val="67500"/>
                  <a:satMod val="115000"/>
                  <a:alpha val="43000"/>
                </a:srgbClr>
              </a:gs>
              <a:gs pos="100000">
                <a:srgbClr val="468649">
                  <a:shade val="100000"/>
                  <a:satMod val="115000"/>
                  <a:alpha val="47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111499"/>
            <a:ext cx="7707086" cy="3086099"/>
          </a:xfrm>
        </p:spPr>
        <p:txBody>
          <a:bodyPr/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3600" b="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842040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90028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rmAutofit/>
          </a:bodyPr>
          <a:lstStyle>
            <a:lvl1pPr>
              <a:defRPr sz="3800" b="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 b="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rgbClr val="00502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>
            <a:normAutofit/>
          </a:bodyPr>
          <a:lstStyle>
            <a:lvl1pPr>
              <a:defRPr sz="3800" b="0"/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 b="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defRPr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>
                <a:solidFill>
                  <a:srgbClr val="005024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/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2362200"/>
            <a:ext cx="7315200" cy="3581400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006C3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27289"/>
            <a:ext cx="6705600" cy="4568825"/>
          </a:xfrm>
          <a:prstGeom prst="roundRect">
            <a:avLst>
              <a:gd name="adj" fmla="val 12538"/>
            </a:avLst>
          </a:prstGeom>
          <a:ln w="76200">
            <a:solidFill>
              <a:schemeClr val="bg1">
                <a:lumMod val="85000"/>
              </a:schemeClr>
            </a:solidFill>
          </a:ln>
          <a:effectLst>
            <a:outerShdw blurRad="152400" dist="101600" dir="2700000" algn="tl" rotWithShape="0">
              <a:prstClr val="black">
                <a:alpha val="47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367338"/>
            <a:ext cx="7315200" cy="576262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360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85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043554-59AA-453C-AACF-442D314A80C1}" type="datetimeFigureOut">
              <a:rPr lang="en-US"/>
              <a:pPr>
                <a:defRPr/>
              </a:pPr>
              <a:t>9/21/2017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99092D-3A64-448D-BF2A-39BE800F9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60" r:id="rId11"/>
    <p:sldLayoutId id="2147483783" r:id="rId1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800" b="1" kern="1200" cap="small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9pPr>
    </p:titleStyle>
    <p:bodyStyle>
      <a:lvl1pPr marL="347663" indent="-347663" algn="l" rtl="0" fontAlgn="base">
        <a:lnSpc>
          <a:spcPct val="85000"/>
        </a:lnSpc>
        <a:spcBef>
          <a:spcPts val="1200"/>
        </a:spcBef>
        <a:spcAft>
          <a:spcPct val="0"/>
        </a:spcAft>
        <a:buFont typeface="Wingdings" pitchFamily="2" charset="2"/>
        <a:buChar char="§"/>
        <a:defRPr lang="en-US" sz="3800" b="1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–"/>
        <a:defRPr lang="en-US" sz="3600" kern="1200" dirty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•"/>
        <a:defRPr lang="en-US" sz="3800" b="1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–"/>
        <a:defRPr lang="en-US" sz="3800" b="1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»"/>
        <a:defRPr lang="en-US" sz="3800" b="1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043554-59AA-453C-AACF-442D314A80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99092D-3A64-448D-BF2A-39BE800F9D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2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lang="en-US" sz="4800" b="1" kern="1200" cap="small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D9D9D9"/>
          </a:solidFill>
          <a:latin typeface="Tahoma" pitchFamily="34" charset="0"/>
          <a:cs typeface="Tahoma" pitchFamily="34" charset="0"/>
        </a:defRPr>
      </a:lvl9pPr>
    </p:titleStyle>
    <p:bodyStyle>
      <a:lvl1pPr marL="347663" indent="-347663" algn="l" rtl="0" fontAlgn="base">
        <a:lnSpc>
          <a:spcPct val="85000"/>
        </a:lnSpc>
        <a:spcBef>
          <a:spcPts val="1200"/>
        </a:spcBef>
        <a:spcAft>
          <a:spcPct val="0"/>
        </a:spcAft>
        <a:buFont typeface="Wingdings" pitchFamily="2" charset="2"/>
        <a:buChar char="§"/>
        <a:defRPr lang="en-US" sz="3800" b="0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–"/>
        <a:defRPr lang="en-US" sz="3600" b="0" kern="1200" dirty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•"/>
        <a:defRPr lang="en-US" sz="3800" b="0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–"/>
        <a:defRPr lang="en-US" sz="3800" b="0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fontAlgn="base">
        <a:lnSpc>
          <a:spcPct val="85000"/>
        </a:lnSpc>
        <a:spcBef>
          <a:spcPct val="20000"/>
        </a:spcBef>
        <a:spcAft>
          <a:spcPct val="0"/>
        </a:spcAft>
        <a:buFont typeface="Arial" charset="0"/>
        <a:buChar char="»"/>
        <a:defRPr lang="en-US" sz="3800" b="0" kern="1200" dirty="0">
          <a:solidFill>
            <a:srgbClr val="D9D9D9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-217488" y="123825"/>
            <a:ext cx="9578976" cy="6610350"/>
          </a:xfrm>
          <a:prstGeom prst="ellipse">
            <a:avLst/>
          </a:prstGeom>
          <a:gradFill flip="none" rotWithShape="1">
            <a:gsLst>
              <a:gs pos="0">
                <a:srgbClr val="005024">
                  <a:alpha val="64000"/>
                </a:srgbClr>
              </a:gs>
              <a:gs pos="100000">
                <a:srgbClr val="005024">
                  <a:tint val="23500"/>
                  <a:satMod val="160000"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399" y="1440882"/>
            <a:ext cx="7315202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6000" b="1" cap="small" dirty="0">
                <a:solidFill>
                  <a:prstClr val="white">
                    <a:lumMod val="85000"/>
                  </a:prstClr>
                </a:solidFill>
                <a:effectLst>
                  <a:outerShdw blurRad="50800" dist="63500" dir="1608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Cellular Processes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4227282"/>
            <a:ext cx="7315202" cy="150502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alanced" dir="t"/>
            </a:scene3d>
            <a:sp3d prstMaterial="matte"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defRPr/>
            </a:pPr>
            <a:r>
              <a:rPr lang="en-US" sz="5400" b="1" dirty="0" smtClean="0">
                <a:solidFill>
                  <a:srgbClr val="F2DC96"/>
                </a:solidFill>
                <a:effectLst>
                  <a:outerShdw blurRad="50800" dist="38100" dir="5400000" sx="102000" sy="102000" algn="t" rotWithShape="0">
                    <a:prstClr val="black">
                      <a:alpha val="67000"/>
                    </a:prstClr>
                  </a:outerShdw>
                </a:effectLst>
                <a:ea typeface="Tahoma" pitchFamily="34" charset="0"/>
                <a:cs typeface="Tahoma" pitchFamily="34" charset="0"/>
              </a:rPr>
              <a:t>Cellular Metabolism &amp; Protein Synthesis</a:t>
            </a:r>
            <a:endParaRPr lang="en-US" sz="5400" b="1" dirty="0">
              <a:solidFill>
                <a:srgbClr val="F2DC96"/>
              </a:solidFill>
              <a:effectLst>
                <a:outerShdw blurRad="50800" dist="38100" dir="5400000" sx="102000" sy="102000" algn="t" rotWithShape="0">
                  <a:prstClr val="black">
                    <a:alpha val="67000"/>
                  </a:prstClr>
                </a:outerShdw>
              </a:effectLst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71600" y="3254958"/>
            <a:ext cx="6400800" cy="566380"/>
            <a:chOff x="1371600" y="3254958"/>
            <a:chExt cx="6400800" cy="566380"/>
          </a:xfrm>
          <a:effectLst>
            <a:outerShdw blurRad="88900" dist="38100" dir="5400000" algn="t" rotWithShape="0">
              <a:prstClr val="black">
                <a:alpha val="93000"/>
              </a:prstClr>
            </a:outerShdw>
          </a:effectLst>
        </p:grpSpPr>
        <p:sp>
          <p:nvSpPr>
            <p:cNvPr id="11" name="Rectangle 10"/>
            <p:cNvSpPr/>
            <p:nvPr/>
          </p:nvSpPr>
          <p:spPr>
            <a:xfrm>
              <a:off x="1371600" y="3492428"/>
              <a:ext cx="6400800" cy="914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>
                <a:rot lat="0" lon="0" rev="1800000"/>
              </a:lightRig>
            </a:scene3d>
            <a:sp3d>
              <a:bevelT/>
              <a:bevelB w="0" h="0"/>
              <a:extrusionClr>
                <a:srgbClr val="7CA3BE"/>
              </a:extrusionClr>
              <a:contourClr>
                <a:schemeClr val="tx2"/>
              </a:contourClr>
            </a:sp3d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4145439" y="3254958"/>
              <a:ext cx="853122" cy="566380"/>
            </a:xfrm>
            <a:prstGeom prst="ellipse">
              <a:avLst/>
            </a:prstGeom>
            <a:solidFill>
              <a:srgbClr val="2A447F"/>
            </a:solidFill>
            <a:ln w="44450"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extrusionH="82550">
              <a:bevelT w="241300" h="254000"/>
              <a:contourClr>
                <a:srgbClr val="080E1A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172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cap="none" dirty="0"/>
              <a:t>t</a:t>
            </a:r>
            <a:r>
              <a:rPr dirty="0" smtClean="0"/>
              <a:t>RNA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transfers amino acids from the cytoplasm to ribosomes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contains the anticodon</a:t>
            </a:r>
            <a:endParaRPr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33800"/>
            <a:ext cx="2798456" cy="35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04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Anticodon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triplet of nucleotides at the </a:t>
            </a:r>
            <a:br>
              <a:rPr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end of the tRNA molecule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pairs with a codon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on mRNA in order to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align the proper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amino acid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33800"/>
            <a:ext cx="2798456" cy="3586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5410200" y="5531647"/>
            <a:ext cx="685800" cy="411953"/>
            <a:chOff x="5410200" y="5531647"/>
            <a:chExt cx="685800" cy="411953"/>
          </a:xfrm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" name="Straight Connector 5"/>
            <p:cNvCxnSpPr/>
            <p:nvPr/>
          </p:nvCxnSpPr>
          <p:spPr>
            <a:xfrm flipH="1">
              <a:off x="5791200" y="5545933"/>
              <a:ext cx="304800" cy="0"/>
            </a:xfrm>
            <a:prstGeom prst="line">
              <a:avLst/>
            </a:prstGeom>
            <a:ln w="28575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5791200" y="5929314"/>
              <a:ext cx="304800" cy="0"/>
            </a:xfrm>
            <a:prstGeom prst="line">
              <a:avLst/>
            </a:prstGeom>
            <a:ln w="28575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791200" y="5531647"/>
              <a:ext cx="0" cy="411953"/>
            </a:xfrm>
            <a:prstGeom prst="line">
              <a:avLst/>
            </a:prstGeom>
            <a:ln w="28575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410200" y="5737623"/>
              <a:ext cx="381000" cy="0"/>
            </a:xfrm>
            <a:prstGeom prst="line">
              <a:avLst/>
            </a:prstGeom>
            <a:ln w="28575">
              <a:solidFill>
                <a:srgbClr val="D9D9D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276600" y="5399069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anticodon</a:t>
            </a:r>
          </a:p>
        </p:txBody>
      </p:sp>
    </p:spTree>
    <p:extLst>
      <p:ext uri="{BB962C8B-B14F-4D97-AF65-F5344CB8AC3E}">
        <p14:creationId xmlns:p14="http://schemas.microsoft.com/office/powerpoint/2010/main" val="3546968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cap="none" dirty="0" smtClean="0"/>
              <a:t>r</a:t>
            </a:r>
            <a:r>
              <a:rPr lang="en-US" dirty="0" smtClean="0"/>
              <a:t>RNA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combines with various proteins to make up the ribosomes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brings together the mRNA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and tRNA</a:t>
            </a:r>
          </a:p>
        </p:txBody>
      </p:sp>
    </p:spTree>
    <p:extLst>
      <p:ext uri="{BB962C8B-B14F-4D97-AF65-F5344CB8AC3E}">
        <p14:creationId xmlns:p14="http://schemas.microsoft.com/office/powerpoint/2010/main" val="388355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5" y="1371600"/>
            <a:ext cx="5591175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Translation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2286000"/>
            <a:ext cx="5591175" cy="4267200"/>
          </a:xfrm>
        </p:spPr>
        <p:txBody>
          <a:bodyPr/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dirty="0" smtClean="0"/>
              <a:t>the process of forming a polypeptide chain of amino acids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6592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Translation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bg1">
                    <a:lumMod val="85000"/>
                  </a:schemeClr>
                </a:solidFill>
              </a:rPr>
              <a:t>The mRNA 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leaves the nucleus through a nuclear pore.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 ribosome lines up on one end of the mRNA.</a:t>
            </a:r>
          </a:p>
        </p:txBody>
      </p:sp>
    </p:spTree>
    <p:extLst>
      <p:ext uri="{BB962C8B-B14F-4D97-AF65-F5344CB8AC3E}">
        <p14:creationId xmlns:p14="http://schemas.microsoft.com/office/powerpoint/2010/main" val="16902570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Translation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codon from mRNA and the anticodon from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tRNA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line up.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Once these two are lined up,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ribosome moves to the 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next codon.</a:t>
            </a:r>
          </a:p>
        </p:txBody>
      </p:sp>
    </p:spTree>
    <p:extLst>
      <p:ext uri="{BB962C8B-B14F-4D97-AF65-F5344CB8AC3E}">
        <p14:creationId xmlns:p14="http://schemas.microsoft.com/office/powerpoint/2010/main" val="768347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Translation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amino acid “hops” off of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tRNA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and bonds to the forming amino acid chain.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Once the amino acid bonds to the chain, the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tRNA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leaves the ribosome.</a:t>
            </a:r>
          </a:p>
        </p:txBody>
      </p:sp>
    </p:spTree>
    <p:extLst>
      <p:ext uri="{BB962C8B-B14F-4D97-AF65-F5344CB8AC3E}">
        <p14:creationId xmlns:p14="http://schemas.microsoft.com/office/powerpoint/2010/main" val="37060730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Translation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initiator (start) codon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dirty="0" smtClean="0"/>
              <a:t>marks the beginning of the chain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AUG</a:t>
            </a:r>
            <a:endParaRPr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terminator (stop) codon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marks the end of the chain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UAA, UAG, UGA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739200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Translation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A single strand of mRNA may have several ribosomes reading it simultaneously.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 strand of mRNA is used more than once.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057811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534233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Metabolic Rate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322" y="2027076"/>
            <a:ext cx="8733356" cy="3962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sz="3200" dirty="0" smtClean="0">
                <a:solidFill>
                  <a:schemeClr val="bg1">
                    <a:lumMod val="85000"/>
                  </a:schemeClr>
                </a:solidFill>
              </a:rPr>
              <a:t>rate at which an organism carries on its life processes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key to homeostasis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Things that affect rate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Degree of activity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Age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Sleep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Health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29600" y="311805"/>
            <a:ext cx="68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4.5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19832" y="4008276"/>
            <a:ext cx="360547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144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Environment</a:t>
            </a:r>
          </a:p>
          <a:p>
            <a:pPr marL="9144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Quantity </a:t>
            </a:r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light</a:t>
            </a:r>
          </a:p>
          <a:p>
            <a:pPr marL="9144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Water</a:t>
            </a:r>
          </a:p>
          <a:p>
            <a:pPr marL="9144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Vitamins</a:t>
            </a:r>
          </a:p>
          <a:p>
            <a:pPr marL="91440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</a:rPr>
              <a:t>Temperature 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6145" y="6443218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Some people just have a higher/lower metabolism than others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62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Metabolism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the sum of all of a cell's life processes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controls how a cell behaves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9600" y="311805"/>
            <a:ext cx="68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4.4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87415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Metabolic Rate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anabolism</a:t>
            </a:r>
            <a:endParaRPr dirty="0">
              <a:solidFill>
                <a:schemeClr val="bg1">
                  <a:lumMod val="85000"/>
                </a:schemeClr>
              </a:solidFill>
            </a:endParaRP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dirty="0" smtClean="0"/>
              <a:t>building molecules to store energy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catabolism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breaking down molecules to release energy</a:t>
            </a:r>
            <a:endParaRPr dirty="0" smtClean="0"/>
          </a:p>
        </p:txBody>
      </p:sp>
    </p:spTree>
    <p:extLst>
      <p:ext uri="{BB962C8B-B14F-4D97-AF65-F5344CB8AC3E}">
        <p14:creationId xmlns:p14="http://schemas.microsoft.com/office/powerpoint/2010/main" val="34460492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are made up of long chains of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triglycerides.</a:t>
            </a:r>
          </a:p>
          <a:p>
            <a:r>
              <a:rPr lang="en-US" dirty="0" smtClean="0"/>
              <a:t>monosaccharides.</a:t>
            </a:r>
          </a:p>
          <a:p>
            <a:r>
              <a:rPr lang="en-US" dirty="0" smtClean="0"/>
              <a:t>amino acids.</a:t>
            </a:r>
          </a:p>
          <a:p>
            <a:r>
              <a:rPr lang="en-US" dirty="0" smtClean="0"/>
              <a:t>nucleic acids.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3314700"/>
            <a:ext cx="3625850" cy="5080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964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 following is NOT one of the bases found in DNA?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adenine</a:t>
            </a:r>
          </a:p>
          <a:p>
            <a:r>
              <a:rPr lang="en-US" dirty="0" smtClean="0"/>
              <a:t>thymine</a:t>
            </a:r>
          </a:p>
          <a:p>
            <a:r>
              <a:rPr lang="en-US" dirty="0" smtClean="0"/>
              <a:t>uracil</a:t>
            </a:r>
          </a:p>
          <a:p>
            <a:r>
              <a:rPr lang="en-US" dirty="0" smtClean="0"/>
              <a:t>cytosine</a:t>
            </a:r>
          </a:p>
          <a:p>
            <a:r>
              <a:rPr lang="en-US" dirty="0" smtClean="0"/>
              <a:t>guanine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3314700"/>
            <a:ext cx="2590800" cy="5080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76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 following bases are paired correctly?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cytosine - guanine</a:t>
            </a:r>
          </a:p>
          <a:p>
            <a:r>
              <a:rPr lang="en-US" dirty="0" smtClean="0"/>
              <a:t>guanine - adenine</a:t>
            </a:r>
          </a:p>
          <a:p>
            <a:r>
              <a:rPr lang="en-US" dirty="0" smtClean="0"/>
              <a:t>adenine - cytosine</a:t>
            </a:r>
          </a:p>
          <a:p>
            <a:r>
              <a:rPr lang="en-US" dirty="0" smtClean="0"/>
              <a:t>cytosine - thymine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133600"/>
            <a:ext cx="4495800" cy="5842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095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is located primarily in the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cytoplasm.</a:t>
            </a:r>
          </a:p>
          <a:p>
            <a:r>
              <a:rPr lang="en-US" dirty="0" smtClean="0"/>
              <a:t>ER.</a:t>
            </a:r>
          </a:p>
          <a:p>
            <a:r>
              <a:rPr lang="en-US" dirty="0" smtClean="0"/>
              <a:t>Golgi apparatus.</a:t>
            </a:r>
          </a:p>
          <a:p>
            <a:r>
              <a:rPr lang="en-US" dirty="0" smtClean="0"/>
              <a:t>vesicles.</a:t>
            </a:r>
          </a:p>
          <a:p>
            <a:r>
              <a:rPr lang="en-US" dirty="0" smtClean="0"/>
              <a:t>nucleus.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4495800"/>
            <a:ext cx="2781300" cy="5842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14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occurs in the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mitochondria.</a:t>
            </a:r>
          </a:p>
          <a:p>
            <a:r>
              <a:rPr lang="en-US" dirty="0" smtClean="0"/>
              <a:t>ribosomes.</a:t>
            </a:r>
          </a:p>
          <a:p>
            <a:r>
              <a:rPr lang="en-US" dirty="0" smtClean="0"/>
              <a:t>lysosomes.</a:t>
            </a:r>
          </a:p>
          <a:p>
            <a:r>
              <a:rPr lang="en-US" dirty="0" smtClean="0"/>
              <a:t>Golgi bodies.</a:t>
            </a:r>
          </a:p>
          <a:p>
            <a:r>
              <a:rPr lang="en-US" dirty="0" smtClean="0"/>
              <a:t>plastids.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692400"/>
            <a:ext cx="3022600" cy="5842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752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Unlike DNA, RNA is a single strand of nucleotides.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true</a:t>
            </a:r>
          </a:p>
          <a:p>
            <a:r>
              <a:rPr lang="en-US" dirty="0" smtClean="0"/>
              <a:t>false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3101898"/>
            <a:ext cx="1952625" cy="5842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1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of the following is NOT one of the bases found in RNA?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adenine</a:t>
            </a:r>
          </a:p>
          <a:p>
            <a:r>
              <a:rPr lang="en-US" dirty="0" smtClean="0"/>
              <a:t>thymine</a:t>
            </a:r>
          </a:p>
          <a:p>
            <a:r>
              <a:rPr lang="en-US" dirty="0" smtClean="0"/>
              <a:t>uracil</a:t>
            </a:r>
          </a:p>
          <a:p>
            <a:r>
              <a:rPr lang="en-US" dirty="0" smtClean="0"/>
              <a:t>cytosine</a:t>
            </a:r>
          </a:p>
          <a:p>
            <a:r>
              <a:rPr lang="en-US" dirty="0" smtClean="0"/>
              <a:t>guanine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0" y="2692400"/>
            <a:ext cx="2667000" cy="584200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833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If mRNA has the codon UAG, what is its anticodon?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39775" y="2235200"/>
            <a:ext cx="7707313" cy="3802063"/>
          </a:xfrm>
        </p:spPr>
        <p:txBody>
          <a:bodyPr>
            <a:noAutofit/>
          </a:bodyPr>
          <a:lstStyle/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GCA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AUC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CUA</a:t>
            </a:r>
            <a:endParaRPr dirty="0">
              <a:solidFill>
                <a:srgbClr val="C3D69B"/>
              </a:solidFill>
            </a:endParaRPr>
          </a:p>
          <a:p>
            <a:pPr fontAlgn="auto">
              <a:buFont typeface="+mj-lt"/>
              <a:buAutoNum type="alphaLcPeriod"/>
              <a:defRPr/>
            </a:pPr>
            <a:r>
              <a:rPr dirty="0" smtClean="0">
                <a:solidFill>
                  <a:srgbClr val="C3D69B"/>
                </a:solidFill>
              </a:rPr>
              <a:t>ATC</a:t>
            </a:r>
            <a:endParaRPr dirty="0">
              <a:solidFill>
                <a:srgbClr val="C3D69B"/>
              </a:solidFill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801" y="2809875"/>
            <a:ext cx="1952624" cy="542925"/>
          </a:xfrm>
          <a:prstGeom prst="rect">
            <a:avLst/>
          </a:prstGeom>
          <a:noFill/>
          <a:ln w="57150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236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FD0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B3D1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654640" y="2350300"/>
            <a:ext cx="5609759" cy="19759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5400" b="1" kern="1200" cap="small" dirty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D9D9D9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sz="7200" dirty="0" smtClean="0"/>
              <a:t>Protein Synthesis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7275521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The Code of Life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DNA holds the code for the production of proteins.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The sequence of the four bases determines the sequence of amino acids.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Adenine, thymine, guanine, cytosine (AT, CG)</a:t>
            </a:r>
          </a:p>
          <a:p>
            <a:pPr fontAlgn="auto">
              <a:spcAft>
                <a:spcPts val="0"/>
              </a:spcAft>
              <a:defRPr/>
            </a:pPr>
            <a:endParaRPr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17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Codon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group of three bases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forms a code for a particular amino acid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here are 20 amino acids and 64 possible combinations</a:t>
            </a:r>
          </a:p>
        </p:txBody>
      </p:sp>
    </p:spTree>
    <p:extLst>
      <p:ext uri="{BB962C8B-B14F-4D97-AF65-F5344CB8AC3E}">
        <p14:creationId xmlns:p14="http://schemas.microsoft.com/office/powerpoint/2010/main" val="3892124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RNA Review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RNA is single-stranded.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Uracil replaces thymine.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RNA is formed from DNA</a:t>
            </a:r>
            <a:br>
              <a:rPr lang="en-US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during transcription.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Exons – part of mRNA that are actually read as codons</a:t>
            </a: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Introns – sections of </a:t>
            </a:r>
            <a:r>
              <a:rPr lang="en-US" dirty="0" err="1" smtClean="0"/>
              <a:t>tRNA</a:t>
            </a:r>
            <a:r>
              <a:rPr lang="en-US" dirty="0" smtClean="0"/>
              <a:t> that do not code and are removed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330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T</a:t>
            </a:r>
            <a:r>
              <a:rPr dirty="0" smtClean="0"/>
              <a:t>ypes of RNA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messenger RNA = mRNA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transfer RNA = tRNA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ribosomal RNA = rRNA</a:t>
            </a:r>
          </a:p>
        </p:txBody>
      </p:sp>
    </p:spTree>
    <p:extLst>
      <p:ext uri="{BB962C8B-B14F-4D97-AF65-F5344CB8AC3E}">
        <p14:creationId xmlns:p14="http://schemas.microsoft.com/office/powerpoint/2010/main" val="28297184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cap="none" dirty="0" smtClean="0"/>
              <a:t>m</a:t>
            </a:r>
            <a:r>
              <a:rPr dirty="0" smtClean="0"/>
              <a:t>RNA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dirty="0" smtClean="0">
                <a:solidFill>
                  <a:schemeClr val="bg1">
                    <a:lumMod val="85000"/>
                  </a:schemeClr>
                </a:solidFill>
              </a:rPr>
              <a:t>contains the actual code from transcription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carries the code from the DNA in the nucleus to the ribosomes in the cytoplasm</a:t>
            </a:r>
          </a:p>
        </p:txBody>
      </p:sp>
    </p:spTree>
    <p:extLst>
      <p:ext uri="{BB962C8B-B14F-4D97-AF65-F5344CB8AC3E}">
        <p14:creationId xmlns:p14="http://schemas.microsoft.com/office/powerpoint/2010/main" val="232874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63" b="38700" l="28455" r="41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32244" r="59469" b="60072"/>
          <a:stretch/>
        </p:blipFill>
        <p:spPr>
          <a:xfrm>
            <a:off x="2650210" y="2479676"/>
            <a:ext cx="1100254" cy="801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663" b="38700" l="28455" r="41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98" t="32244" r="59469" b="60072"/>
          <a:stretch/>
        </p:blipFill>
        <p:spPr>
          <a:xfrm>
            <a:off x="5177822" y="2479676"/>
            <a:ext cx="1100254" cy="801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186" b="39474" l="727" r="29545">
                        <a14:foregroundMark x1="11727" y1="32817" x2="4364" y2="32817"/>
                        <a14:foregroundMark x1="11818" y1="32663" x2="28545" y2="32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44" r="71011" b="60072"/>
          <a:stretch/>
        </p:blipFill>
        <p:spPr>
          <a:xfrm>
            <a:off x="54141" y="2479676"/>
            <a:ext cx="2650579" cy="8010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341" b="39319" l="67545" r="96455">
                        <a14:foregroundMark x1="69273" y1="32972" x2="92818" y2="32663"/>
                        <a14:foregroundMark x1="92909" y1="32817" x2="95545" y2="32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35" t="32244" r="-1" b="60072"/>
          <a:stretch/>
        </p:blipFill>
        <p:spPr>
          <a:xfrm>
            <a:off x="6242764" y="2479676"/>
            <a:ext cx="2822194" cy="8010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79" b="38700" l="38545" r="57909">
                        <a14:foregroundMark x1="40455" y1="32972" x2="57909" y2="328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524" t="32244" r="43133" b="60072"/>
          <a:stretch/>
        </p:blipFill>
        <p:spPr>
          <a:xfrm>
            <a:off x="3730019" y="2479676"/>
            <a:ext cx="1494264" cy="801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44" b="60072"/>
          <a:stretch/>
        </p:blipFill>
        <p:spPr>
          <a:xfrm>
            <a:off x="22609" y="2438400"/>
            <a:ext cx="9143385" cy="8780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92815" y="2590721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intron</a:t>
            </a:r>
            <a:endParaRPr lang="en-US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01951" y="2590721"/>
            <a:ext cx="121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intron</a:t>
            </a:r>
            <a:endParaRPr lang="en-US" sz="3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92"/>
          <a:stretch/>
        </p:blipFill>
        <p:spPr>
          <a:xfrm>
            <a:off x="152400" y="2395653"/>
            <a:ext cx="8686800" cy="13957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7702" y="2590721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exon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975408" y="2590721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exon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6452841" y="2590721"/>
            <a:ext cx="1066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exon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4137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-0.11684 4.44444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0.11927 2.59259E-6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5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0.00185 L 0.11181 0.0018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2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-0.11406 0.00185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7" grpId="0"/>
      <p:bldP spid="7" grpId="1"/>
      <p:bldP spid="8" grpId="0"/>
      <p:bldP spid="9" grpId="0"/>
      <p:bldP spid="9" grpId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 Fo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 Fo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1790</TotalTime>
  <Words>516</Words>
  <Application>Microsoft Office PowerPoint</Application>
  <PresentationFormat>On-screen Show (4:3)</PresentationFormat>
  <Paragraphs>130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Custom Design</vt:lpstr>
      <vt:lpstr>1_Custom Design</vt:lpstr>
      <vt:lpstr>PowerPoint Presentation</vt:lpstr>
      <vt:lpstr>Metabolism</vt:lpstr>
      <vt:lpstr>PowerPoint Presentation</vt:lpstr>
      <vt:lpstr>The Code of Life</vt:lpstr>
      <vt:lpstr>Codon</vt:lpstr>
      <vt:lpstr>RNA Review</vt:lpstr>
      <vt:lpstr>Types of RNA</vt:lpstr>
      <vt:lpstr>mRNA</vt:lpstr>
      <vt:lpstr>PowerPoint Presentation</vt:lpstr>
      <vt:lpstr>tRNA</vt:lpstr>
      <vt:lpstr>Anticodon</vt:lpstr>
      <vt:lpstr>rRNA</vt:lpstr>
      <vt:lpstr>Translation</vt:lpstr>
      <vt:lpstr>Translation</vt:lpstr>
      <vt:lpstr>Translation</vt:lpstr>
      <vt:lpstr>Translation</vt:lpstr>
      <vt:lpstr>Translation</vt:lpstr>
      <vt:lpstr>Translation</vt:lpstr>
      <vt:lpstr>Metabolic Rate</vt:lpstr>
      <vt:lpstr>Metabolic Rate</vt:lpstr>
      <vt:lpstr>Proteins are made up of long chains of</vt:lpstr>
      <vt:lpstr>Which of the following is NOT one of the bases found in DNA?</vt:lpstr>
      <vt:lpstr>Which of the following bases are paired correctly?</vt:lpstr>
      <vt:lpstr>DNA is located primarily in the</vt:lpstr>
      <vt:lpstr>Protein synthesis occurs in the</vt:lpstr>
      <vt:lpstr>Unlike DNA, RNA is a single strand of nucleotides.</vt:lpstr>
      <vt:lpstr>Which of the following is NOT one of the bases found in RNA?</vt:lpstr>
      <vt:lpstr>If mRNA has the codon UAG, what is its anticodon?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 Marshall</cp:lastModifiedBy>
  <cp:revision>144</cp:revision>
  <dcterms:created xsi:type="dcterms:W3CDTF">2011-12-16T21:31:17Z</dcterms:created>
  <dcterms:modified xsi:type="dcterms:W3CDTF">2017-09-21T14:37:15Z</dcterms:modified>
</cp:coreProperties>
</file>