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7" r:id="rId11"/>
    <p:sldId id="276" r:id="rId12"/>
    <p:sldId id="268" r:id="rId13"/>
    <p:sldId id="269" r:id="rId14"/>
    <p:sldId id="270" r:id="rId15"/>
    <p:sldId id="271" r:id="rId16"/>
    <p:sldId id="272" r:id="rId17"/>
    <p:sldId id="273" r:id="rId18"/>
    <p:sldId id="274" r:id="rId19"/>
    <p:sldId id="275" r:id="rId20"/>
    <p:sldId id="26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6" d="100"/>
          <a:sy n="56" d="100"/>
        </p:scale>
        <p:origin x="84"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507CB1-0AF2-4E78-A94D-EB22C7BEB8F0}"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A970-86A9-413D-9EC1-3EDD705413F3}" type="slidenum">
              <a:rPr lang="en-US" smtClean="0"/>
              <a:t>‹#›</a:t>
            </a:fld>
            <a:endParaRPr lang="en-US"/>
          </a:p>
        </p:txBody>
      </p:sp>
    </p:spTree>
    <p:extLst>
      <p:ext uri="{BB962C8B-B14F-4D97-AF65-F5344CB8AC3E}">
        <p14:creationId xmlns:p14="http://schemas.microsoft.com/office/powerpoint/2010/main" val="216577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07CB1-0AF2-4E78-A94D-EB22C7BEB8F0}"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A970-86A9-413D-9EC1-3EDD705413F3}" type="slidenum">
              <a:rPr lang="en-US" smtClean="0"/>
              <a:t>‹#›</a:t>
            </a:fld>
            <a:endParaRPr lang="en-US"/>
          </a:p>
        </p:txBody>
      </p:sp>
    </p:spTree>
    <p:extLst>
      <p:ext uri="{BB962C8B-B14F-4D97-AF65-F5344CB8AC3E}">
        <p14:creationId xmlns:p14="http://schemas.microsoft.com/office/powerpoint/2010/main" val="415367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07CB1-0AF2-4E78-A94D-EB22C7BEB8F0}"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A970-86A9-413D-9EC1-3EDD705413F3}" type="slidenum">
              <a:rPr lang="en-US" smtClean="0"/>
              <a:t>‹#›</a:t>
            </a:fld>
            <a:endParaRPr lang="en-US"/>
          </a:p>
        </p:txBody>
      </p:sp>
    </p:spTree>
    <p:extLst>
      <p:ext uri="{BB962C8B-B14F-4D97-AF65-F5344CB8AC3E}">
        <p14:creationId xmlns:p14="http://schemas.microsoft.com/office/powerpoint/2010/main" val="294979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07CB1-0AF2-4E78-A94D-EB22C7BEB8F0}"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A970-86A9-413D-9EC1-3EDD705413F3}" type="slidenum">
              <a:rPr lang="en-US" smtClean="0"/>
              <a:t>‹#›</a:t>
            </a:fld>
            <a:endParaRPr lang="en-US"/>
          </a:p>
        </p:txBody>
      </p:sp>
    </p:spTree>
    <p:extLst>
      <p:ext uri="{BB962C8B-B14F-4D97-AF65-F5344CB8AC3E}">
        <p14:creationId xmlns:p14="http://schemas.microsoft.com/office/powerpoint/2010/main" val="317498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07CB1-0AF2-4E78-A94D-EB22C7BEB8F0}"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A970-86A9-413D-9EC1-3EDD705413F3}" type="slidenum">
              <a:rPr lang="en-US" smtClean="0"/>
              <a:t>‹#›</a:t>
            </a:fld>
            <a:endParaRPr lang="en-US"/>
          </a:p>
        </p:txBody>
      </p:sp>
    </p:spTree>
    <p:extLst>
      <p:ext uri="{BB962C8B-B14F-4D97-AF65-F5344CB8AC3E}">
        <p14:creationId xmlns:p14="http://schemas.microsoft.com/office/powerpoint/2010/main" val="345002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507CB1-0AF2-4E78-A94D-EB22C7BEB8F0}"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A970-86A9-413D-9EC1-3EDD705413F3}" type="slidenum">
              <a:rPr lang="en-US" smtClean="0"/>
              <a:t>‹#›</a:t>
            </a:fld>
            <a:endParaRPr lang="en-US"/>
          </a:p>
        </p:txBody>
      </p:sp>
    </p:spTree>
    <p:extLst>
      <p:ext uri="{BB962C8B-B14F-4D97-AF65-F5344CB8AC3E}">
        <p14:creationId xmlns:p14="http://schemas.microsoft.com/office/powerpoint/2010/main" val="409871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507CB1-0AF2-4E78-A94D-EB22C7BEB8F0}" type="datetimeFigureOut">
              <a:rPr lang="en-US" smtClean="0"/>
              <a:t>6/28/2018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CA970-86A9-413D-9EC1-3EDD705413F3}" type="slidenum">
              <a:rPr lang="en-US" smtClean="0"/>
              <a:t>‹#›</a:t>
            </a:fld>
            <a:endParaRPr lang="en-US"/>
          </a:p>
        </p:txBody>
      </p:sp>
    </p:spTree>
    <p:extLst>
      <p:ext uri="{BB962C8B-B14F-4D97-AF65-F5344CB8AC3E}">
        <p14:creationId xmlns:p14="http://schemas.microsoft.com/office/powerpoint/2010/main" val="162169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507CB1-0AF2-4E78-A94D-EB22C7BEB8F0}" type="datetimeFigureOut">
              <a:rPr lang="en-US" smtClean="0"/>
              <a:t>6/28/2018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CA970-86A9-413D-9EC1-3EDD705413F3}" type="slidenum">
              <a:rPr lang="en-US" smtClean="0"/>
              <a:t>‹#›</a:t>
            </a:fld>
            <a:endParaRPr lang="en-US"/>
          </a:p>
        </p:txBody>
      </p:sp>
    </p:spTree>
    <p:extLst>
      <p:ext uri="{BB962C8B-B14F-4D97-AF65-F5344CB8AC3E}">
        <p14:creationId xmlns:p14="http://schemas.microsoft.com/office/powerpoint/2010/main" val="389599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07CB1-0AF2-4E78-A94D-EB22C7BEB8F0}" type="datetimeFigureOut">
              <a:rPr lang="en-US" smtClean="0"/>
              <a:t>6/28/2018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CA970-86A9-413D-9EC1-3EDD705413F3}" type="slidenum">
              <a:rPr lang="en-US" smtClean="0"/>
              <a:t>‹#›</a:t>
            </a:fld>
            <a:endParaRPr lang="en-US"/>
          </a:p>
        </p:txBody>
      </p:sp>
    </p:spTree>
    <p:extLst>
      <p:ext uri="{BB962C8B-B14F-4D97-AF65-F5344CB8AC3E}">
        <p14:creationId xmlns:p14="http://schemas.microsoft.com/office/powerpoint/2010/main" val="321602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07CB1-0AF2-4E78-A94D-EB22C7BEB8F0}"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A970-86A9-413D-9EC1-3EDD705413F3}" type="slidenum">
              <a:rPr lang="en-US" smtClean="0"/>
              <a:t>‹#›</a:t>
            </a:fld>
            <a:endParaRPr lang="en-US"/>
          </a:p>
        </p:txBody>
      </p:sp>
    </p:spTree>
    <p:extLst>
      <p:ext uri="{BB962C8B-B14F-4D97-AF65-F5344CB8AC3E}">
        <p14:creationId xmlns:p14="http://schemas.microsoft.com/office/powerpoint/2010/main" val="285920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07CB1-0AF2-4E78-A94D-EB22C7BEB8F0}"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A970-86A9-413D-9EC1-3EDD705413F3}" type="slidenum">
              <a:rPr lang="en-US" smtClean="0"/>
              <a:t>‹#›</a:t>
            </a:fld>
            <a:endParaRPr lang="en-US"/>
          </a:p>
        </p:txBody>
      </p:sp>
    </p:spTree>
    <p:extLst>
      <p:ext uri="{BB962C8B-B14F-4D97-AF65-F5344CB8AC3E}">
        <p14:creationId xmlns:p14="http://schemas.microsoft.com/office/powerpoint/2010/main" val="119749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507CB1-0AF2-4E78-A94D-EB22C7BEB8F0}" type="datetimeFigureOut">
              <a:rPr lang="en-US" smtClean="0"/>
              <a:t>6/28/2018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4CA970-86A9-413D-9EC1-3EDD705413F3}" type="slidenum">
              <a:rPr lang="en-US" smtClean="0"/>
              <a:t>‹#›</a:t>
            </a:fld>
            <a:endParaRPr lang="en-US"/>
          </a:p>
        </p:txBody>
      </p:sp>
    </p:spTree>
    <p:extLst>
      <p:ext uri="{BB962C8B-B14F-4D97-AF65-F5344CB8AC3E}">
        <p14:creationId xmlns:p14="http://schemas.microsoft.com/office/powerpoint/2010/main" val="136622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101Bvj0lAA"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l="-1" t="49717" r="806" b="1"/>
          <a:stretch/>
        </p:blipFill>
        <p:spPr bwMode="auto">
          <a:xfrm>
            <a:off x="0" y="0"/>
            <a:ext cx="9156879" cy="69451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2803" y="1738286"/>
            <a:ext cx="8104462" cy="3139321"/>
          </a:xfrm>
          <a:prstGeom prst="rect">
            <a:avLst/>
          </a:prstGeom>
          <a:noFill/>
        </p:spPr>
        <p:txBody>
          <a:bodyPr wrap="none" rtlCol="0">
            <a:spAutoFit/>
          </a:bodyPr>
          <a:lstStyle/>
          <a:p>
            <a:pPr algn="ctr"/>
            <a:r>
              <a:rPr lang="en-US" sz="7200" b="1" dirty="0" smtClean="0">
                <a:ln>
                  <a:solidFill>
                    <a:schemeClr val="tx1"/>
                  </a:solidFill>
                </a:ln>
                <a:solidFill>
                  <a:schemeClr val="bg1"/>
                </a:solidFill>
              </a:rPr>
              <a:t>FORENSIC </a:t>
            </a:r>
          </a:p>
          <a:p>
            <a:pPr algn="ctr"/>
            <a:r>
              <a:rPr lang="en-US" sz="7200" b="1" dirty="0" smtClean="0">
                <a:ln>
                  <a:solidFill>
                    <a:schemeClr val="tx1"/>
                  </a:solidFill>
                </a:ln>
                <a:solidFill>
                  <a:schemeClr val="bg1"/>
                </a:solidFill>
              </a:rPr>
              <a:t>ANTHROPOLOGY</a:t>
            </a:r>
          </a:p>
          <a:p>
            <a:pPr algn="ctr"/>
            <a:r>
              <a:rPr lang="en-US" sz="5400" b="1" dirty="0" smtClean="0">
                <a:ln>
                  <a:solidFill>
                    <a:schemeClr val="tx1"/>
                  </a:solidFill>
                </a:ln>
                <a:solidFill>
                  <a:schemeClr val="bg1"/>
                </a:solidFill>
              </a:rPr>
              <a:t>Let the bones tell the story!</a:t>
            </a:r>
            <a:endParaRPr lang="en-US" sz="5400" b="1" dirty="0">
              <a:ln>
                <a:solidFill>
                  <a:schemeClr val="tx1"/>
                </a:solidFill>
              </a:ln>
              <a:solidFill>
                <a:schemeClr val="bg1"/>
              </a:solidFill>
            </a:endParaRPr>
          </a:p>
        </p:txBody>
      </p:sp>
    </p:spTree>
    <p:extLst>
      <p:ext uri="{BB962C8B-B14F-4D97-AF65-F5344CB8AC3E}">
        <p14:creationId xmlns:p14="http://schemas.microsoft.com/office/powerpoint/2010/main" val="133868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8345" y="1193935"/>
            <a:ext cx="7366714" cy="4124206"/>
          </a:xfrm>
          <a:prstGeom prst="rect">
            <a:avLst/>
          </a:prstGeom>
        </p:spPr>
        <p:txBody>
          <a:bodyPr wrap="square">
            <a:spAutoFit/>
          </a:bodyPr>
          <a:lstStyle/>
          <a:p>
            <a:pPr marL="342900" indent="-342900">
              <a:buFont typeface="Arial" panose="020B0604020202020204" pitchFamily="34" charset="0"/>
              <a:buChar char="•"/>
            </a:pPr>
            <a:r>
              <a:rPr lang="en-US" altLang="en-US" sz="2800" dirty="0" smtClean="0"/>
              <a:t>Bones contain a "diary” of injuries, disease, and nutritional deficiencies.</a:t>
            </a:r>
          </a:p>
          <a:p>
            <a:pPr marL="800100" lvl="1" indent="-342900">
              <a:buFont typeface="Arial" panose="020B0604020202020204" pitchFamily="34" charset="0"/>
              <a:buChar char="•"/>
            </a:pPr>
            <a:r>
              <a:rPr lang="en-US" altLang="en-US" sz="2800" dirty="0" smtClean="0"/>
              <a:t>broken bones</a:t>
            </a:r>
          </a:p>
          <a:p>
            <a:pPr marL="800100" lvl="1" indent="-342900">
              <a:buFont typeface="Arial" panose="020B0604020202020204" pitchFamily="34" charset="0"/>
              <a:buChar char="•"/>
            </a:pPr>
            <a:r>
              <a:rPr lang="en-US" altLang="en-US" sz="2800" dirty="0" smtClean="0"/>
              <a:t>osteoarthritis</a:t>
            </a:r>
          </a:p>
          <a:p>
            <a:pPr marL="800100" lvl="1" indent="-342900">
              <a:buFont typeface="Arial" panose="020B0604020202020204" pitchFamily="34" charset="0"/>
              <a:buChar char="•"/>
            </a:pPr>
            <a:r>
              <a:rPr lang="en-US" altLang="en-US" sz="2800" b="1" u="sng" dirty="0" smtClean="0"/>
              <a:t>osteoporosis</a:t>
            </a:r>
          </a:p>
          <a:p>
            <a:pPr marL="800100" lvl="1" indent="-342900">
              <a:buFont typeface="Arial" panose="020B0604020202020204" pitchFamily="34" charset="0"/>
              <a:buChar char="•"/>
            </a:pPr>
            <a:r>
              <a:rPr lang="en-US" altLang="en-US" sz="2800" dirty="0" smtClean="0"/>
              <a:t>rickets – lack of vitamin d</a:t>
            </a:r>
          </a:p>
          <a:p>
            <a:pPr marL="800100" lvl="1" indent="-342900">
              <a:buFont typeface="Arial" panose="020B0604020202020204" pitchFamily="34" charset="0"/>
              <a:buChar char="•"/>
            </a:pPr>
            <a:r>
              <a:rPr lang="en-US" altLang="en-US" sz="2800" dirty="0" smtClean="0"/>
              <a:t>severe anemia – lack of iron</a:t>
            </a:r>
          </a:p>
          <a:p>
            <a:pPr marL="800100" lvl="1" indent="-342900">
              <a:buFont typeface="Arial" panose="020B0604020202020204" pitchFamily="34" charset="0"/>
              <a:buChar char="•"/>
            </a:pPr>
            <a:r>
              <a:rPr lang="en-US" altLang="en-US" sz="2800" dirty="0" smtClean="0"/>
              <a:t>cancer</a:t>
            </a:r>
          </a:p>
          <a:p>
            <a:pPr lvl="1"/>
            <a:endParaRPr lang="en-US" altLang="en-US" sz="2000" dirty="0" smtClean="0"/>
          </a:p>
          <a:p>
            <a:endParaRPr lang="en-US" dirty="0"/>
          </a:p>
        </p:txBody>
      </p:sp>
      <p:sp>
        <p:nvSpPr>
          <p:cNvPr id="7" name="TextBox 6"/>
          <p:cNvSpPr txBox="1"/>
          <p:nvPr/>
        </p:nvSpPr>
        <p:spPr>
          <a:xfrm>
            <a:off x="1481557" y="141668"/>
            <a:ext cx="7547020" cy="707886"/>
          </a:xfrm>
          <a:prstGeom prst="rect">
            <a:avLst/>
          </a:prstGeom>
          <a:noFill/>
        </p:spPr>
        <p:txBody>
          <a:bodyPr wrap="square" rtlCol="0">
            <a:spAutoFit/>
          </a:bodyPr>
          <a:lstStyle/>
          <a:p>
            <a:pPr algn="ctr"/>
            <a:r>
              <a:rPr lang="en-US" sz="4000" b="1" dirty="0" smtClean="0"/>
              <a:t>BONES AND BIOLOGICAL PROFILES</a:t>
            </a:r>
            <a:endParaRPr lang="en-US" sz="4000" b="1" dirty="0"/>
          </a:p>
        </p:txBody>
      </p:sp>
    </p:spTree>
    <p:extLst>
      <p:ext uri="{BB962C8B-B14F-4D97-AF65-F5344CB8AC3E}">
        <p14:creationId xmlns:p14="http://schemas.microsoft.com/office/powerpoint/2010/main" val="2939361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0586" y="1661374"/>
            <a:ext cx="4778061" cy="2831544"/>
          </a:xfrm>
          <a:prstGeom prst="rect">
            <a:avLst/>
          </a:prstGeom>
        </p:spPr>
        <p:txBody>
          <a:bodyPr wrap="square">
            <a:spAutoFit/>
          </a:bodyPr>
          <a:lstStyle/>
          <a:p>
            <a:pPr marL="457200" indent="-457200">
              <a:buFont typeface="Arial" panose="020B0604020202020204" pitchFamily="34" charset="0"/>
              <a:buChar char="•"/>
            </a:pPr>
            <a:r>
              <a:rPr lang="en-US" altLang="en-US" sz="2800" dirty="0" smtClean="0"/>
              <a:t>Bones indicate were you have eaten your food.</a:t>
            </a:r>
          </a:p>
          <a:p>
            <a:pPr marL="800100" lvl="1" indent="-342900">
              <a:buFont typeface="Arial" panose="020B0604020202020204" pitchFamily="34" charset="0"/>
              <a:buChar char="•"/>
            </a:pPr>
            <a:r>
              <a:rPr lang="en-US" altLang="en-US" sz="2800" dirty="0" smtClean="0"/>
              <a:t>strontium</a:t>
            </a:r>
          </a:p>
          <a:p>
            <a:pPr marL="800100" lvl="1" indent="-342900">
              <a:buFont typeface="Arial" panose="020B0604020202020204" pitchFamily="34" charset="0"/>
              <a:buChar char="•"/>
            </a:pPr>
            <a:r>
              <a:rPr lang="en-US" altLang="en-US" sz="2800" dirty="0" smtClean="0"/>
              <a:t>carbon-13</a:t>
            </a:r>
          </a:p>
          <a:p>
            <a:pPr marL="800100" lvl="1" indent="-342900">
              <a:buFont typeface="Arial" panose="020B0604020202020204" pitchFamily="34" charset="0"/>
              <a:buChar char="•"/>
            </a:pPr>
            <a:r>
              <a:rPr lang="en-US" altLang="en-US" sz="2800" dirty="0" smtClean="0"/>
              <a:t>carbon-12</a:t>
            </a:r>
          </a:p>
          <a:p>
            <a:pPr lvl="1"/>
            <a:endParaRPr lang="en-US" altLang="en-US" sz="2000" dirty="0" smtClean="0"/>
          </a:p>
          <a:p>
            <a:endParaRPr lang="en-US" dirty="0"/>
          </a:p>
        </p:txBody>
      </p:sp>
      <p:sp>
        <p:nvSpPr>
          <p:cNvPr id="7" name="TextBox 6"/>
          <p:cNvSpPr txBox="1"/>
          <p:nvPr/>
        </p:nvSpPr>
        <p:spPr>
          <a:xfrm>
            <a:off x="1378039" y="347730"/>
            <a:ext cx="7547020" cy="830997"/>
          </a:xfrm>
          <a:prstGeom prst="rect">
            <a:avLst/>
          </a:prstGeom>
          <a:noFill/>
        </p:spPr>
        <p:txBody>
          <a:bodyPr wrap="square" rtlCol="0">
            <a:spAutoFit/>
          </a:bodyPr>
          <a:lstStyle/>
          <a:p>
            <a:pPr algn="ctr"/>
            <a:r>
              <a:rPr lang="en-US" sz="4800" b="1" dirty="0" smtClean="0"/>
              <a:t>BONES AND GEOGRAPHY</a:t>
            </a:r>
            <a:endParaRPr lang="en-US" sz="48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195" y="1661374"/>
            <a:ext cx="2423864" cy="502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882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37204" y="1941626"/>
            <a:ext cx="7366714" cy="4555093"/>
          </a:xfrm>
          <a:prstGeom prst="rect">
            <a:avLst/>
          </a:prstGeom>
        </p:spPr>
        <p:txBody>
          <a:bodyPr wrap="square">
            <a:spAutoFit/>
          </a:bodyPr>
          <a:lstStyle/>
          <a:p>
            <a:pPr marL="457200" indent="-457200">
              <a:buFont typeface="Arial" panose="020B0604020202020204" pitchFamily="34" charset="0"/>
              <a:buChar char="•"/>
            </a:pPr>
            <a:r>
              <a:rPr lang="en-US" altLang="en-US" sz="2800" dirty="0" smtClean="0"/>
              <a:t>First question asked – male or female?</a:t>
            </a:r>
          </a:p>
          <a:p>
            <a:pPr marL="457200" indent="-457200">
              <a:buFont typeface="Arial" panose="020B0604020202020204" pitchFamily="34" charset="0"/>
              <a:buChar char="•"/>
            </a:pPr>
            <a:r>
              <a:rPr lang="en-US" altLang="en-US" sz="2800" dirty="0" smtClean="0"/>
              <a:t>The overall appearance of the adult female’s skeleton tends to be more slender than that of an adult male’s skeleton.</a:t>
            </a:r>
          </a:p>
          <a:p>
            <a:pPr marL="457200" indent="-457200">
              <a:buFont typeface="Arial" panose="020B0604020202020204" pitchFamily="34" charset="0"/>
              <a:buChar char="•"/>
            </a:pPr>
            <a:r>
              <a:rPr lang="en-US" altLang="en-US" sz="2800" dirty="0" smtClean="0"/>
              <a:t>Muscles tend to be more developed in the  male.</a:t>
            </a:r>
          </a:p>
          <a:p>
            <a:pPr marL="457200" indent="-457200">
              <a:buFont typeface="Arial" panose="020B0604020202020204" pitchFamily="34" charset="0"/>
              <a:buChar char="•"/>
            </a:pPr>
            <a:r>
              <a:rPr lang="en-US" altLang="en-US" sz="2800" dirty="0" smtClean="0"/>
              <a:t>The determination of sex by skeletal remains can only be done if the deceased is passed puberty.</a:t>
            </a:r>
          </a:p>
          <a:p>
            <a:pPr lvl="1"/>
            <a:endParaRPr lang="en-US" altLang="en-US" sz="2000" dirty="0" smtClean="0"/>
          </a:p>
          <a:p>
            <a:endParaRPr lang="en-US" dirty="0"/>
          </a:p>
        </p:txBody>
      </p:sp>
      <p:sp>
        <p:nvSpPr>
          <p:cNvPr id="7" name="TextBox 6"/>
          <p:cNvSpPr txBox="1"/>
          <p:nvPr/>
        </p:nvSpPr>
        <p:spPr>
          <a:xfrm>
            <a:off x="1447051" y="334851"/>
            <a:ext cx="7547020" cy="1323439"/>
          </a:xfrm>
          <a:prstGeom prst="rect">
            <a:avLst/>
          </a:prstGeom>
          <a:noFill/>
        </p:spPr>
        <p:txBody>
          <a:bodyPr wrap="square" rtlCol="0">
            <a:spAutoFit/>
          </a:bodyPr>
          <a:lstStyle/>
          <a:p>
            <a:pPr algn="ctr"/>
            <a:r>
              <a:rPr lang="en-US" sz="4000" b="1" dirty="0" smtClean="0"/>
              <a:t>HOW TO DISTINGUISH MALES FROM FEMALES</a:t>
            </a:r>
            <a:endParaRPr lang="en-US" sz="4000" b="1" dirty="0"/>
          </a:p>
        </p:txBody>
      </p:sp>
    </p:spTree>
    <p:extLst>
      <p:ext uri="{BB962C8B-B14F-4D97-AF65-F5344CB8AC3E}">
        <p14:creationId xmlns:p14="http://schemas.microsoft.com/office/powerpoint/2010/main" val="166560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47051" y="141668"/>
            <a:ext cx="7547020" cy="1323439"/>
          </a:xfrm>
          <a:prstGeom prst="rect">
            <a:avLst/>
          </a:prstGeom>
          <a:noFill/>
        </p:spPr>
        <p:txBody>
          <a:bodyPr wrap="square" rtlCol="0">
            <a:spAutoFit/>
          </a:bodyPr>
          <a:lstStyle/>
          <a:p>
            <a:pPr algn="ctr"/>
            <a:r>
              <a:rPr lang="en-US" sz="4000" b="1" dirty="0" smtClean="0"/>
              <a:t>HOW TO DISTINGUISH MALES FROM FEMALES - SKULL</a:t>
            </a:r>
            <a:endParaRPr lang="en-US" sz="40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894" y="1465107"/>
            <a:ext cx="2438400" cy="509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044" y="1465107"/>
            <a:ext cx="3262313" cy="509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336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47051" y="141668"/>
            <a:ext cx="7547020" cy="1323439"/>
          </a:xfrm>
          <a:prstGeom prst="rect">
            <a:avLst/>
          </a:prstGeom>
          <a:noFill/>
        </p:spPr>
        <p:txBody>
          <a:bodyPr wrap="square" rtlCol="0">
            <a:spAutoFit/>
          </a:bodyPr>
          <a:lstStyle/>
          <a:p>
            <a:pPr algn="ctr"/>
            <a:r>
              <a:rPr lang="en-US" sz="4000" b="1" dirty="0" smtClean="0"/>
              <a:t>HOW TO DISTINGUISH MALES FROM FEMALES - SKULL</a:t>
            </a:r>
            <a:endParaRPr lang="en-US" sz="4000" b="1"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288" y="1893498"/>
            <a:ext cx="7358063"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392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47051" y="141668"/>
            <a:ext cx="7547020" cy="1323439"/>
          </a:xfrm>
          <a:prstGeom prst="rect">
            <a:avLst/>
          </a:prstGeom>
          <a:noFill/>
        </p:spPr>
        <p:txBody>
          <a:bodyPr wrap="square" rtlCol="0">
            <a:spAutoFit/>
          </a:bodyPr>
          <a:lstStyle/>
          <a:p>
            <a:pPr algn="ctr"/>
            <a:r>
              <a:rPr lang="en-US" sz="4000" b="1" dirty="0" smtClean="0"/>
              <a:t>HOW TO DISTINGUISH MALES FROM FEMALES - SKULL</a:t>
            </a:r>
            <a:endParaRPr lang="en-US" sz="40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713" y="1499613"/>
            <a:ext cx="7278852" cy="5112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632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47051" y="141668"/>
            <a:ext cx="7547020" cy="1323439"/>
          </a:xfrm>
          <a:prstGeom prst="rect">
            <a:avLst/>
          </a:prstGeom>
          <a:noFill/>
        </p:spPr>
        <p:txBody>
          <a:bodyPr wrap="square" rtlCol="0">
            <a:spAutoFit/>
          </a:bodyPr>
          <a:lstStyle/>
          <a:p>
            <a:pPr algn="ctr"/>
            <a:r>
              <a:rPr lang="en-US" sz="4000" b="1" dirty="0" smtClean="0"/>
              <a:t>HOW TO DISTINGUISH MALES FROM FEMALES – PELVIS </a:t>
            </a:r>
            <a:endParaRPr lang="en-US" sz="4000" b="1" dirty="0"/>
          </a:p>
        </p:txBody>
      </p:sp>
      <p:sp>
        <p:nvSpPr>
          <p:cNvPr id="6" name="Content Placeholder 1"/>
          <p:cNvSpPr txBox="1">
            <a:spLocks/>
          </p:cNvSpPr>
          <p:nvPr/>
        </p:nvSpPr>
        <p:spPr>
          <a:xfrm>
            <a:off x="1639019" y="1851085"/>
            <a:ext cx="7355052" cy="372427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l">
              <a:buFont typeface="Arial" panose="020B0604020202020204" pitchFamily="34" charset="0"/>
              <a:buChar char="•"/>
            </a:pPr>
            <a:r>
              <a:rPr lang="en-US" altLang="en-US" sz="2800" dirty="0" smtClean="0"/>
              <a:t>Examining the pelvis is one of the most reliable methods of determining the sex of an adult skeleton.</a:t>
            </a:r>
            <a:endParaRPr lang="en-US" altLang="en-US" sz="28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19" y="3295291"/>
            <a:ext cx="73152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778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47051" y="141668"/>
            <a:ext cx="7547020" cy="1323439"/>
          </a:xfrm>
          <a:prstGeom prst="rect">
            <a:avLst/>
          </a:prstGeom>
          <a:noFill/>
        </p:spPr>
        <p:txBody>
          <a:bodyPr wrap="square" rtlCol="0">
            <a:spAutoFit/>
          </a:bodyPr>
          <a:lstStyle/>
          <a:p>
            <a:pPr algn="ctr"/>
            <a:r>
              <a:rPr lang="en-US" sz="4000" b="1" dirty="0" smtClean="0"/>
              <a:t>HOW TO DISTINGUISH MALES FROM FEMALES – PELVIS </a:t>
            </a:r>
            <a:endParaRPr lang="en-US" sz="4000" b="1"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053" y="2010050"/>
            <a:ext cx="6957923" cy="37299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022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47051" y="141668"/>
            <a:ext cx="7547020" cy="1323439"/>
          </a:xfrm>
          <a:prstGeom prst="rect">
            <a:avLst/>
          </a:prstGeom>
          <a:noFill/>
        </p:spPr>
        <p:txBody>
          <a:bodyPr wrap="square" rtlCol="0">
            <a:spAutoFit/>
          </a:bodyPr>
          <a:lstStyle/>
          <a:p>
            <a:pPr algn="ctr"/>
            <a:r>
              <a:rPr lang="en-US" sz="4000" b="1" dirty="0" smtClean="0"/>
              <a:t>HOW TO DISTINGUISH MALES FROM FEMALES – PELVIS </a:t>
            </a:r>
            <a:endParaRPr lang="en-US" sz="40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817" y="2037272"/>
            <a:ext cx="7075488"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320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47051" y="141668"/>
            <a:ext cx="7547020" cy="1323439"/>
          </a:xfrm>
          <a:prstGeom prst="rect">
            <a:avLst/>
          </a:prstGeom>
          <a:noFill/>
        </p:spPr>
        <p:txBody>
          <a:bodyPr wrap="square" rtlCol="0">
            <a:spAutoFit/>
          </a:bodyPr>
          <a:lstStyle/>
          <a:p>
            <a:pPr algn="ctr"/>
            <a:r>
              <a:rPr lang="en-US" sz="4000" b="1" dirty="0" smtClean="0"/>
              <a:t>HOW TO DISTINGUISH MALES FROM FEMALES – PELVIS </a:t>
            </a:r>
            <a:endParaRPr lang="en-US" sz="4000" b="1" dirty="0"/>
          </a:p>
        </p:txBody>
      </p:sp>
      <p:sp>
        <p:nvSpPr>
          <p:cNvPr id="6" name="Content Placeholder 4"/>
          <p:cNvSpPr txBox="1">
            <a:spLocks/>
          </p:cNvSpPr>
          <p:nvPr/>
        </p:nvSpPr>
        <p:spPr>
          <a:xfrm>
            <a:off x="1447051" y="1861868"/>
            <a:ext cx="4734808" cy="372427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buFont typeface="Arial" panose="020B0604020202020204" pitchFamily="34" charset="0"/>
              <a:buChar char="•"/>
            </a:pPr>
            <a:r>
              <a:rPr lang="en-US" altLang="en-US" sz="2800" dirty="0" smtClean="0"/>
              <a:t>To distinguish between the male and female pelvis, compare the following:</a:t>
            </a:r>
          </a:p>
          <a:p>
            <a:pPr marL="800100" lvl="1" indent="-457200" algn="l">
              <a:buFont typeface="Arial" panose="020B0604020202020204" pitchFamily="34" charset="0"/>
              <a:buChar char="•"/>
            </a:pPr>
            <a:r>
              <a:rPr lang="en-US" altLang="en-US" sz="2800" dirty="0" smtClean="0"/>
              <a:t>subpubic angle</a:t>
            </a:r>
          </a:p>
          <a:p>
            <a:pPr marL="800100" lvl="1" indent="-457200" algn="l">
              <a:buFont typeface="Arial" panose="020B0604020202020204" pitchFamily="34" charset="0"/>
              <a:buChar char="•"/>
            </a:pPr>
            <a:r>
              <a:rPr lang="en-US" altLang="en-US" sz="2800" dirty="0" smtClean="0"/>
              <a:t>length, width, shape, and angle of the sacrum</a:t>
            </a:r>
          </a:p>
          <a:p>
            <a:pPr marL="800100" lvl="1" indent="-457200" algn="l">
              <a:buFont typeface="Arial" panose="020B0604020202020204" pitchFamily="34" charset="0"/>
              <a:buChar char="•"/>
            </a:pPr>
            <a:r>
              <a:rPr lang="en-US" altLang="en-US" sz="2800" dirty="0" smtClean="0"/>
              <a:t>width of the </a:t>
            </a:r>
            <a:r>
              <a:rPr lang="en-US" altLang="en-US" sz="2800" dirty="0" err="1" smtClean="0"/>
              <a:t>ilieum</a:t>
            </a:r>
            <a:endParaRPr lang="en-US" altLang="en-US" sz="2800" dirty="0" smtClean="0"/>
          </a:p>
          <a:p>
            <a:pPr marL="800100" lvl="1" indent="-457200" algn="l">
              <a:buFont typeface="Arial" panose="020B0604020202020204" pitchFamily="34" charset="0"/>
              <a:buChar char="•"/>
            </a:pPr>
            <a:r>
              <a:rPr lang="en-US" altLang="en-US" sz="2800" dirty="0" smtClean="0"/>
              <a:t>angle of the sciatic notch</a:t>
            </a:r>
            <a:endParaRPr lang="en-US" altLang="en-US" sz="28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051" y="1465107"/>
            <a:ext cx="2410020" cy="521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042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8345" y="2018035"/>
            <a:ext cx="4204952" cy="2954655"/>
          </a:xfrm>
          <a:prstGeom prst="rect">
            <a:avLst/>
          </a:prstGeom>
        </p:spPr>
        <p:txBody>
          <a:bodyPr wrap="square">
            <a:spAutoFit/>
          </a:bodyPr>
          <a:lstStyle/>
          <a:p>
            <a:pPr marL="457200" indent="-457200">
              <a:buFont typeface="Arial" panose="020B0604020202020204" pitchFamily="34" charset="0"/>
              <a:buChar char="•"/>
            </a:pPr>
            <a:r>
              <a:rPr lang="en-US" altLang="en-US" sz="2800" dirty="0" smtClean="0"/>
              <a:t>biological profile</a:t>
            </a:r>
          </a:p>
          <a:p>
            <a:pPr marL="457200" indent="-457200">
              <a:buFont typeface="Arial" panose="020B0604020202020204" pitchFamily="34" charset="0"/>
              <a:buChar char="•"/>
            </a:pPr>
            <a:r>
              <a:rPr lang="en-US" altLang="en-US" sz="2800" dirty="0" smtClean="0"/>
              <a:t>diaphysis</a:t>
            </a:r>
          </a:p>
          <a:p>
            <a:pPr marL="457200" indent="-457200">
              <a:buFont typeface="Arial" panose="020B0604020202020204" pitchFamily="34" charset="0"/>
              <a:buChar char="•"/>
            </a:pPr>
            <a:r>
              <a:rPr lang="en-US" altLang="en-US" sz="2800" dirty="0" smtClean="0"/>
              <a:t>epiphysis</a:t>
            </a:r>
          </a:p>
          <a:p>
            <a:pPr marL="457200" indent="-457200">
              <a:buFont typeface="Arial" panose="020B0604020202020204" pitchFamily="34" charset="0"/>
              <a:buChar char="•"/>
            </a:pPr>
            <a:r>
              <a:rPr lang="en-US" altLang="en-US" sz="2800" dirty="0" smtClean="0"/>
              <a:t>forensic anthropology</a:t>
            </a:r>
          </a:p>
          <a:p>
            <a:pPr marL="457200" indent="-457200">
              <a:buFont typeface="Arial" panose="020B0604020202020204" pitchFamily="34" charset="0"/>
              <a:buChar char="•"/>
            </a:pPr>
            <a:r>
              <a:rPr lang="en-US" altLang="en-US" sz="2800" dirty="0" smtClean="0"/>
              <a:t>growth plate (epiphyseal plate)</a:t>
            </a:r>
          </a:p>
          <a:p>
            <a:endParaRPr lang="en-US" dirty="0"/>
          </a:p>
        </p:txBody>
      </p:sp>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CHAPTER 14 VOCABULARY</a:t>
            </a:r>
            <a:endParaRPr lang="en-US" sz="4400" b="1" dirty="0"/>
          </a:p>
        </p:txBody>
      </p:sp>
      <p:sp>
        <p:nvSpPr>
          <p:cNvPr id="9" name="Rectangle 8"/>
          <p:cNvSpPr/>
          <p:nvPr/>
        </p:nvSpPr>
        <p:spPr>
          <a:xfrm>
            <a:off x="5632361" y="2018035"/>
            <a:ext cx="3292698" cy="2523768"/>
          </a:xfrm>
          <a:prstGeom prst="rect">
            <a:avLst/>
          </a:prstGeom>
        </p:spPr>
        <p:txBody>
          <a:bodyPr wrap="square">
            <a:spAutoFit/>
          </a:bodyPr>
          <a:lstStyle/>
          <a:p>
            <a:pPr marL="457200" indent="-457200">
              <a:buFont typeface="Arial" panose="020B0604020202020204" pitchFamily="34" charset="0"/>
              <a:buChar char="•"/>
            </a:pPr>
            <a:r>
              <a:rPr lang="en-US" altLang="en-US" sz="2800" dirty="0" smtClean="0"/>
              <a:t>joints</a:t>
            </a:r>
          </a:p>
          <a:p>
            <a:pPr marL="457200" indent="-457200">
              <a:buFont typeface="Arial" panose="020B0604020202020204" pitchFamily="34" charset="0"/>
              <a:buChar char="•"/>
            </a:pPr>
            <a:r>
              <a:rPr lang="en-US" altLang="en-US" sz="2800" dirty="0" smtClean="0"/>
              <a:t>ossification</a:t>
            </a:r>
          </a:p>
          <a:p>
            <a:pPr marL="457200" indent="-457200">
              <a:buFont typeface="Arial" panose="020B0604020202020204" pitchFamily="34" charset="0"/>
              <a:buChar char="•"/>
            </a:pPr>
            <a:r>
              <a:rPr lang="en-US" altLang="en-US" sz="2800" dirty="0" smtClean="0"/>
              <a:t>osteoporosis</a:t>
            </a:r>
          </a:p>
          <a:p>
            <a:pPr marL="457200" indent="-457200">
              <a:buFont typeface="Arial" panose="020B0604020202020204" pitchFamily="34" charset="0"/>
              <a:buChar char="•"/>
            </a:pPr>
            <a:r>
              <a:rPr lang="en-US" altLang="en-US" sz="2800" dirty="0" smtClean="0"/>
              <a:t>skeletal trauma analysis</a:t>
            </a:r>
          </a:p>
          <a:p>
            <a:endParaRPr lang="en-US" dirty="0"/>
          </a:p>
        </p:txBody>
      </p:sp>
    </p:spTree>
    <p:extLst>
      <p:ext uri="{BB962C8B-B14F-4D97-AF65-F5344CB8AC3E}">
        <p14:creationId xmlns:p14="http://schemas.microsoft.com/office/powerpoint/2010/main" val="3422997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8345" y="1193935"/>
            <a:ext cx="7366714" cy="4998291"/>
          </a:xfrm>
          <a:prstGeom prst="rect">
            <a:avLst/>
          </a:prstGeom>
        </p:spPr>
        <p:txBody>
          <a:bodyPr wrap="square">
            <a:spAutoFit/>
          </a:bodyPr>
          <a:lstStyle/>
          <a:p>
            <a:pPr marL="457200" indent="-457200">
              <a:lnSpc>
                <a:spcPct val="80000"/>
              </a:lnSpc>
              <a:spcBef>
                <a:spcPct val="40000"/>
              </a:spcBef>
              <a:buFont typeface="Arial" panose="020B0604020202020204" pitchFamily="34" charset="0"/>
              <a:buChar char="•"/>
            </a:pPr>
            <a:r>
              <a:rPr lang="en-US" altLang="en-US" sz="2600" dirty="0" smtClean="0"/>
              <a:t>Most estimations come from:</a:t>
            </a:r>
          </a:p>
          <a:p>
            <a:pPr marL="914400" lvl="1" indent="-457200">
              <a:lnSpc>
                <a:spcPct val="80000"/>
              </a:lnSpc>
              <a:spcBef>
                <a:spcPct val="40000"/>
              </a:spcBef>
              <a:buFont typeface="Arial" panose="020B0604020202020204" pitchFamily="34" charset="0"/>
              <a:buChar char="•"/>
            </a:pPr>
            <a:r>
              <a:rPr lang="en-US" altLang="en-US" sz="2600" dirty="0" smtClean="0"/>
              <a:t>teeth</a:t>
            </a:r>
          </a:p>
          <a:p>
            <a:pPr marL="914400" lvl="1" indent="-457200">
              <a:lnSpc>
                <a:spcPct val="80000"/>
              </a:lnSpc>
              <a:spcBef>
                <a:spcPct val="40000"/>
              </a:spcBef>
              <a:buFont typeface="Arial" panose="020B0604020202020204" pitchFamily="34" charset="0"/>
              <a:buChar char="•"/>
            </a:pPr>
            <a:r>
              <a:rPr lang="en-US" altLang="en-US" sz="2600" dirty="0" smtClean="0"/>
              <a:t>epiphyses - growth plates on long bones</a:t>
            </a:r>
          </a:p>
          <a:p>
            <a:pPr marL="914400" lvl="1" indent="-457200">
              <a:lnSpc>
                <a:spcPct val="80000"/>
              </a:lnSpc>
              <a:spcBef>
                <a:spcPct val="40000"/>
              </a:spcBef>
              <a:buFont typeface="Arial" panose="020B0604020202020204" pitchFamily="34" charset="0"/>
              <a:buChar char="•"/>
            </a:pPr>
            <a:r>
              <a:rPr lang="en-US" altLang="en-US" sz="2600" dirty="0" smtClean="0"/>
              <a:t>pubic symphysis</a:t>
            </a:r>
          </a:p>
          <a:p>
            <a:pPr marL="914400" lvl="1" indent="-457200">
              <a:lnSpc>
                <a:spcPct val="80000"/>
              </a:lnSpc>
              <a:spcBef>
                <a:spcPct val="40000"/>
              </a:spcBef>
              <a:buFont typeface="Arial" panose="020B0604020202020204" pitchFamily="34" charset="0"/>
              <a:buChar char="•"/>
            </a:pPr>
            <a:r>
              <a:rPr lang="en-US" altLang="en-US" sz="2600" dirty="0" smtClean="0"/>
              <a:t>cranial sutures: the three major cranial sutures appear as distinct lines in youth and gradually close from the inside out.</a:t>
            </a:r>
          </a:p>
          <a:p>
            <a:pPr marL="457200" indent="-457200">
              <a:lnSpc>
                <a:spcPct val="80000"/>
              </a:lnSpc>
              <a:spcBef>
                <a:spcPct val="40000"/>
              </a:spcBef>
              <a:buFont typeface="Arial" panose="020B0604020202020204" pitchFamily="34" charset="0"/>
              <a:buChar char="•"/>
            </a:pPr>
            <a:r>
              <a:rPr lang="en-US" altLang="en-US" sz="2600" dirty="0" smtClean="0"/>
              <a:t>Investigators always use an age range because of the variation in people and how they age. The investigator does not want to eliminate any possibilities for identification. </a:t>
            </a:r>
          </a:p>
          <a:p>
            <a:pPr lvl="1"/>
            <a:endParaRPr lang="en-US" altLang="en-US" sz="2000" dirty="0" smtClean="0"/>
          </a:p>
          <a:p>
            <a:endParaRPr lang="en-US" dirty="0"/>
          </a:p>
        </p:txBody>
      </p:sp>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AGE DETERMINATION</a:t>
            </a:r>
            <a:endParaRPr lang="en-US" sz="4400" b="1" dirty="0"/>
          </a:p>
        </p:txBody>
      </p:sp>
    </p:spTree>
    <p:extLst>
      <p:ext uri="{BB962C8B-B14F-4D97-AF65-F5344CB8AC3E}">
        <p14:creationId xmlns:p14="http://schemas.microsoft.com/office/powerpoint/2010/main" val="3210532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345" y="141668"/>
            <a:ext cx="7366714" cy="1446550"/>
          </a:xfrm>
          <a:prstGeom prst="rect">
            <a:avLst/>
          </a:prstGeom>
          <a:noFill/>
        </p:spPr>
        <p:txBody>
          <a:bodyPr wrap="square" rtlCol="0">
            <a:spAutoFit/>
          </a:bodyPr>
          <a:lstStyle/>
          <a:p>
            <a:pPr algn="ctr"/>
            <a:r>
              <a:rPr lang="en-US" sz="4400" b="1" dirty="0" smtClean="0"/>
              <a:t>AGE DETERMINATION – OSSIFICATION</a:t>
            </a:r>
            <a:endParaRPr lang="en-US" sz="44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1251" y="1999896"/>
            <a:ext cx="8583808" cy="4211128"/>
          </a:xfrm>
          <a:prstGeom prst="rect">
            <a:avLst/>
          </a:prstGeom>
          <a:noFill/>
        </p:spPr>
      </p:pic>
    </p:spTree>
    <p:extLst>
      <p:ext uri="{BB962C8B-B14F-4D97-AF65-F5344CB8AC3E}">
        <p14:creationId xmlns:p14="http://schemas.microsoft.com/office/powerpoint/2010/main" val="2191887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AGE DETERMINATION – TEETH</a:t>
            </a:r>
            <a:endParaRPr lang="en-US" sz="44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3497" y="1552755"/>
            <a:ext cx="8541715" cy="4309433"/>
          </a:xfrm>
          <a:prstGeom prst="rect">
            <a:avLst/>
          </a:prstGeom>
          <a:noFill/>
        </p:spPr>
      </p:pic>
    </p:spTree>
    <p:extLst>
      <p:ext uri="{BB962C8B-B14F-4D97-AF65-F5344CB8AC3E}">
        <p14:creationId xmlns:p14="http://schemas.microsoft.com/office/powerpoint/2010/main" val="2265962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345" y="141668"/>
            <a:ext cx="7366714" cy="1446550"/>
          </a:xfrm>
          <a:prstGeom prst="rect">
            <a:avLst/>
          </a:prstGeom>
          <a:noFill/>
        </p:spPr>
        <p:txBody>
          <a:bodyPr wrap="square" rtlCol="0">
            <a:spAutoFit/>
          </a:bodyPr>
          <a:lstStyle/>
          <a:p>
            <a:pPr algn="ctr"/>
            <a:r>
              <a:rPr lang="en-US" sz="4400" b="1" dirty="0" smtClean="0"/>
              <a:t>AGE DETERMINATION – </a:t>
            </a:r>
          </a:p>
          <a:p>
            <a:pPr algn="ctr"/>
            <a:r>
              <a:rPr lang="en-US" sz="4400" b="1" dirty="0" smtClean="0"/>
              <a:t>SKULL SUTURE MARKS</a:t>
            </a:r>
            <a:endParaRPr lang="en-US" sz="44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11511" y="1764168"/>
            <a:ext cx="6260381" cy="4615605"/>
          </a:xfrm>
          <a:prstGeom prst="rect">
            <a:avLst/>
          </a:prstGeom>
          <a:noFill/>
        </p:spPr>
      </p:pic>
    </p:spTree>
    <p:extLst>
      <p:ext uri="{BB962C8B-B14F-4D97-AF65-F5344CB8AC3E}">
        <p14:creationId xmlns:p14="http://schemas.microsoft.com/office/powerpoint/2010/main" val="2759183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345" y="141668"/>
            <a:ext cx="7366714" cy="1446550"/>
          </a:xfrm>
          <a:prstGeom prst="rect">
            <a:avLst/>
          </a:prstGeom>
          <a:noFill/>
        </p:spPr>
        <p:txBody>
          <a:bodyPr wrap="square" rtlCol="0">
            <a:spAutoFit/>
          </a:bodyPr>
          <a:lstStyle/>
          <a:p>
            <a:pPr algn="ctr"/>
            <a:r>
              <a:rPr lang="en-US" sz="4400" b="1" dirty="0" smtClean="0"/>
              <a:t>AGE DETERMINATION – </a:t>
            </a:r>
          </a:p>
          <a:p>
            <a:pPr algn="ctr"/>
            <a:r>
              <a:rPr lang="en-US" sz="4400" b="1" dirty="0" smtClean="0"/>
              <a:t>SKULL SUTURE MARKS</a:t>
            </a:r>
            <a:endParaRPr lang="en-US" sz="44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93830" y="1722492"/>
            <a:ext cx="5507966" cy="4726294"/>
          </a:xfrm>
          <a:prstGeom prst="rect">
            <a:avLst/>
          </a:prstGeom>
          <a:noFill/>
        </p:spPr>
      </p:pic>
    </p:spTree>
    <p:extLst>
      <p:ext uri="{BB962C8B-B14F-4D97-AF65-F5344CB8AC3E}">
        <p14:creationId xmlns:p14="http://schemas.microsoft.com/office/powerpoint/2010/main" val="618640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DETERMINING ANCESTRY</a:t>
            </a:r>
            <a:endParaRPr lang="en-US" sz="4400" b="1" dirty="0"/>
          </a:p>
        </p:txBody>
      </p:sp>
      <p:sp>
        <p:nvSpPr>
          <p:cNvPr id="8" name="Content Placeholder 4"/>
          <p:cNvSpPr txBox="1">
            <a:spLocks/>
          </p:cNvSpPr>
          <p:nvPr/>
        </p:nvSpPr>
        <p:spPr>
          <a:xfrm>
            <a:off x="1617514" y="1732382"/>
            <a:ext cx="7248375" cy="372427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buFont typeface="Arial" panose="020B0604020202020204" pitchFamily="34" charset="0"/>
              <a:buChar char="•"/>
            </a:pPr>
            <a:r>
              <a:rPr lang="en-US" altLang="en-US" sz="2800" dirty="0" smtClean="0"/>
              <a:t>Determining ancestry from skeletal remains is difficult</a:t>
            </a:r>
          </a:p>
          <a:p>
            <a:pPr marL="800100" lvl="1" indent="-457200" algn="l">
              <a:buFont typeface="Arial" panose="020B0604020202020204" pitchFamily="34" charset="0"/>
              <a:buChar char="•"/>
            </a:pPr>
            <a:r>
              <a:rPr lang="en-US" altLang="en-US" sz="2800" dirty="0" smtClean="0"/>
              <a:t>shape of eye sockets</a:t>
            </a:r>
          </a:p>
          <a:p>
            <a:pPr marL="800100" lvl="1" indent="-457200" algn="l">
              <a:buFont typeface="Arial" panose="020B0604020202020204" pitchFamily="34" charset="0"/>
              <a:buChar char="•"/>
            </a:pPr>
            <a:r>
              <a:rPr lang="en-US" altLang="en-US" sz="2800" dirty="0" smtClean="0"/>
              <a:t>shape of nasal cavity</a:t>
            </a:r>
          </a:p>
          <a:p>
            <a:pPr marL="800100" lvl="1" indent="-457200" algn="l">
              <a:buFont typeface="Arial" panose="020B0604020202020204" pitchFamily="34" charset="0"/>
              <a:buChar char="•"/>
            </a:pPr>
            <a:r>
              <a:rPr lang="en-US" altLang="en-US" sz="2800" dirty="0" smtClean="0"/>
              <a:t>nasal index – ratio of width of the nasal opening to the height of the opening x 100</a:t>
            </a:r>
          </a:p>
          <a:p>
            <a:pPr marL="800100" lvl="1" indent="-457200" algn="l">
              <a:buFont typeface="Arial" panose="020B0604020202020204" pitchFamily="34" charset="0"/>
              <a:buChar char="•"/>
            </a:pPr>
            <a:r>
              <a:rPr lang="en-US" altLang="en-US" sz="2800" dirty="0" err="1" smtClean="0"/>
              <a:t>prognathism</a:t>
            </a:r>
            <a:r>
              <a:rPr lang="en-US" altLang="en-US" sz="2800" dirty="0" smtClean="0"/>
              <a:t> – projection of the upper jaw and/or the lower jaw beyond the face</a:t>
            </a:r>
            <a:endParaRPr lang="en-US" altLang="en-US" sz="2800" dirty="0"/>
          </a:p>
        </p:txBody>
      </p:sp>
    </p:spTree>
    <p:extLst>
      <p:ext uri="{BB962C8B-B14F-4D97-AF65-F5344CB8AC3E}">
        <p14:creationId xmlns:p14="http://schemas.microsoft.com/office/powerpoint/2010/main" val="1645865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DETERMINING ANCESTRY</a:t>
            </a:r>
            <a:endParaRPr lang="en-US" sz="4400" b="1"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4216" y="2087593"/>
            <a:ext cx="8800843" cy="2862533"/>
          </a:xfrm>
          <a:prstGeom prst="rect">
            <a:avLst/>
          </a:prstGeom>
          <a:noFill/>
        </p:spPr>
      </p:pic>
    </p:spTree>
    <p:extLst>
      <p:ext uri="{BB962C8B-B14F-4D97-AF65-F5344CB8AC3E}">
        <p14:creationId xmlns:p14="http://schemas.microsoft.com/office/powerpoint/2010/main" val="511076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345" y="141668"/>
            <a:ext cx="3914921" cy="1446550"/>
          </a:xfrm>
          <a:prstGeom prst="rect">
            <a:avLst/>
          </a:prstGeom>
          <a:noFill/>
        </p:spPr>
        <p:txBody>
          <a:bodyPr wrap="square" rtlCol="0">
            <a:spAutoFit/>
          </a:bodyPr>
          <a:lstStyle/>
          <a:p>
            <a:pPr algn="ctr"/>
            <a:r>
              <a:rPr lang="en-US" sz="4400" b="1" dirty="0" smtClean="0"/>
              <a:t>ESTIMATING HEIGHT</a:t>
            </a:r>
            <a:endParaRPr lang="en-US" sz="44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884" y="107162"/>
            <a:ext cx="3645693" cy="66798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4"/>
          <p:cNvSpPr txBox="1">
            <a:spLocks/>
          </p:cNvSpPr>
          <p:nvPr/>
        </p:nvSpPr>
        <p:spPr>
          <a:xfrm>
            <a:off x="1617514" y="2111944"/>
            <a:ext cx="3585064" cy="372427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buFont typeface="Arial" panose="020B0604020202020204" pitchFamily="34" charset="0"/>
              <a:buChar char="•"/>
            </a:pPr>
            <a:r>
              <a:rPr lang="en-US" altLang="en-US" sz="2800" dirty="0" smtClean="0"/>
              <a:t>Many databases have been established that use mathematical relationships to calculate height from long bones</a:t>
            </a:r>
            <a:endParaRPr lang="en-US" altLang="en-US" sz="2800" dirty="0"/>
          </a:p>
        </p:txBody>
      </p:sp>
    </p:spTree>
    <p:extLst>
      <p:ext uri="{BB962C8B-B14F-4D97-AF65-F5344CB8AC3E}">
        <p14:creationId xmlns:p14="http://schemas.microsoft.com/office/powerpoint/2010/main" val="2367415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8345" y="1193935"/>
            <a:ext cx="7366714" cy="5416868"/>
          </a:xfrm>
          <a:prstGeom prst="rect">
            <a:avLst/>
          </a:prstGeom>
        </p:spPr>
        <p:txBody>
          <a:bodyPr wrap="square">
            <a:spAutoFit/>
          </a:bodyPr>
          <a:lstStyle/>
          <a:p>
            <a:pPr marL="457200" indent="-457200">
              <a:buFont typeface="Arial" panose="020B0604020202020204" pitchFamily="34" charset="0"/>
              <a:buChar char="•"/>
            </a:pPr>
            <a:r>
              <a:rPr lang="en-US" altLang="en-US" sz="2800" b="1" u="sng" dirty="0" smtClean="0"/>
              <a:t>Skeletal trauma analysis </a:t>
            </a:r>
            <a:r>
              <a:rPr lang="en-US" altLang="en-US" sz="2800" dirty="0" smtClean="0"/>
              <a:t>is the process by which a forensic anthropologist attempts to distinguish between damage to bones made during life and damage to bones caused by the environment in organisms after death.</a:t>
            </a:r>
          </a:p>
          <a:p>
            <a:pPr marL="457200" indent="-457200">
              <a:buFont typeface="Arial" panose="020B0604020202020204" pitchFamily="34" charset="0"/>
              <a:buChar char="•"/>
            </a:pPr>
            <a:r>
              <a:rPr lang="en-US" altLang="en-US" sz="2800" dirty="0" smtClean="0"/>
              <a:t>Living bone is stronger and more flexible than dried-out dead bone</a:t>
            </a:r>
          </a:p>
          <a:p>
            <a:pPr marL="457200" indent="-457200">
              <a:buFont typeface="Arial" panose="020B0604020202020204" pitchFamily="34" charset="0"/>
              <a:buChar char="•"/>
            </a:pPr>
            <a:r>
              <a:rPr lang="en-US" altLang="en-US" sz="2800" dirty="0" smtClean="0"/>
              <a:t>Weapons leave distinguishing patterns</a:t>
            </a:r>
          </a:p>
          <a:p>
            <a:pPr marL="914400" lvl="1" indent="-457200">
              <a:buFont typeface="Arial" panose="020B0604020202020204" pitchFamily="34" charset="0"/>
              <a:buChar char="•"/>
            </a:pPr>
            <a:r>
              <a:rPr lang="en-US" altLang="en-US" sz="2800" dirty="0" smtClean="0"/>
              <a:t>sharp-force trauma</a:t>
            </a:r>
          </a:p>
          <a:p>
            <a:pPr marL="914400" lvl="1" indent="-457200">
              <a:buFont typeface="Arial" panose="020B0604020202020204" pitchFamily="34" charset="0"/>
              <a:buChar char="•"/>
            </a:pPr>
            <a:r>
              <a:rPr lang="en-US" altLang="en-US" sz="2800" dirty="0" smtClean="0"/>
              <a:t>blunt-force trauma</a:t>
            </a:r>
          </a:p>
          <a:p>
            <a:pPr marL="914400" lvl="1" indent="-457200">
              <a:buFont typeface="Arial" panose="020B0604020202020204" pitchFamily="34" charset="0"/>
              <a:buChar char="•"/>
            </a:pPr>
            <a:r>
              <a:rPr lang="en-US" altLang="en-US" sz="2800" dirty="0" smtClean="0"/>
              <a:t>gunshot wounds</a:t>
            </a:r>
          </a:p>
          <a:p>
            <a:pPr lvl="1"/>
            <a:endParaRPr lang="en-US" altLang="en-US" sz="2000" dirty="0" smtClean="0"/>
          </a:p>
          <a:p>
            <a:endParaRPr lang="en-US" dirty="0"/>
          </a:p>
        </p:txBody>
      </p:sp>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SKELETAL TRAUMA ANALYSIS</a:t>
            </a:r>
            <a:endParaRPr lang="en-US" sz="4400" b="1" dirty="0"/>
          </a:p>
        </p:txBody>
      </p:sp>
    </p:spTree>
    <p:extLst>
      <p:ext uri="{BB962C8B-B14F-4D97-AF65-F5344CB8AC3E}">
        <p14:creationId xmlns:p14="http://schemas.microsoft.com/office/powerpoint/2010/main" val="1968610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EXAMINING REMAINS</a:t>
            </a:r>
            <a:endParaRPr lang="en-US" sz="4400" b="1" dirty="0"/>
          </a:p>
        </p:txBody>
      </p:sp>
      <p:sp>
        <p:nvSpPr>
          <p:cNvPr id="6" name="Content Placeholder 4"/>
          <p:cNvSpPr txBox="1">
            <a:spLocks/>
          </p:cNvSpPr>
          <p:nvPr/>
        </p:nvSpPr>
        <p:spPr>
          <a:xfrm>
            <a:off x="1877399" y="1283291"/>
            <a:ext cx="6687052" cy="470538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altLang="en-US" sz="2800" dirty="0" smtClean="0"/>
              <a:t>Questions a forensic anthropologist may ask:</a:t>
            </a:r>
          </a:p>
          <a:p>
            <a:pPr marL="514350" indent="-514350" algn="l">
              <a:buFont typeface="+mj-lt"/>
              <a:buAutoNum type="arabicPeriod"/>
            </a:pPr>
            <a:r>
              <a:rPr lang="en-US" altLang="en-US" sz="2800" dirty="0" smtClean="0"/>
              <a:t>Is a fragment a bone?</a:t>
            </a:r>
          </a:p>
          <a:p>
            <a:pPr marL="514350" indent="-514350" algn="l">
              <a:buFont typeface="+mj-lt"/>
              <a:buAutoNum type="arabicPeriod"/>
            </a:pPr>
            <a:r>
              <a:rPr lang="en-US" altLang="en-US" sz="2800" dirty="0" smtClean="0"/>
              <a:t>Is it a human or animal bone?</a:t>
            </a:r>
          </a:p>
          <a:p>
            <a:pPr marL="514350" indent="-514350" algn="l">
              <a:buFont typeface="+mj-lt"/>
              <a:buAutoNum type="arabicPeriod"/>
            </a:pPr>
            <a:r>
              <a:rPr lang="en-US" altLang="en-US" sz="2800" dirty="0" smtClean="0"/>
              <a:t>Which bone is it?</a:t>
            </a:r>
          </a:p>
          <a:p>
            <a:pPr marL="514350" indent="-514350" algn="l">
              <a:buFont typeface="+mj-lt"/>
              <a:buAutoNum type="arabicPeriod"/>
            </a:pPr>
            <a:r>
              <a:rPr lang="en-US" altLang="en-US" sz="2800" dirty="0" smtClean="0"/>
              <a:t>Does the gravesite contain remains from one person or more?</a:t>
            </a:r>
          </a:p>
          <a:p>
            <a:pPr marL="514350" indent="-514350" algn="l">
              <a:buFont typeface="+mj-lt"/>
              <a:buAutoNum type="arabicPeriod"/>
            </a:pPr>
            <a:r>
              <a:rPr lang="en-US" altLang="en-US" sz="2800" dirty="0" smtClean="0"/>
              <a:t>How long have the remains been buried?</a:t>
            </a:r>
          </a:p>
          <a:p>
            <a:pPr marL="514350" indent="-514350" algn="l">
              <a:buFont typeface="+mj-lt"/>
              <a:buAutoNum type="arabicPeriod"/>
            </a:pPr>
            <a:r>
              <a:rPr lang="en-US" altLang="en-US" sz="2800" dirty="0" smtClean="0"/>
              <a:t>Were the markings on the bones made before death (</a:t>
            </a:r>
            <a:r>
              <a:rPr lang="en-US" altLang="en-US" sz="2800" dirty="0" err="1" smtClean="0"/>
              <a:t>antemortem</a:t>
            </a:r>
            <a:r>
              <a:rPr lang="en-US" altLang="en-US" sz="2800" dirty="0" smtClean="0"/>
              <a:t>) or after death (postmortem)</a:t>
            </a:r>
            <a:endParaRPr lang="en-US" altLang="en-US" sz="2800" dirty="0"/>
          </a:p>
        </p:txBody>
      </p:sp>
    </p:spTree>
    <p:extLst>
      <p:ext uri="{BB962C8B-B14F-4D97-AF65-F5344CB8AC3E}">
        <p14:creationId xmlns:p14="http://schemas.microsoft.com/office/powerpoint/2010/main" val="72930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4935" y="1301598"/>
            <a:ext cx="7089820" cy="3816429"/>
          </a:xfrm>
          <a:prstGeom prst="rect">
            <a:avLst/>
          </a:prstGeom>
        </p:spPr>
        <p:txBody>
          <a:bodyPr wrap="square">
            <a:spAutoFit/>
          </a:bodyPr>
          <a:lstStyle/>
          <a:p>
            <a:pPr marL="457200" indent="-457200">
              <a:buFont typeface="Arial" panose="020B0604020202020204" pitchFamily="34" charset="0"/>
              <a:buChar char="•"/>
            </a:pPr>
            <a:r>
              <a:rPr lang="en-US" altLang="en-US" sz="2800" dirty="0" smtClean="0"/>
              <a:t>Anthropology – the study of the origin, behavior, social, cultural, and physical development of humans</a:t>
            </a:r>
          </a:p>
          <a:p>
            <a:endParaRPr lang="en-US" altLang="en-US" sz="2800" dirty="0" smtClean="0"/>
          </a:p>
          <a:p>
            <a:pPr marL="457200" indent="-457200">
              <a:buFont typeface="Arial" panose="020B0604020202020204" pitchFamily="34" charset="0"/>
              <a:buChar char="•"/>
            </a:pPr>
            <a:r>
              <a:rPr lang="en-US" altLang="en-US" sz="2800" b="1" u="sng" dirty="0" smtClean="0"/>
              <a:t>Forensic anthropology </a:t>
            </a:r>
            <a:r>
              <a:rPr lang="en-US" altLang="en-US" sz="2800" dirty="0" smtClean="0"/>
              <a:t>– applied anthropology that specializes in the changes and variations in the human skeleton for the purpose of legal inquiry</a:t>
            </a:r>
          </a:p>
          <a:p>
            <a:endParaRPr lang="en-US" dirty="0"/>
          </a:p>
        </p:txBody>
      </p:sp>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INTRODUCTION</a:t>
            </a:r>
            <a:endParaRPr lang="en-US" sz="4400" b="1" dirty="0"/>
          </a:p>
        </p:txBody>
      </p:sp>
      <p:sp>
        <p:nvSpPr>
          <p:cNvPr id="2" name="Rectangle 1"/>
          <p:cNvSpPr/>
          <p:nvPr/>
        </p:nvSpPr>
        <p:spPr>
          <a:xfrm>
            <a:off x="1835238" y="5508516"/>
            <a:ext cx="7089821" cy="830997"/>
          </a:xfrm>
          <a:prstGeom prst="rect">
            <a:avLst/>
          </a:prstGeom>
        </p:spPr>
        <p:txBody>
          <a:bodyPr wrap="square">
            <a:spAutoFit/>
          </a:bodyPr>
          <a:lstStyle/>
          <a:p>
            <a:r>
              <a:rPr lang="en-US" sz="2400" dirty="0" smtClean="0"/>
              <a:t>Kathy </a:t>
            </a:r>
            <a:r>
              <a:rPr lang="en-US" sz="2400" dirty="0" err="1" smtClean="0"/>
              <a:t>Reichs</a:t>
            </a:r>
            <a:r>
              <a:rPr lang="en-US" sz="2400" dirty="0" smtClean="0"/>
              <a:t> (2.40) </a:t>
            </a:r>
            <a:r>
              <a:rPr lang="en-US" sz="2400" dirty="0" smtClean="0">
                <a:hlinkClick r:id="rId3"/>
              </a:rPr>
              <a:t>https</a:t>
            </a:r>
            <a:r>
              <a:rPr lang="en-US" sz="2400" dirty="0">
                <a:hlinkClick r:id="rId3"/>
              </a:rPr>
              <a:t>://</a:t>
            </a:r>
            <a:r>
              <a:rPr lang="en-US" sz="2400" dirty="0" smtClean="0">
                <a:hlinkClick r:id="rId3"/>
              </a:rPr>
              <a:t>www.youtube.com/watch?v=L101Bvj0lAA</a:t>
            </a:r>
            <a:endParaRPr lang="en-US" sz="2400" dirty="0" smtClean="0"/>
          </a:p>
        </p:txBody>
      </p:sp>
    </p:spTree>
    <p:extLst>
      <p:ext uri="{BB962C8B-B14F-4D97-AF65-F5344CB8AC3E}">
        <p14:creationId xmlns:p14="http://schemas.microsoft.com/office/powerpoint/2010/main" val="46495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345" y="141668"/>
            <a:ext cx="7366714" cy="1446550"/>
          </a:xfrm>
          <a:prstGeom prst="rect">
            <a:avLst/>
          </a:prstGeom>
          <a:noFill/>
        </p:spPr>
        <p:txBody>
          <a:bodyPr wrap="square" rtlCol="0">
            <a:spAutoFit/>
          </a:bodyPr>
          <a:lstStyle/>
          <a:p>
            <a:pPr algn="ctr"/>
            <a:r>
              <a:rPr lang="en-US" sz="4400" b="1" dirty="0" smtClean="0"/>
              <a:t>SKELETAL ANALYSIS AND IDENTIFICATION</a:t>
            </a:r>
            <a:endParaRPr lang="en-US" sz="4400" b="1" dirty="0"/>
          </a:p>
        </p:txBody>
      </p:sp>
      <p:sp>
        <p:nvSpPr>
          <p:cNvPr id="6" name="Content Placeholder 4"/>
          <p:cNvSpPr txBox="1">
            <a:spLocks/>
          </p:cNvSpPr>
          <p:nvPr/>
        </p:nvSpPr>
        <p:spPr>
          <a:xfrm>
            <a:off x="2585737" y="2068902"/>
            <a:ext cx="4734808" cy="372427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buFont typeface="Arial" panose="020B0604020202020204" pitchFamily="34" charset="0"/>
              <a:buChar char="•"/>
            </a:pPr>
            <a:r>
              <a:rPr lang="en-US" altLang="en-US" sz="2800" dirty="0" smtClean="0"/>
              <a:t>Comparative Radiography</a:t>
            </a:r>
          </a:p>
          <a:p>
            <a:pPr marL="457200" indent="-457200" algn="l">
              <a:buFont typeface="Arial" panose="020B0604020202020204" pitchFamily="34" charset="0"/>
              <a:buChar char="•"/>
            </a:pPr>
            <a:r>
              <a:rPr lang="en-US" altLang="en-US" sz="2800" dirty="0" smtClean="0"/>
              <a:t>Non-imaged Records </a:t>
            </a:r>
            <a:r>
              <a:rPr lang="en-US" altLang="en-US" sz="2800" dirty="0"/>
              <a:t>C</a:t>
            </a:r>
            <a:r>
              <a:rPr lang="en-US" altLang="en-US" sz="2800" dirty="0" smtClean="0"/>
              <a:t>omparison</a:t>
            </a:r>
          </a:p>
          <a:p>
            <a:pPr marL="457200" indent="-457200" algn="l">
              <a:buFont typeface="Arial" panose="020B0604020202020204" pitchFamily="34" charset="0"/>
              <a:buChar char="•"/>
            </a:pPr>
            <a:r>
              <a:rPr lang="en-US" altLang="en-US" sz="2800" dirty="0" smtClean="0"/>
              <a:t>DNA Analysis</a:t>
            </a:r>
          </a:p>
          <a:p>
            <a:pPr marL="457200" indent="-457200" algn="l">
              <a:buFont typeface="Arial" panose="020B0604020202020204" pitchFamily="34" charset="0"/>
              <a:buChar char="•"/>
            </a:pPr>
            <a:r>
              <a:rPr lang="en-US" altLang="en-US" sz="2800" dirty="0" smtClean="0"/>
              <a:t>Photographic or Video Superimposition</a:t>
            </a:r>
          </a:p>
          <a:p>
            <a:pPr marL="457200" indent="-457200" algn="l">
              <a:buFont typeface="Arial" panose="020B0604020202020204" pitchFamily="34" charset="0"/>
              <a:buChar char="•"/>
            </a:pPr>
            <a:r>
              <a:rPr lang="en-US" altLang="en-US" sz="2800" dirty="0" smtClean="0"/>
              <a:t>Craniofacial Reconstruction</a:t>
            </a:r>
            <a:endParaRPr lang="en-US" altLang="en-US" sz="2800" dirty="0"/>
          </a:p>
        </p:txBody>
      </p:sp>
    </p:spTree>
    <p:extLst>
      <p:ext uri="{BB962C8B-B14F-4D97-AF65-F5344CB8AC3E}">
        <p14:creationId xmlns:p14="http://schemas.microsoft.com/office/powerpoint/2010/main" val="1780799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FACIAL RECONSTRUCTION</a:t>
            </a:r>
            <a:endParaRPr lang="en-US" sz="4400" b="1" dirty="0"/>
          </a:p>
        </p:txBody>
      </p:sp>
      <p:sp>
        <p:nvSpPr>
          <p:cNvPr id="6" name="Content Placeholder 4"/>
          <p:cNvSpPr txBox="1">
            <a:spLocks/>
          </p:cNvSpPr>
          <p:nvPr/>
        </p:nvSpPr>
        <p:spPr>
          <a:xfrm>
            <a:off x="946718" y="911109"/>
            <a:ext cx="4988255" cy="372427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gn="l">
              <a:buFont typeface="Arial" panose="020B0604020202020204" pitchFamily="34" charset="0"/>
              <a:buChar char="•"/>
              <a:defRPr/>
            </a:pPr>
            <a:r>
              <a:rPr lang="en-US" sz="2800" dirty="0"/>
              <a:t>Purpose is to give proportion to facial </a:t>
            </a:r>
            <a:r>
              <a:rPr lang="en-US" sz="2800" dirty="0" smtClean="0"/>
              <a:t>features</a:t>
            </a:r>
            <a:endParaRPr lang="en-US" sz="2800" dirty="0"/>
          </a:p>
          <a:p>
            <a:pPr marL="457200" indent="-457200" algn="l">
              <a:buFont typeface="Arial" panose="020B0604020202020204" pitchFamily="34" charset="0"/>
              <a:buChar char="•"/>
              <a:defRPr/>
            </a:pPr>
            <a:r>
              <a:rPr lang="en-US" sz="2800" dirty="0" smtClean="0"/>
              <a:t>After </a:t>
            </a:r>
            <a:r>
              <a:rPr lang="en-US" sz="2800" dirty="0"/>
              <a:t>determining the sex, age, and race of an individual, facial features can be built upon a skull to assist in identification. (</a:t>
            </a:r>
            <a:r>
              <a:rPr lang="en-US" sz="2800" u="sng" dirty="0"/>
              <a:t>math formulas and computer databases create facial mask</a:t>
            </a:r>
            <a:r>
              <a:rPr lang="en-US" sz="2800" dirty="0"/>
              <a:t>) Erasers are used to make tissue depths at various points on the skull. Clay is used to build  around these markers and facial features are molded.</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55229" y="3084966"/>
            <a:ext cx="2757488" cy="1981200"/>
          </a:xfrm>
          <a:prstGeom prst="rect">
            <a:avLst/>
          </a:prstGeom>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155229" y="1027566"/>
            <a:ext cx="2819400" cy="1841500"/>
          </a:xfrm>
          <a:prstGeom prst="rect">
            <a:avLst/>
          </a:prstGeom>
        </p:spPr>
      </p:pic>
    </p:spTree>
    <p:extLst>
      <p:ext uri="{BB962C8B-B14F-4D97-AF65-F5344CB8AC3E}">
        <p14:creationId xmlns:p14="http://schemas.microsoft.com/office/powerpoint/2010/main" val="3342394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14734" y="141668"/>
            <a:ext cx="7700108" cy="707886"/>
          </a:xfrm>
          <a:prstGeom prst="rect">
            <a:avLst/>
          </a:prstGeom>
          <a:noFill/>
        </p:spPr>
        <p:txBody>
          <a:bodyPr wrap="square" rtlCol="0">
            <a:spAutoFit/>
          </a:bodyPr>
          <a:lstStyle/>
          <a:p>
            <a:pPr algn="ctr"/>
            <a:r>
              <a:rPr lang="en-US" sz="4000" b="1" dirty="0" smtClean="0"/>
              <a:t>STEPS IN FACIAL RECONSTRUCTION</a:t>
            </a:r>
            <a:endParaRPr lang="en-US" sz="4000" b="1" dirty="0"/>
          </a:p>
        </p:txBody>
      </p:sp>
      <p:sp>
        <p:nvSpPr>
          <p:cNvPr id="11" name="Rectangle 10"/>
          <p:cNvSpPr/>
          <p:nvPr/>
        </p:nvSpPr>
        <p:spPr>
          <a:xfrm>
            <a:off x="1581431" y="849554"/>
            <a:ext cx="7366714" cy="5755422"/>
          </a:xfrm>
          <a:prstGeom prst="rect">
            <a:avLst/>
          </a:prstGeom>
        </p:spPr>
        <p:txBody>
          <a:bodyPr wrap="square">
            <a:spAutoFit/>
          </a:bodyPr>
          <a:lstStyle/>
          <a:p>
            <a:r>
              <a:rPr lang="en-US" altLang="en-US" sz="2300" b="1" dirty="0" smtClean="0">
                <a:latin typeface="Calibri (body)"/>
              </a:rPr>
              <a:t>With a Skull:</a:t>
            </a:r>
          </a:p>
          <a:p>
            <a:pPr marL="800100" lvl="1" indent="-457200">
              <a:buFont typeface="Arial" panose="020B0604020202020204" pitchFamily="34" charset="0"/>
              <a:buChar char="•"/>
            </a:pPr>
            <a:r>
              <a:rPr lang="en-US" altLang="en-US" sz="2300" dirty="0" smtClean="0">
                <a:latin typeface="Calibri (body)"/>
              </a:rPr>
              <a:t>establish age, sex and race</a:t>
            </a:r>
          </a:p>
          <a:p>
            <a:pPr marL="800100" lvl="1" indent="-457200">
              <a:buFont typeface="Arial" panose="020B0604020202020204" pitchFamily="34" charset="0"/>
              <a:buChar char="•"/>
            </a:pPr>
            <a:r>
              <a:rPr lang="en-US" altLang="en-US" sz="2300" dirty="0" smtClean="0">
                <a:latin typeface="Calibri (body)"/>
              </a:rPr>
              <a:t>plot landmarks for tissue thickness</a:t>
            </a:r>
          </a:p>
          <a:p>
            <a:pPr marL="800100" lvl="1" indent="-457200">
              <a:buFont typeface="Arial" panose="020B0604020202020204" pitchFamily="34" charset="0"/>
              <a:buChar char="•"/>
            </a:pPr>
            <a:r>
              <a:rPr lang="en-US" altLang="en-US" sz="2300" dirty="0" smtClean="0">
                <a:latin typeface="Calibri (body)"/>
              </a:rPr>
              <a:t>plot origin and insertion points for muscles</a:t>
            </a:r>
          </a:p>
          <a:p>
            <a:pPr marL="800100" lvl="1" indent="-457200">
              <a:buFont typeface="Arial" panose="020B0604020202020204" pitchFamily="34" charset="0"/>
              <a:buChar char="•"/>
            </a:pPr>
            <a:r>
              <a:rPr lang="en-US" altLang="en-US" sz="2300" dirty="0" smtClean="0">
                <a:latin typeface="Calibri (body)"/>
              </a:rPr>
              <a:t>plot landmarks for facial features</a:t>
            </a:r>
          </a:p>
          <a:p>
            <a:pPr marL="800100" lvl="1" indent="-457200">
              <a:buFont typeface="Arial" panose="020B0604020202020204" pitchFamily="34" charset="0"/>
              <a:buChar char="•"/>
            </a:pPr>
            <a:r>
              <a:rPr lang="en-US" altLang="en-US" sz="2300" dirty="0" smtClean="0">
                <a:latin typeface="Calibri (body)"/>
              </a:rPr>
              <a:t>select a dataset and mount markers for tissue thickness</a:t>
            </a:r>
          </a:p>
          <a:p>
            <a:pPr marL="800100" lvl="1" indent="-457200">
              <a:buFont typeface="Arial" panose="020B0604020202020204" pitchFamily="34" charset="0"/>
              <a:buChar char="•"/>
            </a:pPr>
            <a:r>
              <a:rPr lang="en-US" altLang="en-US" sz="2300" dirty="0" smtClean="0">
                <a:latin typeface="Calibri (body)"/>
              </a:rPr>
              <a:t>mount the eyes</a:t>
            </a:r>
          </a:p>
          <a:p>
            <a:pPr marL="800100" lvl="1" indent="-457200">
              <a:buFont typeface="Arial" panose="020B0604020202020204" pitchFamily="34" charset="0"/>
              <a:buChar char="•"/>
            </a:pPr>
            <a:r>
              <a:rPr lang="en-US" altLang="en-US" sz="2300" dirty="0" smtClean="0">
                <a:latin typeface="Calibri (body)"/>
              </a:rPr>
              <a:t>model muscles on skull</a:t>
            </a:r>
          </a:p>
          <a:p>
            <a:pPr marL="800100" lvl="1" indent="-457200">
              <a:buFont typeface="Arial" panose="020B0604020202020204" pitchFamily="34" charset="0"/>
              <a:buChar char="•"/>
            </a:pPr>
            <a:r>
              <a:rPr lang="en-US" altLang="en-US" sz="2300" dirty="0" smtClean="0">
                <a:latin typeface="Calibri (body)"/>
              </a:rPr>
              <a:t>add fatty tissue around eyes and lacrimal glands</a:t>
            </a:r>
          </a:p>
          <a:p>
            <a:pPr marL="800100" lvl="1" indent="-457200">
              <a:buFont typeface="Arial" panose="020B0604020202020204" pitchFamily="34" charset="0"/>
              <a:buChar char="•"/>
            </a:pPr>
            <a:r>
              <a:rPr lang="en-US" altLang="en-US" sz="2300" dirty="0" smtClean="0">
                <a:latin typeface="Calibri (body)"/>
              </a:rPr>
              <a:t>add eyelids</a:t>
            </a:r>
          </a:p>
          <a:p>
            <a:pPr marL="800100" lvl="1" indent="-457200">
              <a:buFont typeface="Arial" panose="020B0604020202020204" pitchFamily="34" charset="0"/>
              <a:buChar char="•"/>
            </a:pPr>
            <a:r>
              <a:rPr lang="en-US" altLang="en-US" sz="2300" dirty="0" smtClean="0">
                <a:latin typeface="Calibri (body)"/>
              </a:rPr>
              <a:t>add the nose</a:t>
            </a:r>
          </a:p>
          <a:p>
            <a:pPr marL="800100" lvl="1" indent="-457200">
              <a:buFont typeface="Arial" panose="020B0604020202020204" pitchFamily="34" charset="0"/>
              <a:buChar char="•"/>
            </a:pPr>
            <a:r>
              <a:rPr lang="en-US" altLang="en-US" sz="2300" dirty="0" smtClean="0">
                <a:latin typeface="Calibri (body)"/>
              </a:rPr>
              <a:t>add the parotid gland</a:t>
            </a:r>
          </a:p>
          <a:p>
            <a:pPr marL="800100" lvl="1" indent="-457200">
              <a:buFont typeface="Arial" panose="020B0604020202020204" pitchFamily="34" charset="0"/>
              <a:buChar char="•"/>
            </a:pPr>
            <a:r>
              <a:rPr lang="en-US" altLang="en-US" sz="2300" dirty="0" smtClean="0">
                <a:latin typeface="Calibri (body)"/>
              </a:rPr>
              <a:t>add the ears</a:t>
            </a:r>
          </a:p>
          <a:p>
            <a:pPr marL="800100" lvl="1" indent="-457200">
              <a:buFont typeface="Arial" panose="020B0604020202020204" pitchFamily="34" charset="0"/>
              <a:buChar char="•"/>
            </a:pPr>
            <a:r>
              <a:rPr lang="en-US" altLang="en-US" sz="2300" dirty="0" smtClean="0">
                <a:latin typeface="Calibri (body)"/>
              </a:rPr>
              <a:t>cover all with layers of skin</a:t>
            </a:r>
          </a:p>
          <a:p>
            <a:pPr marL="800100" lvl="1" indent="-457200">
              <a:buFont typeface="Arial" panose="020B0604020202020204" pitchFamily="34" charset="0"/>
              <a:buChar char="•"/>
            </a:pPr>
            <a:r>
              <a:rPr lang="en-US" altLang="en-US" sz="2300" dirty="0" smtClean="0">
                <a:latin typeface="Calibri (body)"/>
              </a:rPr>
              <a:t>detail the face</a:t>
            </a:r>
          </a:p>
        </p:txBody>
      </p:sp>
    </p:spTree>
    <p:extLst>
      <p:ext uri="{BB962C8B-B14F-4D97-AF65-F5344CB8AC3E}">
        <p14:creationId xmlns:p14="http://schemas.microsoft.com/office/powerpoint/2010/main" val="1160480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14734" y="141668"/>
            <a:ext cx="7700108" cy="707886"/>
          </a:xfrm>
          <a:prstGeom prst="rect">
            <a:avLst/>
          </a:prstGeom>
          <a:noFill/>
        </p:spPr>
        <p:txBody>
          <a:bodyPr wrap="square" rtlCol="0">
            <a:spAutoFit/>
          </a:bodyPr>
          <a:lstStyle/>
          <a:p>
            <a:pPr algn="ctr"/>
            <a:r>
              <a:rPr lang="en-US" sz="4000" b="1" dirty="0" smtClean="0"/>
              <a:t>THE BODY FARM</a:t>
            </a:r>
            <a:endParaRPr lang="en-US" sz="4000" b="1" dirty="0"/>
          </a:p>
        </p:txBody>
      </p:sp>
      <p:sp>
        <p:nvSpPr>
          <p:cNvPr id="5" name="Rectangle 4"/>
          <p:cNvSpPr/>
          <p:nvPr/>
        </p:nvSpPr>
        <p:spPr>
          <a:xfrm>
            <a:off x="1581431" y="849554"/>
            <a:ext cx="7366714" cy="6491008"/>
          </a:xfrm>
          <a:prstGeom prst="rect">
            <a:avLst/>
          </a:prstGeom>
        </p:spPr>
        <p:txBody>
          <a:bodyPr wrap="square">
            <a:spAutoFit/>
          </a:bodyPr>
          <a:lstStyle/>
          <a:p>
            <a:pPr marL="457200" indent="-457200">
              <a:spcBef>
                <a:spcPct val="40000"/>
              </a:spcBef>
              <a:buFont typeface="Arial" panose="020B0604020202020204" pitchFamily="34" charset="0"/>
              <a:buChar char="•"/>
            </a:pPr>
            <a:r>
              <a:rPr lang="en-US" altLang="en-US" sz="2200" dirty="0" smtClean="0">
                <a:latin typeface="Calibri BODY"/>
              </a:rPr>
              <a:t>Bill Bass is a forensic anthropologist who has assisted law enforcement with hundreds of cases. He established the world’s first and only laboratory devoted to the study of human decomposition at the University of Tennessee’s Anthropology Research Facility.</a:t>
            </a:r>
          </a:p>
          <a:p>
            <a:pPr marL="457200" indent="-457200">
              <a:spcBef>
                <a:spcPct val="30000"/>
              </a:spcBef>
              <a:buFont typeface="Arial" panose="020B0604020202020204" pitchFamily="34" charset="0"/>
              <a:buChar char="•"/>
            </a:pPr>
            <a:r>
              <a:rPr lang="en-US" altLang="en-US" sz="2200" dirty="0" smtClean="0">
                <a:latin typeface="Calibri BODY"/>
              </a:rPr>
              <a:t>The nickname of a two and a half acre research facility in Tennessee developed in 1980 by Bill Bass where bodies are placed in various conditions and allowed to decompose. Its</a:t>
            </a:r>
            <a:r>
              <a:rPr lang="en-US" altLang="en-US" sz="2200" dirty="0" smtClean="0">
                <a:solidFill>
                  <a:srgbClr val="FFFFFF"/>
                </a:solidFill>
                <a:latin typeface="Calibri BODY"/>
              </a:rPr>
              <a:t> </a:t>
            </a:r>
            <a:r>
              <a:rPr lang="en-US" altLang="en-US" sz="2200" dirty="0" smtClean="0">
                <a:latin typeface="Calibri BODY"/>
              </a:rPr>
              <a:t>main purpose is to observe and understand the processes and timetable of postmortem decay. Over the years it has helped to improve the ability to determine "time since death" in murder cases.</a:t>
            </a:r>
          </a:p>
          <a:p>
            <a:pPr marL="457200" indent="-457200">
              <a:spcBef>
                <a:spcPct val="30000"/>
              </a:spcBef>
              <a:buFont typeface="Arial" panose="020B0604020202020204" pitchFamily="34" charset="0"/>
              <a:buChar char="•"/>
            </a:pPr>
            <a:r>
              <a:rPr lang="en-US" altLang="en-US" sz="2200" i="1" dirty="0" smtClean="0">
                <a:latin typeface="Calibri BODY"/>
              </a:rPr>
              <a:t>Hic locus </a:t>
            </a:r>
            <a:r>
              <a:rPr lang="en-US" altLang="en-US" sz="2200" i="1" dirty="0" err="1" smtClean="0">
                <a:latin typeface="Calibri BODY"/>
              </a:rPr>
              <a:t>est</a:t>
            </a:r>
            <a:r>
              <a:rPr lang="en-US" altLang="en-US" sz="2200" i="1" dirty="0" smtClean="0">
                <a:latin typeface="Calibri BODY"/>
              </a:rPr>
              <a:t> </a:t>
            </a:r>
            <a:r>
              <a:rPr lang="en-US" altLang="en-US" sz="2200" i="1" dirty="0" err="1" smtClean="0">
                <a:latin typeface="Calibri BODY"/>
              </a:rPr>
              <a:t>ubi</a:t>
            </a:r>
            <a:r>
              <a:rPr lang="en-US" altLang="en-US" sz="2200" i="1" dirty="0" smtClean="0">
                <a:latin typeface="Calibri BODY"/>
              </a:rPr>
              <a:t> </a:t>
            </a:r>
            <a:r>
              <a:rPr lang="en-US" altLang="en-US" sz="2200" i="1" dirty="0" err="1" smtClean="0">
                <a:latin typeface="Calibri BODY"/>
              </a:rPr>
              <a:t>mortui</a:t>
            </a:r>
            <a:r>
              <a:rPr lang="en-US" altLang="en-US" sz="2200" i="1" dirty="0" smtClean="0">
                <a:latin typeface="Calibri BODY"/>
              </a:rPr>
              <a:t> </a:t>
            </a:r>
            <a:r>
              <a:rPr lang="en-US" altLang="en-US" sz="2200" i="1" dirty="0" err="1" smtClean="0">
                <a:latin typeface="Calibri BODY"/>
              </a:rPr>
              <a:t>viveuntes</a:t>
            </a:r>
            <a:r>
              <a:rPr lang="en-US" altLang="en-US" sz="2200" i="1" dirty="0" smtClean="0">
                <a:latin typeface="Calibri BODY"/>
              </a:rPr>
              <a:t> docent. </a:t>
            </a:r>
          </a:p>
          <a:p>
            <a:pPr marL="800100" lvl="1" indent="-457200">
              <a:spcBef>
                <a:spcPct val="30000"/>
              </a:spcBef>
              <a:buFont typeface="Arial" panose="020B0604020202020204" pitchFamily="34" charset="0"/>
              <a:buChar char="•"/>
            </a:pPr>
            <a:r>
              <a:rPr lang="en-US" altLang="en-US" sz="2200" dirty="0" smtClean="0">
                <a:latin typeface="Calibri BODY"/>
              </a:rPr>
              <a:t>This is the place where the dead teach the living.</a:t>
            </a:r>
          </a:p>
          <a:p>
            <a:pPr lvl="1"/>
            <a:endParaRPr lang="en-US" altLang="en-US" sz="2200" dirty="0" smtClean="0"/>
          </a:p>
          <a:p>
            <a:endParaRPr lang="en-US" sz="2200" dirty="0"/>
          </a:p>
        </p:txBody>
      </p:sp>
    </p:spTree>
    <p:extLst>
      <p:ext uri="{BB962C8B-B14F-4D97-AF65-F5344CB8AC3E}">
        <p14:creationId xmlns:p14="http://schemas.microsoft.com/office/powerpoint/2010/main" val="4000566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8345" y="1301598"/>
            <a:ext cx="7366714" cy="5281446"/>
          </a:xfrm>
          <a:prstGeom prst="rect">
            <a:avLst/>
          </a:prstGeom>
        </p:spPr>
        <p:txBody>
          <a:bodyPr wrap="square">
            <a:spAutoFit/>
          </a:bodyPr>
          <a:lstStyle/>
          <a:p>
            <a:pPr marL="457200" indent="-457200">
              <a:spcBef>
                <a:spcPct val="10000"/>
              </a:spcBef>
              <a:buFont typeface="Arial" panose="020B0604020202020204" pitchFamily="34" charset="0"/>
              <a:buChar char="•"/>
            </a:pPr>
            <a:r>
              <a:rPr lang="en-US" altLang="en-US" sz="2800" dirty="0" smtClean="0">
                <a:latin typeface="Arial" panose="020B0604020202020204" pitchFamily="34" charset="0"/>
              </a:rPr>
              <a:t>A forensic anthropologist may provide basic identification information of skeletonized or badly decomposed remains (</a:t>
            </a:r>
            <a:r>
              <a:rPr lang="en-US" altLang="en-US" sz="2800" b="1" u="sng" dirty="0" smtClean="0">
                <a:latin typeface="Arial" panose="020B0604020202020204" pitchFamily="34" charset="0"/>
              </a:rPr>
              <a:t>biological profile</a:t>
            </a:r>
            <a:r>
              <a:rPr lang="en-US" altLang="en-US" sz="2800" dirty="0" smtClean="0">
                <a:latin typeface="Arial" panose="020B0604020202020204" pitchFamily="34" charset="0"/>
              </a:rPr>
              <a:t>).  From a whole bone or part of a bone, the scientist may be able to determine:</a:t>
            </a:r>
          </a:p>
          <a:p>
            <a:pPr marL="914400" lvl="1" indent="-457200">
              <a:spcBef>
                <a:spcPct val="10000"/>
              </a:spcBef>
              <a:buFont typeface="Arial" panose="020B0604020202020204" pitchFamily="34" charset="0"/>
              <a:buChar char="•"/>
            </a:pPr>
            <a:r>
              <a:rPr lang="en-US" altLang="en-US" sz="2800" dirty="0" smtClean="0">
                <a:latin typeface="Arial" panose="020B0604020202020204" pitchFamily="34" charset="0"/>
              </a:rPr>
              <a:t>an age range</a:t>
            </a:r>
          </a:p>
          <a:p>
            <a:pPr marL="914400" lvl="1" indent="-457200">
              <a:spcBef>
                <a:spcPct val="10000"/>
              </a:spcBef>
              <a:buFont typeface="Arial" panose="020B0604020202020204" pitchFamily="34" charset="0"/>
              <a:buChar char="•"/>
            </a:pPr>
            <a:r>
              <a:rPr lang="en-US" altLang="en-US" sz="2800" dirty="0" smtClean="0">
                <a:latin typeface="Arial" panose="020B0604020202020204" pitchFamily="34" charset="0"/>
              </a:rPr>
              <a:t>sex</a:t>
            </a:r>
          </a:p>
          <a:p>
            <a:pPr marL="914400" lvl="1" indent="-457200">
              <a:spcBef>
                <a:spcPct val="10000"/>
              </a:spcBef>
              <a:buFont typeface="Arial" panose="020B0604020202020204" pitchFamily="34" charset="0"/>
              <a:buChar char="•"/>
            </a:pPr>
            <a:r>
              <a:rPr lang="en-US" altLang="en-US" sz="2800" dirty="0" smtClean="0">
                <a:latin typeface="Arial" panose="020B0604020202020204" pitchFamily="34" charset="0"/>
              </a:rPr>
              <a:t>race</a:t>
            </a:r>
          </a:p>
          <a:p>
            <a:pPr marL="914400" lvl="1" indent="-457200">
              <a:spcBef>
                <a:spcPct val="10000"/>
              </a:spcBef>
              <a:buFont typeface="Arial" panose="020B0604020202020204" pitchFamily="34" charset="0"/>
              <a:buChar char="•"/>
            </a:pPr>
            <a:r>
              <a:rPr lang="en-US" altLang="en-US" sz="2800" dirty="0" smtClean="0">
                <a:latin typeface="Arial" panose="020B0604020202020204" pitchFamily="34" charset="0"/>
              </a:rPr>
              <a:t>approximate height</a:t>
            </a:r>
          </a:p>
          <a:p>
            <a:pPr marL="914400" lvl="1" indent="-457200">
              <a:spcBef>
                <a:spcPct val="10000"/>
              </a:spcBef>
              <a:buFont typeface="Arial" panose="020B0604020202020204" pitchFamily="34" charset="0"/>
              <a:buChar char="•"/>
            </a:pPr>
            <a:r>
              <a:rPr lang="en-US" altLang="en-US" sz="2800" dirty="0" smtClean="0">
                <a:latin typeface="Arial" panose="020B0604020202020204" pitchFamily="34" charset="0"/>
              </a:rPr>
              <a:t>cause of death, disease, or anomaly </a:t>
            </a:r>
          </a:p>
          <a:p>
            <a:endParaRPr lang="en-US" dirty="0"/>
          </a:p>
        </p:txBody>
      </p:sp>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INTRODUCTION</a:t>
            </a:r>
            <a:endParaRPr lang="en-US" sz="4400" b="1" dirty="0"/>
          </a:p>
        </p:txBody>
      </p:sp>
    </p:spTree>
    <p:extLst>
      <p:ext uri="{BB962C8B-B14F-4D97-AF65-F5344CB8AC3E}">
        <p14:creationId xmlns:p14="http://schemas.microsoft.com/office/powerpoint/2010/main" val="63480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8345" y="1301598"/>
            <a:ext cx="7366714" cy="5109091"/>
          </a:xfrm>
          <a:prstGeom prst="rect">
            <a:avLst/>
          </a:prstGeom>
        </p:spPr>
        <p:txBody>
          <a:bodyPr wrap="square">
            <a:spAutoFit/>
          </a:bodyPr>
          <a:lstStyle/>
          <a:p>
            <a:pPr marL="457200" indent="-457200">
              <a:buFont typeface="Arial" panose="020B0604020202020204" pitchFamily="34" charset="0"/>
              <a:buChar char="•"/>
            </a:pPr>
            <a:r>
              <a:rPr lang="en-US" altLang="en-US" sz="2800" dirty="0" smtClean="0"/>
              <a:t>In 1878, </a:t>
            </a:r>
            <a:r>
              <a:rPr lang="en-US" altLang="en-US" sz="2800" i="1" dirty="0" smtClean="0"/>
              <a:t>The Identification of the Human Skeleton: A Medicolegal Study </a:t>
            </a:r>
            <a:r>
              <a:rPr lang="en-US" altLang="en-US" sz="2800" dirty="0" smtClean="0"/>
              <a:t>was published.</a:t>
            </a:r>
          </a:p>
          <a:p>
            <a:pPr marL="457200" indent="-457200">
              <a:buFont typeface="Arial" panose="020B0604020202020204" pitchFamily="34" charset="0"/>
              <a:buChar char="•"/>
            </a:pPr>
            <a:r>
              <a:rPr lang="en-US" altLang="en-US" sz="2800" dirty="0" smtClean="0"/>
              <a:t>In 1895, the first known use of craniofacial superimposition was used to identify the remains composer Johann Sebastian Bach.</a:t>
            </a:r>
          </a:p>
          <a:p>
            <a:pPr marL="457200" indent="-457200">
              <a:buFont typeface="Arial" panose="020B0604020202020204" pitchFamily="34" charset="0"/>
              <a:buChar char="•"/>
            </a:pPr>
            <a:r>
              <a:rPr lang="en-US" altLang="en-US" sz="2800" dirty="0" smtClean="0"/>
              <a:t>In 1932, the FBI opened its first crime lab.</a:t>
            </a:r>
          </a:p>
          <a:p>
            <a:pPr marL="457200" indent="-457200">
              <a:buFont typeface="Arial" panose="020B0604020202020204" pitchFamily="34" charset="0"/>
              <a:buChar char="•"/>
            </a:pPr>
            <a:r>
              <a:rPr lang="en-US" altLang="en-US" sz="2800" dirty="0" smtClean="0"/>
              <a:t>In 1977, the American Board of Forensic Anthropology (ABFA) was established.</a:t>
            </a:r>
          </a:p>
          <a:p>
            <a:pPr marL="457200" indent="-457200">
              <a:buFont typeface="Arial" panose="020B0604020202020204" pitchFamily="34" charset="0"/>
              <a:buChar char="•"/>
            </a:pPr>
            <a:r>
              <a:rPr lang="en-US" altLang="en-US" sz="2800" dirty="0" smtClean="0"/>
              <a:t>In 2014, an anthropology subcommittee of OSAC was established to standardize recovery and analysis of human remains.</a:t>
            </a:r>
          </a:p>
          <a:p>
            <a:endParaRPr lang="en-US" dirty="0"/>
          </a:p>
        </p:txBody>
      </p:sp>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HISTORICAL DEVELOPMENT</a:t>
            </a:r>
            <a:endParaRPr lang="en-US" sz="4400" b="1" dirty="0"/>
          </a:p>
        </p:txBody>
      </p:sp>
    </p:spTree>
    <p:extLst>
      <p:ext uri="{BB962C8B-B14F-4D97-AF65-F5344CB8AC3E}">
        <p14:creationId xmlns:p14="http://schemas.microsoft.com/office/powerpoint/2010/main" val="177069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8345" y="1301598"/>
            <a:ext cx="7366714" cy="4985980"/>
          </a:xfrm>
          <a:prstGeom prst="rect">
            <a:avLst/>
          </a:prstGeom>
        </p:spPr>
        <p:txBody>
          <a:bodyPr wrap="square">
            <a:spAutoFit/>
          </a:bodyPr>
          <a:lstStyle/>
          <a:p>
            <a:pPr marL="457200" indent="-457200">
              <a:buFont typeface="Arial" panose="020B0604020202020204" pitchFamily="34" charset="0"/>
              <a:buChar char="•"/>
            </a:pPr>
            <a:r>
              <a:rPr lang="en-US" altLang="en-US" sz="2800" dirty="0" smtClean="0"/>
              <a:t>Bones</a:t>
            </a:r>
          </a:p>
          <a:p>
            <a:pPr marL="914400" lvl="1" indent="-457200">
              <a:buFont typeface="Arial" panose="020B0604020202020204" pitchFamily="34" charset="0"/>
              <a:buChar char="•"/>
            </a:pPr>
            <a:r>
              <a:rPr lang="en-US" altLang="en-US" sz="2800" dirty="0" smtClean="0"/>
              <a:t>provide the framework for our bodies</a:t>
            </a:r>
          </a:p>
          <a:p>
            <a:pPr marL="914400" lvl="1" indent="-457200">
              <a:buFont typeface="Arial" panose="020B0604020202020204" pitchFamily="34" charset="0"/>
              <a:buChar char="•"/>
            </a:pPr>
            <a:r>
              <a:rPr lang="en-US" altLang="en-US" sz="2800" dirty="0" smtClean="0"/>
              <a:t>anchor our muscles to allow movement</a:t>
            </a:r>
          </a:p>
          <a:p>
            <a:pPr marL="914400" lvl="1" indent="-457200">
              <a:buFont typeface="Arial" panose="020B0604020202020204" pitchFamily="34" charset="0"/>
              <a:buChar char="•"/>
            </a:pPr>
            <a:r>
              <a:rPr lang="en-US" altLang="en-US" sz="2800" dirty="0" smtClean="0"/>
              <a:t>protect our vital organs</a:t>
            </a:r>
          </a:p>
          <a:p>
            <a:pPr marL="457200" indent="-457200">
              <a:buFont typeface="Arial" panose="020B0604020202020204" pitchFamily="34" charset="0"/>
              <a:buChar char="•"/>
            </a:pPr>
            <a:r>
              <a:rPr lang="en-US" altLang="en-US" sz="2800" dirty="0" smtClean="0"/>
              <a:t>A </a:t>
            </a:r>
            <a:r>
              <a:rPr lang="en-US" altLang="en-US" sz="2800" b="1" u="sng" dirty="0" smtClean="0"/>
              <a:t>joint</a:t>
            </a:r>
            <a:r>
              <a:rPr lang="en-US" altLang="en-US" sz="2800" dirty="0" smtClean="0"/>
              <a:t> is the location where bones meet.</a:t>
            </a:r>
          </a:p>
          <a:p>
            <a:pPr marL="914400" lvl="1" indent="-457200">
              <a:buFont typeface="Arial" panose="020B0604020202020204" pitchFamily="34" charset="0"/>
              <a:buChar char="•"/>
            </a:pPr>
            <a:r>
              <a:rPr lang="en-US" altLang="en-US" sz="2800" dirty="0" smtClean="0"/>
              <a:t>cartilage – wraps the ends of the bones for protection</a:t>
            </a:r>
          </a:p>
          <a:p>
            <a:pPr marL="914400" lvl="1" indent="-457200">
              <a:buFont typeface="Arial" panose="020B0604020202020204" pitchFamily="34" charset="0"/>
              <a:buChar char="•"/>
            </a:pPr>
            <a:r>
              <a:rPr lang="en-US" altLang="en-US" sz="2800" dirty="0" smtClean="0"/>
              <a:t>ligaments – bands of tissue connecting two or more bones</a:t>
            </a:r>
          </a:p>
          <a:p>
            <a:pPr marL="914400" lvl="1" indent="-457200">
              <a:buFont typeface="Arial" panose="020B0604020202020204" pitchFamily="34" charset="0"/>
              <a:buChar char="•"/>
            </a:pPr>
            <a:r>
              <a:rPr lang="en-US" altLang="en-US" sz="2800" dirty="0" smtClean="0"/>
              <a:t>tendons – connect muscle to bone</a:t>
            </a:r>
          </a:p>
          <a:p>
            <a:pPr lvl="1"/>
            <a:endParaRPr lang="en-US" altLang="en-US" sz="2000" dirty="0" smtClean="0"/>
          </a:p>
          <a:p>
            <a:endParaRPr lang="en-US" dirty="0"/>
          </a:p>
        </p:txBody>
      </p:sp>
      <p:sp>
        <p:nvSpPr>
          <p:cNvPr id="7" name="TextBox 6"/>
          <p:cNvSpPr txBox="1"/>
          <p:nvPr/>
        </p:nvSpPr>
        <p:spPr>
          <a:xfrm>
            <a:off x="1558345" y="141668"/>
            <a:ext cx="7366714" cy="769441"/>
          </a:xfrm>
          <a:prstGeom prst="rect">
            <a:avLst/>
          </a:prstGeom>
          <a:noFill/>
        </p:spPr>
        <p:txBody>
          <a:bodyPr wrap="square" rtlCol="0">
            <a:spAutoFit/>
          </a:bodyPr>
          <a:lstStyle/>
          <a:p>
            <a:pPr algn="ctr"/>
            <a:r>
              <a:rPr lang="en-US" sz="4400" b="1" dirty="0" smtClean="0"/>
              <a:t>CHARACTERISTICS OF BONE</a:t>
            </a:r>
            <a:endParaRPr lang="en-US" sz="4400" b="1" dirty="0"/>
          </a:p>
        </p:txBody>
      </p:sp>
    </p:spTree>
    <p:extLst>
      <p:ext uri="{BB962C8B-B14F-4D97-AF65-F5344CB8AC3E}">
        <p14:creationId xmlns:p14="http://schemas.microsoft.com/office/powerpoint/2010/main" val="467864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1670" y="753493"/>
            <a:ext cx="3910803" cy="6586418"/>
          </a:xfrm>
          <a:prstGeom prst="rect">
            <a:avLst/>
          </a:prstGeom>
        </p:spPr>
        <p:txBody>
          <a:bodyPr wrap="square">
            <a:spAutoFit/>
          </a:bodyPr>
          <a:lstStyle/>
          <a:p>
            <a:pPr marL="457200" indent="-457200">
              <a:buFont typeface="Arial" panose="020B0604020202020204" pitchFamily="34" charset="0"/>
              <a:buChar char="•"/>
            </a:pPr>
            <a:r>
              <a:rPr lang="en-US" altLang="en-US" sz="2800" dirty="0" smtClean="0"/>
              <a:t>A baby has 270 bones.</a:t>
            </a:r>
          </a:p>
          <a:p>
            <a:pPr marL="457200" indent="-457200">
              <a:buFont typeface="Arial" panose="020B0604020202020204" pitchFamily="34" charset="0"/>
              <a:buChar char="•"/>
            </a:pPr>
            <a:r>
              <a:rPr lang="en-US" altLang="en-US" sz="2800" dirty="0" smtClean="0"/>
              <a:t>Adults have 206 bones.</a:t>
            </a:r>
          </a:p>
          <a:p>
            <a:pPr marL="457200" indent="-457200">
              <a:buFont typeface="Arial" panose="020B0604020202020204" pitchFamily="34" charset="0"/>
              <a:buChar char="•"/>
            </a:pPr>
            <a:r>
              <a:rPr lang="en-US" altLang="en-US" sz="2800" dirty="0" smtClean="0"/>
              <a:t>For some bones, </a:t>
            </a:r>
            <a:r>
              <a:rPr lang="en-US" altLang="en-US" sz="2800" b="1" u="sng" dirty="0" smtClean="0"/>
              <a:t>ossification</a:t>
            </a:r>
            <a:r>
              <a:rPr lang="en-US" altLang="en-US" sz="2800" dirty="0" smtClean="0"/>
              <a:t> takes more than 50 years.</a:t>
            </a:r>
          </a:p>
          <a:p>
            <a:pPr marL="914400" lvl="1" indent="-457200">
              <a:buFont typeface="Arial" panose="020B0604020202020204" pitchFamily="34" charset="0"/>
              <a:buChar char="•"/>
            </a:pPr>
            <a:r>
              <a:rPr lang="en-US" altLang="en-US" sz="2400" b="1" u="sng" dirty="0" smtClean="0"/>
              <a:t>epiphysis</a:t>
            </a:r>
            <a:r>
              <a:rPr lang="en-US" altLang="en-US" sz="2400" dirty="0" smtClean="0"/>
              <a:t> – the “caps’ of the long bones</a:t>
            </a:r>
          </a:p>
          <a:p>
            <a:pPr marL="914400" lvl="1" indent="-457200">
              <a:buFont typeface="Arial" panose="020B0604020202020204" pitchFamily="34" charset="0"/>
              <a:buChar char="•"/>
            </a:pPr>
            <a:r>
              <a:rPr lang="en-US" altLang="en-US" sz="2400" b="1" u="sng" dirty="0" smtClean="0"/>
              <a:t>diaphysis</a:t>
            </a:r>
            <a:r>
              <a:rPr lang="en-US" altLang="en-US" sz="2400" dirty="0" smtClean="0"/>
              <a:t> – shafts of the bones</a:t>
            </a:r>
          </a:p>
          <a:p>
            <a:pPr marL="914400" lvl="1" indent="-457200">
              <a:buFont typeface="Arial" panose="020B0604020202020204" pitchFamily="34" charset="0"/>
              <a:buChar char="•"/>
            </a:pPr>
            <a:r>
              <a:rPr lang="en-US" altLang="en-US" sz="2400" b="1" u="sng" dirty="0" smtClean="0"/>
              <a:t>epiphyseal plate (growth plate)</a:t>
            </a:r>
            <a:r>
              <a:rPr lang="en-US" altLang="en-US" sz="2400" dirty="0" smtClean="0"/>
              <a:t> – cartilaginous area between the caps and shaft</a:t>
            </a:r>
          </a:p>
          <a:p>
            <a:pPr lvl="1"/>
            <a:endParaRPr lang="en-US" altLang="en-US" sz="2000" dirty="0" smtClean="0"/>
          </a:p>
          <a:p>
            <a:endParaRPr lang="en-US" dirty="0"/>
          </a:p>
        </p:txBody>
      </p:sp>
      <p:sp>
        <p:nvSpPr>
          <p:cNvPr id="7" name="TextBox 6"/>
          <p:cNvSpPr txBox="1"/>
          <p:nvPr/>
        </p:nvSpPr>
        <p:spPr>
          <a:xfrm>
            <a:off x="1592851" y="107162"/>
            <a:ext cx="7366714" cy="646331"/>
          </a:xfrm>
          <a:prstGeom prst="rect">
            <a:avLst/>
          </a:prstGeom>
          <a:noFill/>
        </p:spPr>
        <p:txBody>
          <a:bodyPr wrap="square" rtlCol="0">
            <a:spAutoFit/>
          </a:bodyPr>
          <a:lstStyle/>
          <a:p>
            <a:pPr algn="ctr"/>
            <a:r>
              <a:rPr lang="en-US" sz="3600" b="1" dirty="0" smtClean="0"/>
              <a:t>NUMBER &amp; DEVELOPMENT OF BONES</a:t>
            </a:r>
            <a:endParaRPr lang="en-US" sz="3600" b="1" dirty="0"/>
          </a:p>
        </p:txBody>
      </p:sp>
      <p:pic>
        <p:nvPicPr>
          <p:cNvPr id="5" name="Picture 5" descr="Illu_long_b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232" y="1639977"/>
            <a:ext cx="3590387" cy="47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746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833" t="23704" r="50833" b="7141"/>
          <a:stretch>
            <a:fillRect/>
          </a:stretch>
        </p:blipFill>
        <p:spPr bwMode="auto">
          <a:xfrm>
            <a:off x="3031113" y="0"/>
            <a:ext cx="5808087" cy="6777990"/>
          </a:xfrm>
          <a:prstGeom prst="rect">
            <a:avLst/>
          </a:prstGeom>
          <a:noFill/>
          <a:ln w="9525">
            <a:noFill/>
            <a:miter lim="800000"/>
            <a:headEnd/>
            <a:tailEnd/>
          </a:ln>
        </p:spPr>
      </p:pic>
      <p:sp>
        <p:nvSpPr>
          <p:cNvPr id="3" name="TextBox 2"/>
          <p:cNvSpPr txBox="1"/>
          <p:nvPr/>
        </p:nvSpPr>
        <p:spPr>
          <a:xfrm>
            <a:off x="4030767" y="8525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Cranium</a:t>
            </a:r>
            <a:endParaRPr lang="en-US" sz="1600" dirty="0"/>
          </a:p>
        </p:txBody>
      </p:sp>
      <p:sp>
        <p:nvSpPr>
          <p:cNvPr id="5" name="TextBox 4"/>
          <p:cNvSpPr txBox="1"/>
          <p:nvPr/>
        </p:nvSpPr>
        <p:spPr>
          <a:xfrm>
            <a:off x="3412114" y="497188"/>
            <a:ext cx="1837853" cy="338554"/>
          </a:xfrm>
          <a:prstGeom prst="rect">
            <a:avLst/>
          </a:prstGeom>
          <a:solidFill>
            <a:schemeClr val="bg1"/>
          </a:solidFill>
          <a:ln w="28575">
            <a:solidFill>
              <a:schemeClr val="tx1"/>
            </a:solidFill>
          </a:ln>
        </p:spPr>
        <p:txBody>
          <a:bodyPr wrap="square" rtlCol="0">
            <a:spAutoFit/>
          </a:bodyPr>
          <a:lstStyle/>
          <a:p>
            <a:pPr algn="ctr"/>
            <a:r>
              <a:rPr lang="en-US" sz="1600" dirty="0" smtClean="0"/>
              <a:t>Cervical Vertebrae</a:t>
            </a:r>
            <a:endParaRPr lang="en-US" sz="1600" dirty="0"/>
          </a:p>
        </p:txBody>
      </p:sp>
      <p:sp>
        <p:nvSpPr>
          <p:cNvPr id="6" name="TextBox 5"/>
          <p:cNvSpPr txBox="1"/>
          <p:nvPr/>
        </p:nvSpPr>
        <p:spPr>
          <a:xfrm>
            <a:off x="3613555" y="972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Sternum</a:t>
            </a:r>
            <a:endParaRPr lang="en-US" sz="1600" dirty="0"/>
          </a:p>
        </p:txBody>
      </p:sp>
      <p:sp>
        <p:nvSpPr>
          <p:cNvPr id="7" name="TextBox 6"/>
          <p:cNvSpPr txBox="1"/>
          <p:nvPr/>
        </p:nvSpPr>
        <p:spPr>
          <a:xfrm>
            <a:off x="3497367" y="156398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Humerus</a:t>
            </a:r>
            <a:endParaRPr lang="en-US" sz="1600" dirty="0"/>
          </a:p>
        </p:txBody>
      </p:sp>
      <p:sp>
        <p:nvSpPr>
          <p:cNvPr id="8" name="TextBox 7"/>
          <p:cNvSpPr txBox="1"/>
          <p:nvPr/>
        </p:nvSpPr>
        <p:spPr>
          <a:xfrm>
            <a:off x="3286873" y="19383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Ulna</a:t>
            </a:r>
            <a:endParaRPr lang="en-US" sz="1600" dirty="0"/>
          </a:p>
        </p:txBody>
      </p:sp>
      <p:sp>
        <p:nvSpPr>
          <p:cNvPr id="9" name="TextBox 8"/>
          <p:cNvSpPr txBox="1"/>
          <p:nvPr/>
        </p:nvSpPr>
        <p:spPr>
          <a:xfrm>
            <a:off x="3178237" y="24717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Radius</a:t>
            </a:r>
            <a:endParaRPr lang="en-US" sz="1600" dirty="0"/>
          </a:p>
        </p:txBody>
      </p:sp>
      <p:sp>
        <p:nvSpPr>
          <p:cNvPr id="10" name="TextBox 9"/>
          <p:cNvSpPr txBox="1"/>
          <p:nvPr/>
        </p:nvSpPr>
        <p:spPr>
          <a:xfrm>
            <a:off x="3185789" y="283091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Carpals</a:t>
            </a:r>
            <a:endParaRPr lang="en-US" sz="1600" dirty="0"/>
          </a:p>
        </p:txBody>
      </p:sp>
      <p:sp>
        <p:nvSpPr>
          <p:cNvPr id="11" name="TextBox 10"/>
          <p:cNvSpPr txBox="1"/>
          <p:nvPr/>
        </p:nvSpPr>
        <p:spPr>
          <a:xfrm>
            <a:off x="3183514" y="318852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Metacarpals</a:t>
            </a:r>
            <a:endParaRPr lang="en-US" sz="1600" dirty="0"/>
          </a:p>
        </p:txBody>
      </p:sp>
      <p:sp>
        <p:nvSpPr>
          <p:cNvPr id="12" name="TextBox 11"/>
          <p:cNvSpPr txBox="1"/>
          <p:nvPr/>
        </p:nvSpPr>
        <p:spPr>
          <a:xfrm>
            <a:off x="3183514" y="35514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Phalanges</a:t>
            </a:r>
            <a:endParaRPr lang="en-US" sz="1600" dirty="0"/>
          </a:p>
        </p:txBody>
      </p:sp>
      <p:sp>
        <p:nvSpPr>
          <p:cNvPr id="13" name="TextBox 12"/>
          <p:cNvSpPr txBox="1"/>
          <p:nvPr/>
        </p:nvSpPr>
        <p:spPr>
          <a:xfrm>
            <a:off x="3793114" y="39195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Sacrum</a:t>
            </a:r>
            <a:endParaRPr lang="en-US" sz="1600" dirty="0"/>
          </a:p>
        </p:txBody>
      </p:sp>
      <p:sp>
        <p:nvSpPr>
          <p:cNvPr id="14" name="TextBox 13"/>
          <p:cNvSpPr txBox="1"/>
          <p:nvPr/>
        </p:nvSpPr>
        <p:spPr>
          <a:xfrm>
            <a:off x="3640714" y="47668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Tibia</a:t>
            </a:r>
            <a:endParaRPr lang="en-US" sz="1600" dirty="0"/>
          </a:p>
        </p:txBody>
      </p:sp>
      <p:sp>
        <p:nvSpPr>
          <p:cNvPr id="15" name="TextBox 14"/>
          <p:cNvSpPr txBox="1"/>
          <p:nvPr/>
        </p:nvSpPr>
        <p:spPr>
          <a:xfrm>
            <a:off x="3707861" y="526403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Fibula</a:t>
            </a:r>
            <a:endParaRPr lang="en-US" sz="1600" dirty="0"/>
          </a:p>
        </p:txBody>
      </p:sp>
      <p:sp>
        <p:nvSpPr>
          <p:cNvPr id="16" name="TextBox 15"/>
          <p:cNvSpPr txBox="1"/>
          <p:nvPr/>
        </p:nvSpPr>
        <p:spPr>
          <a:xfrm>
            <a:off x="3824049" y="56850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Tarsals</a:t>
            </a:r>
            <a:endParaRPr lang="en-US" sz="1600" dirty="0"/>
          </a:p>
        </p:txBody>
      </p:sp>
      <p:sp>
        <p:nvSpPr>
          <p:cNvPr id="17" name="TextBox 16"/>
          <p:cNvSpPr txBox="1"/>
          <p:nvPr/>
        </p:nvSpPr>
        <p:spPr>
          <a:xfrm>
            <a:off x="3822548" y="60531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Metatarsals</a:t>
            </a:r>
            <a:endParaRPr lang="en-US" sz="1600" dirty="0"/>
          </a:p>
        </p:txBody>
      </p:sp>
      <p:sp>
        <p:nvSpPr>
          <p:cNvPr id="18" name="TextBox 17"/>
          <p:cNvSpPr txBox="1"/>
          <p:nvPr/>
        </p:nvSpPr>
        <p:spPr>
          <a:xfrm>
            <a:off x="4119796" y="64432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Phalanges</a:t>
            </a:r>
            <a:endParaRPr lang="en-US" sz="1600" dirty="0"/>
          </a:p>
        </p:txBody>
      </p:sp>
      <p:sp>
        <p:nvSpPr>
          <p:cNvPr id="19" name="TextBox 18"/>
          <p:cNvSpPr txBox="1"/>
          <p:nvPr/>
        </p:nvSpPr>
        <p:spPr>
          <a:xfrm>
            <a:off x="6460114" y="6586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Clavicle</a:t>
            </a:r>
            <a:endParaRPr lang="en-US" sz="1600" dirty="0"/>
          </a:p>
        </p:txBody>
      </p:sp>
      <p:sp>
        <p:nvSpPr>
          <p:cNvPr id="20" name="TextBox 19"/>
          <p:cNvSpPr txBox="1"/>
          <p:nvPr/>
        </p:nvSpPr>
        <p:spPr>
          <a:xfrm>
            <a:off x="6764914" y="1066800"/>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Scapula</a:t>
            </a:r>
            <a:endParaRPr lang="en-US" sz="1600" dirty="0"/>
          </a:p>
        </p:txBody>
      </p:sp>
      <p:sp>
        <p:nvSpPr>
          <p:cNvPr id="21" name="TextBox 20"/>
          <p:cNvSpPr txBox="1"/>
          <p:nvPr/>
        </p:nvSpPr>
        <p:spPr>
          <a:xfrm>
            <a:off x="6841114" y="15730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Ribs</a:t>
            </a:r>
            <a:endParaRPr lang="en-US" sz="1600" dirty="0"/>
          </a:p>
        </p:txBody>
      </p:sp>
      <p:sp>
        <p:nvSpPr>
          <p:cNvPr id="22" name="TextBox 21"/>
          <p:cNvSpPr txBox="1"/>
          <p:nvPr/>
        </p:nvSpPr>
        <p:spPr>
          <a:xfrm>
            <a:off x="7015396" y="2023646"/>
            <a:ext cx="1806918" cy="338554"/>
          </a:xfrm>
          <a:prstGeom prst="rect">
            <a:avLst/>
          </a:prstGeom>
          <a:solidFill>
            <a:schemeClr val="bg1"/>
          </a:solidFill>
          <a:ln w="28575">
            <a:solidFill>
              <a:schemeClr val="tx1"/>
            </a:solidFill>
          </a:ln>
        </p:spPr>
        <p:txBody>
          <a:bodyPr wrap="square" rtlCol="0">
            <a:spAutoFit/>
          </a:bodyPr>
          <a:lstStyle/>
          <a:p>
            <a:pPr algn="ctr"/>
            <a:r>
              <a:rPr lang="en-US" sz="1600" dirty="0" smtClean="0"/>
              <a:t>Lumbar Vertebrae</a:t>
            </a:r>
            <a:endParaRPr lang="en-US" sz="1600" dirty="0"/>
          </a:p>
        </p:txBody>
      </p:sp>
      <p:sp>
        <p:nvSpPr>
          <p:cNvPr id="23" name="TextBox 22"/>
          <p:cNvSpPr txBox="1"/>
          <p:nvPr/>
        </p:nvSpPr>
        <p:spPr>
          <a:xfrm>
            <a:off x="7069714" y="240237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Ilium</a:t>
            </a:r>
            <a:endParaRPr lang="en-US" sz="1600" dirty="0"/>
          </a:p>
        </p:txBody>
      </p:sp>
      <p:sp>
        <p:nvSpPr>
          <p:cNvPr id="24" name="TextBox 23"/>
          <p:cNvSpPr txBox="1"/>
          <p:nvPr/>
        </p:nvSpPr>
        <p:spPr>
          <a:xfrm>
            <a:off x="7222114" y="29380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Ishium</a:t>
            </a:r>
            <a:endParaRPr lang="en-US" sz="1600" dirty="0"/>
          </a:p>
        </p:txBody>
      </p:sp>
      <p:sp>
        <p:nvSpPr>
          <p:cNvPr id="25" name="TextBox 24"/>
          <p:cNvSpPr txBox="1"/>
          <p:nvPr/>
        </p:nvSpPr>
        <p:spPr>
          <a:xfrm>
            <a:off x="6586903" y="3639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Femur</a:t>
            </a:r>
            <a:endParaRPr lang="en-US" sz="1600" dirty="0"/>
          </a:p>
        </p:txBody>
      </p:sp>
      <p:sp>
        <p:nvSpPr>
          <p:cNvPr id="26" name="TextBox 25"/>
          <p:cNvSpPr txBox="1"/>
          <p:nvPr/>
        </p:nvSpPr>
        <p:spPr>
          <a:xfrm>
            <a:off x="6585402" y="425155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Patella</a:t>
            </a:r>
            <a:endParaRPr lang="en-US" sz="1600" dirty="0"/>
          </a:p>
        </p:txBody>
      </p:sp>
      <p:sp>
        <p:nvSpPr>
          <p:cNvPr id="27" name="TextBox 26"/>
          <p:cNvSpPr txBox="1"/>
          <p:nvPr/>
        </p:nvSpPr>
        <p:spPr>
          <a:xfrm>
            <a:off x="1539137" y="159858"/>
            <a:ext cx="1413772" cy="2031325"/>
          </a:xfrm>
          <a:prstGeom prst="rect">
            <a:avLst/>
          </a:prstGeom>
          <a:noFill/>
        </p:spPr>
        <p:txBody>
          <a:bodyPr wrap="square" rtlCol="0">
            <a:spAutoFit/>
          </a:bodyPr>
          <a:lstStyle/>
          <a:p>
            <a:r>
              <a:rPr lang="en-US" b="1" dirty="0" smtClean="0"/>
              <a:t>Directions</a:t>
            </a:r>
            <a:r>
              <a:rPr lang="en-US" dirty="0" smtClean="0"/>
              <a:t>:</a:t>
            </a:r>
          </a:p>
          <a:p>
            <a:r>
              <a:rPr lang="en-US" dirty="0" smtClean="0"/>
              <a:t>Identify the bones in the skeleton.  One label will be used twice!</a:t>
            </a:r>
            <a:endParaRPr lang="en-US" dirty="0"/>
          </a:p>
        </p:txBody>
      </p:sp>
      <p:pic>
        <p:nvPicPr>
          <p:cNvPr id="29" name="Picture 2" descr="Image result for real skeletal bones"/>
          <p:cNvPicPr>
            <a:picLocks noChangeAspect="1" noChangeArrowheads="1"/>
          </p:cNvPicPr>
          <p:nvPr/>
        </p:nvPicPr>
        <p:blipFill rotWithShape="1">
          <a:blip r:embed="rId3">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07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052" y="609600"/>
            <a:ext cx="4792726" cy="6247864"/>
          </a:xfrm>
          <a:prstGeom prst="rect">
            <a:avLst/>
          </a:prstGeom>
          <a:noFill/>
        </p:spPr>
        <p:txBody>
          <a:bodyPr wrap="square" rtlCol="0">
            <a:spAutoFit/>
          </a:bodyPr>
          <a:lstStyle/>
          <a:p>
            <a:r>
              <a:rPr lang="en-US" sz="2000" dirty="0" smtClean="0"/>
              <a:t>I </a:t>
            </a:r>
            <a:r>
              <a:rPr lang="en-US" sz="2000" dirty="0"/>
              <a:t>should have known it was going to be one of those days, when I had stepped out of bed and stubbed my </a:t>
            </a:r>
            <a:r>
              <a:rPr lang="en-US" sz="2000" b="1" dirty="0" smtClean="0"/>
              <a:t>(</a:t>
            </a:r>
            <a:r>
              <a:rPr lang="en-US" sz="2000" b="1" dirty="0"/>
              <a:t>1) PHLANGE</a:t>
            </a:r>
            <a:r>
              <a:rPr lang="en-US" sz="2000" dirty="0"/>
              <a:t> on the night stand. While hopping up and down on one </a:t>
            </a:r>
            <a:r>
              <a:rPr lang="en-US" sz="2000" b="1" dirty="0" smtClean="0"/>
              <a:t>(</a:t>
            </a:r>
            <a:r>
              <a:rPr lang="en-US" sz="2000" b="1" dirty="0"/>
              <a:t>2) METATARSAL</a:t>
            </a:r>
            <a:r>
              <a:rPr lang="en-US" sz="2000" dirty="0"/>
              <a:t> and grasping the other, I slipped and fell onto my right shoulder </a:t>
            </a:r>
            <a:r>
              <a:rPr lang="en-US" sz="2000" dirty="0" smtClean="0"/>
              <a:t>breaking my </a:t>
            </a:r>
            <a:r>
              <a:rPr lang="en-US" sz="2000" b="1" dirty="0" smtClean="0"/>
              <a:t>(3</a:t>
            </a:r>
            <a:r>
              <a:rPr lang="en-US" sz="2000" b="1" dirty="0"/>
              <a:t>) CLAVICLE</a:t>
            </a:r>
            <a:r>
              <a:rPr lang="en-US" sz="2000" dirty="0"/>
              <a:t>. As I crawled on </a:t>
            </a:r>
            <a:r>
              <a:rPr lang="en-US" sz="2000" dirty="0" smtClean="0"/>
              <a:t>my </a:t>
            </a:r>
            <a:r>
              <a:rPr lang="en-US" sz="2000" b="1" dirty="0" smtClean="0"/>
              <a:t>(</a:t>
            </a:r>
            <a:r>
              <a:rPr lang="en-US" sz="2000" b="1" dirty="0"/>
              <a:t>4) METACARPALS </a:t>
            </a:r>
            <a:r>
              <a:rPr lang="en-US" sz="2000" dirty="0"/>
              <a:t>and </a:t>
            </a:r>
            <a:r>
              <a:rPr lang="en-US" sz="2000" b="1" dirty="0"/>
              <a:t>(5) PATELLAS </a:t>
            </a:r>
            <a:r>
              <a:rPr lang="en-US" sz="2000" dirty="0"/>
              <a:t>to my bed, I felt my </a:t>
            </a:r>
            <a:r>
              <a:rPr lang="en-US" sz="2000" b="1" dirty="0"/>
              <a:t>(6) CRANIUM </a:t>
            </a:r>
            <a:r>
              <a:rPr lang="en-US" sz="2000" dirty="0"/>
              <a:t>begin to ache. I found my phone and let my </a:t>
            </a:r>
            <a:r>
              <a:rPr lang="en-US" sz="2000" b="1" dirty="0"/>
              <a:t>(7) PHLANGES </a:t>
            </a:r>
            <a:r>
              <a:rPr lang="en-US" sz="2000" dirty="0"/>
              <a:t>do the walking as I called my friend to come help me out. My friend answered the phone with a loud </a:t>
            </a:r>
            <a:r>
              <a:rPr lang="en-US" sz="2000" dirty="0" smtClean="0"/>
              <a:t>scream; my </a:t>
            </a:r>
            <a:r>
              <a:rPr lang="en-US" sz="2000" b="1" dirty="0" smtClean="0"/>
              <a:t>(</a:t>
            </a:r>
            <a:r>
              <a:rPr lang="en-US" sz="2000" b="1" dirty="0"/>
              <a:t>8) MANDIBLE </a:t>
            </a:r>
            <a:r>
              <a:rPr lang="en-US" sz="2000" dirty="0"/>
              <a:t>dropped, I asked what had happened, and he replied that he had been startled by the ringing phone, fell out of bed landed on his </a:t>
            </a:r>
            <a:r>
              <a:rPr lang="en-US" sz="2000" b="1" dirty="0"/>
              <a:t>(9) COCCYX</a:t>
            </a:r>
            <a:r>
              <a:rPr lang="en-US" sz="2000" dirty="0"/>
              <a:t>. Following that while racing to the phone he hit his </a:t>
            </a:r>
            <a:r>
              <a:rPr lang="en-US" sz="2000" b="1" dirty="0" smtClean="0"/>
              <a:t>(</a:t>
            </a:r>
            <a:r>
              <a:rPr lang="en-US" sz="2000" b="1" dirty="0"/>
              <a:t>10) TIBIA </a:t>
            </a:r>
            <a:r>
              <a:rPr lang="en-US" sz="2000" dirty="0"/>
              <a:t>on a stool. I should have known it was going to be one of those days.</a:t>
            </a:r>
          </a:p>
        </p:txBody>
      </p:sp>
      <p:sp>
        <p:nvSpPr>
          <p:cNvPr id="3" name="TextBox 2"/>
          <p:cNvSpPr txBox="1"/>
          <p:nvPr/>
        </p:nvSpPr>
        <p:spPr>
          <a:xfrm>
            <a:off x="1585073" y="87074"/>
            <a:ext cx="7558927" cy="492443"/>
          </a:xfrm>
          <a:prstGeom prst="rect">
            <a:avLst/>
          </a:prstGeom>
          <a:noFill/>
        </p:spPr>
        <p:txBody>
          <a:bodyPr wrap="square" rtlCol="0">
            <a:spAutoFit/>
          </a:bodyPr>
          <a:lstStyle/>
          <a:p>
            <a:r>
              <a:rPr lang="en-US" sz="2600" b="1" dirty="0" smtClean="0"/>
              <a:t>Quick Quiz – Give the common name for each bone.</a:t>
            </a:r>
            <a:endParaRPr lang="en-US" sz="2600" dirty="0"/>
          </a:p>
        </p:txBody>
      </p:sp>
      <p:sp>
        <p:nvSpPr>
          <p:cNvPr id="6" name="TextBox 5"/>
          <p:cNvSpPr txBox="1"/>
          <p:nvPr/>
        </p:nvSpPr>
        <p:spPr>
          <a:xfrm>
            <a:off x="6281472" y="1094999"/>
            <a:ext cx="3124200" cy="461665"/>
          </a:xfrm>
          <a:prstGeom prst="rect">
            <a:avLst/>
          </a:prstGeom>
          <a:noFill/>
        </p:spPr>
        <p:txBody>
          <a:bodyPr wrap="square" rtlCol="0">
            <a:spAutoFit/>
          </a:bodyPr>
          <a:lstStyle/>
          <a:p>
            <a:pPr marL="342900" indent="-342900">
              <a:buAutoNum type="arabicPeriod"/>
            </a:pPr>
            <a:r>
              <a:rPr lang="en-US" sz="2400" b="1" dirty="0" smtClean="0">
                <a:solidFill>
                  <a:srgbClr val="C00000"/>
                </a:solidFill>
                <a:latin typeface="Times New Roman" pitchFamily="18" charset="0"/>
                <a:cs typeface="Times New Roman" pitchFamily="18" charset="0"/>
              </a:rPr>
              <a:t>TOES</a:t>
            </a:r>
          </a:p>
        </p:txBody>
      </p:sp>
      <p:sp>
        <p:nvSpPr>
          <p:cNvPr id="7" name="TextBox 6"/>
          <p:cNvSpPr txBox="1"/>
          <p:nvPr/>
        </p:nvSpPr>
        <p:spPr>
          <a:xfrm>
            <a:off x="6281472" y="1540440"/>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2.  FOOT</a:t>
            </a:r>
          </a:p>
        </p:txBody>
      </p:sp>
      <p:sp>
        <p:nvSpPr>
          <p:cNvPr id="8" name="TextBox 7"/>
          <p:cNvSpPr txBox="1"/>
          <p:nvPr/>
        </p:nvSpPr>
        <p:spPr>
          <a:xfrm>
            <a:off x="6281472" y="1985881"/>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3. COLLAR BONE</a:t>
            </a:r>
          </a:p>
        </p:txBody>
      </p:sp>
      <p:sp>
        <p:nvSpPr>
          <p:cNvPr id="9" name="TextBox 8"/>
          <p:cNvSpPr txBox="1"/>
          <p:nvPr/>
        </p:nvSpPr>
        <p:spPr>
          <a:xfrm>
            <a:off x="6281472" y="2431322"/>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4. HANDS</a:t>
            </a:r>
          </a:p>
        </p:txBody>
      </p:sp>
      <p:sp>
        <p:nvSpPr>
          <p:cNvPr id="10" name="TextBox 9"/>
          <p:cNvSpPr txBox="1"/>
          <p:nvPr/>
        </p:nvSpPr>
        <p:spPr>
          <a:xfrm>
            <a:off x="6281472" y="2876763"/>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5. KNEES</a:t>
            </a:r>
          </a:p>
        </p:txBody>
      </p:sp>
      <p:sp>
        <p:nvSpPr>
          <p:cNvPr id="11" name="TextBox 10"/>
          <p:cNvSpPr txBox="1"/>
          <p:nvPr/>
        </p:nvSpPr>
        <p:spPr>
          <a:xfrm>
            <a:off x="6281472" y="3322204"/>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6. SKULL or HEAD</a:t>
            </a:r>
          </a:p>
        </p:txBody>
      </p:sp>
      <p:sp>
        <p:nvSpPr>
          <p:cNvPr id="12" name="TextBox 11"/>
          <p:cNvSpPr txBox="1"/>
          <p:nvPr/>
        </p:nvSpPr>
        <p:spPr>
          <a:xfrm>
            <a:off x="6281472" y="3767645"/>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7. FINGERS</a:t>
            </a:r>
          </a:p>
        </p:txBody>
      </p:sp>
      <p:sp>
        <p:nvSpPr>
          <p:cNvPr id="13" name="TextBox 12"/>
          <p:cNvSpPr txBox="1"/>
          <p:nvPr/>
        </p:nvSpPr>
        <p:spPr>
          <a:xfrm>
            <a:off x="6281472" y="4213086"/>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8. LOWER JAW</a:t>
            </a:r>
          </a:p>
        </p:txBody>
      </p:sp>
      <p:sp>
        <p:nvSpPr>
          <p:cNvPr id="14" name="TextBox 13"/>
          <p:cNvSpPr txBox="1"/>
          <p:nvPr/>
        </p:nvSpPr>
        <p:spPr>
          <a:xfrm>
            <a:off x="6281472" y="4658527"/>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9. TAIL BONE</a:t>
            </a:r>
          </a:p>
        </p:txBody>
      </p:sp>
      <p:sp>
        <p:nvSpPr>
          <p:cNvPr id="15" name="TextBox 14"/>
          <p:cNvSpPr txBox="1"/>
          <p:nvPr/>
        </p:nvSpPr>
        <p:spPr>
          <a:xfrm>
            <a:off x="6281472" y="5103966"/>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10. SHIN</a:t>
            </a:r>
          </a:p>
        </p:txBody>
      </p:sp>
      <p:pic>
        <p:nvPicPr>
          <p:cNvPr id="17" name="Picture 2" descr="Image result for real skeletal bones"/>
          <p:cNvPicPr>
            <a:picLocks noChangeAspect="1" noChangeArrowheads="1"/>
          </p:cNvPicPr>
          <p:nvPr/>
        </p:nvPicPr>
        <p:blipFill rotWithShape="1">
          <a:blip r:embed="rId2">
            <a:extLst>
              <a:ext uri="{28A0092B-C50C-407E-A947-70E740481C1C}">
                <a14:useLocalDpi xmlns:a14="http://schemas.microsoft.com/office/drawing/2010/main" val="0"/>
              </a:ext>
            </a:extLst>
          </a:blip>
          <a:srcRect r="69934"/>
          <a:stretch/>
        </p:blipFill>
        <p:spPr bwMode="auto">
          <a:xfrm>
            <a:off x="0" y="0"/>
            <a:ext cx="13780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85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1411</Words>
  <Application>Microsoft Office PowerPoint</Application>
  <PresentationFormat>On-screen Show (4:3)</PresentationFormat>
  <Paragraphs>182</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(body)</vt:lpstr>
      <vt:lpstr>Calibri BODY</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Jenn15</dc:creator>
  <cp:lastModifiedBy>Jenn15</cp:lastModifiedBy>
  <cp:revision>13</cp:revision>
  <dcterms:created xsi:type="dcterms:W3CDTF">2018-06-27T17:26:43Z</dcterms:created>
  <dcterms:modified xsi:type="dcterms:W3CDTF">2018-06-28T16:09:22Z</dcterms:modified>
</cp:coreProperties>
</file>