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1"/>
  </p:handoutMasterIdLst>
  <p:sldIdLst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74" r:id="rId11"/>
    <p:sldId id="263" r:id="rId12"/>
    <p:sldId id="264" r:id="rId13"/>
    <p:sldId id="265" r:id="rId14"/>
    <p:sldId id="266" r:id="rId15"/>
    <p:sldId id="268" r:id="rId16"/>
    <p:sldId id="288" r:id="rId17"/>
    <p:sldId id="267" r:id="rId18"/>
    <p:sldId id="269" r:id="rId19"/>
    <p:sldId id="270" r:id="rId20"/>
    <p:sldId id="275" r:id="rId21"/>
    <p:sldId id="276" r:id="rId22"/>
    <p:sldId id="277" r:id="rId23"/>
    <p:sldId id="279" r:id="rId24"/>
    <p:sldId id="286" r:id="rId25"/>
    <p:sldId id="287" r:id="rId26"/>
    <p:sldId id="281" r:id="rId27"/>
    <p:sldId id="280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53B30-FC46-44F0-B221-2293F0D0494E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C1A7B-C06A-4469-A90D-5209AF98E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7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0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80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33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4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58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6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76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26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4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80757-595F-41FA-A790-5F5E415C518C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81697-B1CB-4718-A119-BFA641B6D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552C-41B1-478E-9F56-ECFFE1167D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F01C-0B7C-49BA-88CB-52D212EC0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5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2133600"/>
            <a:ext cx="38100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Casts </a:t>
            </a:r>
            <a:br>
              <a:rPr lang="en-US" sz="5400" dirty="0" smtClean="0"/>
            </a:br>
            <a:r>
              <a:rPr lang="en-US" sz="5400" dirty="0" smtClean="0"/>
              <a:t>and Impressions</a:t>
            </a:r>
            <a:endParaRPr lang="en-US" sz="5400" dirty="0"/>
          </a:p>
        </p:txBody>
      </p:sp>
      <p:pic>
        <p:nvPicPr>
          <p:cNvPr id="1026" name="Picture 2" descr="Image result for casts and impr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"/>
            <a:ext cx="5486400" cy="68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dirty="0" smtClean="0"/>
              <a:t>Shoe Wear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36637"/>
            <a:ext cx="79248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Individualizes evidence</a:t>
            </a:r>
          </a:p>
          <a:p>
            <a:r>
              <a:rPr lang="en-US" sz="3000" b="1" dirty="0" smtClean="0"/>
              <a:t>How a person walks  (toes or heels)</a:t>
            </a:r>
          </a:p>
          <a:p>
            <a:r>
              <a:rPr lang="en-US" sz="3000" dirty="0" smtClean="0"/>
              <a:t>Body </a:t>
            </a:r>
            <a:r>
              <a:rPr lang="en-US" sz="3000" b="1" dirty="0" smtClean="0"/>
              <a:t>weight</a:t>
            </a:r>
          </a:p>
          <a:p>
            <a:r>
              <a:rPr lang="en-US" sz="3000" dirty="0" smtClean="0"/>
              <a:t>Walks straight, toes point in, toes pointed out</a:t>
            </a:r>
          </a:p>
          <a:p>
            <a:r>
              <a:rPr lang="en-US" sz="3000" b="1" dirty="0" smtClean="0"/>
              <a:t>Shape</a:t>
            </a:r>
            <a:r>
              <a:rPr lang="en-US" sz="3000" dirty="0" smtClean="0"/>
              <a:t> of the foot and wearer’s activities</a:t>
            </a:r>
          </a:p>
          <a:p>
            <a:r>
              <a:rPr lang="en-US" sz="3000" b="1" dirty="0" smtClean="0"/>
              <a:t>Surface</a:t>
            </a:r>
            <a:r>
              <a:rPr lang="en-US" sz="3000" dirty="0" smtClean="0"/>
              <a:t> on which the person usually walks</a:t>
            </a:r>
          </a:p>
          <a:p>
            <a:pPr>
              <a:buNone/>
            </a:pPr>
            <a:endParaRPr lang="en-US" sz="3000" dirty="0"/>
          </a:p>
        </p:txBody>
      </p:sp>
      <p:pic>
        <p:nvPicPr>
          <p:cNvPr id="18434" name="Picture 2" descr="http://2.bp.blogspot.com/-kk2OciHEQa0/UVtMyGRczSI/AAAAAAAAANo/sK1rN4abYrM/s1600/runner+leg+mechanics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4524943"/>
            <a:ext cx="4095750" cy="2295526"/>
          </a:xfrm>
          <a:prstGeom prst="rect">
            <a:avLst/>
          </a:prstGeom>
          <a:noFill/>
        </p:spPr>
      </p:pic>
      <p:pic>
        <p:nvPicPr>
          <p:cNvPr id="18436" name="Picture 4" descr="http://www.coolrunning.com/templatepix/shoewe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271" y="4572000"/>
            <a:ext cx="3326329" cy="2209800"/>
          </a:xfrm>
          <a:prstGeom prst="rect">
            <a:avLst/>
          </a:prstGeom>
          <a:noFill/>
        </p:spPr>
      </p:pic>
      <p:pic>
        <p:nvPicPr>
          <p:cNvPr id="6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8001000" cy="1143000"/>
          </a:xfrm>
        </p:spPr>
        <p:txBody>
          <a:bodyPr/>
          <a:lstStyle/>
          <a:p>
            <a:r>
              <a:rPr lang="en-US" dirty="0" smtClean="0"/>
              <a:t>Gait and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848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Multiple prints together tells an investigator about the person’s </a:t>
            </a:r>
            <a:r>
              <a:rPr lang="en-US" b="1" i="1" dirty="0" smtClean="0"/>
              <a:t>gait</a:t>
            </a:r>
            <a:r>
              <a:rPr lang="en-US" b="1" dirty="0" smtClean="0"/>
              <a:t>, or walking habits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Asymmetrical gait – one foot is angled differently from the other or one foot makes a deeper impression than the other</a:t>
            </a:r>
          </a:p>
          <a:p>
            <a:pPr lvl="2"/>
            <a:r>
              <a:rPr lang="en-US" b="1" dirty="0" smtClean="0"/>
              <a:t>Limp or injury</a:t>
            </a:r>
          </a:p>
          <a:p>
            <a:pPr lvl="2"/>
            <a:r>
              <a:rPr lang="en-US" b="1" dirty="0" smtClean="0"/>
              <a:t>Person is carrying a heavy weight</a:t>
            </a:r>
          </a:p>
          <a:p>
            <a:r>
              <a:rPr lang="en-US" dirty="0" smtClean="0"/>
              <a:t>Length of stride</a:t>
            </a:r>
          </a:p>
          <a:p>
            <a:pPr lvl="1"/>
            <a:r>
              <a:rPr lang="en-US" dirty="0" smtClean="0"/>
              <a:t>Longer strides </a:t>
            </a:r>
            <a:r>
              <a:rPr lang="en-US" b="1" dirty="0" smtClean="0"/>
              <a:t>– running rather than walking</a:t>
            </a:r>
          </a:p>
          <a:p>
            <a:r>
              <a:rPr lang="en-US" dirty="0" smtClean="0"/>
              <a:t>Help in recreation</a:t>
            </a:r>
          </a:p>
          <a:p>
            <a:pPr lvl="1"/>
            <a:r>
              <a:rPr lang="en-US" dirty="0" smtClean="0"/>
              <a:t>Number of people at the crime scene</a:t>
            </a:r>
          </a:p>
          <a:p>
            <a:pPr lvl="1"/>
            <a:r>
              <a:rPr lang="en-US" dirty="0" smtClean="0"/>
              <a:t>Reveals the movements at the crime scene</a:t>
            </a:r>
          </a:p>
          <a:p>
            <a:pPr lvl="2"/>
            <a:r>
              <a:rPr lang="en-US" b="1" dirty="0" smtClean="0"/>
              <a:t>Entrance and exit</a:t>
            </a:r>
          </a:p>
        </p:txBody>
      </p:sp>
      <p:pic>
        <p:nvPicPr>
          <p:cNvPr id="4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Collecting Shoe Impression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8486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Photograph impressions</a:t>
            </a:r>
          </a:p>
          <a:p>
            <a:pPr lvl="1"/>
            <a:r>
              <a:rPr lang="en-US" dirty="0" smtClean="0"/>
              <a:t>Take </a:t>
            </a:r>
            <a:r>
              <a:rPr lang="en-US" b="1" dirty="0" smtClean="0"/>
              <a:t>BEFORE</a:t>
            </a:r>
            <a:r>
              <a:rPr lang="en-US" dirty="0" smtClean="0"/>
              <a:t> anyone touches and </a:t>
            </a:r>
            <a:r>
              <a:rPr lang="en-US" b="1" dirty="0" smtClean="0"/>
              <a:t>ASAP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Fill viewfinder with entire impression</a:t>
            </a:r>
          </a:p>
          <a:p>
            <a:pPr lvl="1"/>
            <a:r>
              <a:rPr lang="en-US" dirty="0" smtClean="0"/>
              <a:t>Camera should be </a:t>
            </a:r>
            <a:r>
              <a:rPr lang="en-US" b="1" dirty="0" smtClean="0"/>
              <a:t>perpendicular</a:t>
            </a:r>
            <a:r>
              <a:rPr lang="en-US" dirty="0" smtClean="0"/>
              <a:t> to impression</a:t>
            </a:r>
          </a:p>
          <a:p>
            <a:pPr lvl="1"/>
            <a:r>
              <a:rPr lang="en-US" dirty="0" smtClean="0"/>
              <a:t>Take more shots from different angles </a:t>
            </a:r>
            <a:r>
              <a:rPr lang="en-US" sz="2400" b="1" dirty="0" smtClean="0"/>
              <a:t>(at least 2) </a:t>
            </a:r>
            <a:r>
              <a:rPr lang="en-US" dirty="0" smtClean="0"/>
              <a:t>with and without measuring devices</a:t>
            </a:r>
          </a:p>
          <a:p>
            <a:pPr lvl="1"/>
            <a:r>
              <a:rPr lang="en-US" dirty="0" smtClean="0"/>
              <a:t>Place ruler and ID next to impression</a:t>
            </a:r>
          </a:p>
          <a:p>
            <a:pPr lvl="1"/>
            <a:r>
              <a:rPr lang="en-US" dirty="0" smtClean="0"/>
              <a:t>Look for ways to avoid glare and reflections</a:t>
            </a:r>
          </a:p>
          <a:p>
            <a:pPr lvl="1"/>
            <a:r>
              <a:rPr lang="en-US" dirty="0" smtClean="0"/>
              <a:t>If impression is light, spray it with  color-contrasting paint</a:t>
            </a:r>
          </a:p>
        </p:txBody>
      </p:sp>
      <p:pic>
        <p:nvPicPr>
          <p:cNvPr id="4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Collecting Shoe Impression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924800" cy="5791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Lifting Latent Impressions to make them visible</a:t>
            </a:r>
          </a:p>
          <a:p>
            <a:pPr lvl="1"/>
            <a:r>
              <a:rPr lang="en-US" b="1" dirty="0" err="1" smtClean="0"/>
              <a:t>Luminol</a:t>
            </a:r>
            <a:r>
              <a:rPr lang="en-US" b="1" dirty="0" smtClean="0"/>
              <a:t> </a:t>
            </a:r>
            <a:r>
              <a:rPr lang="en-US" dirty="0" smtClean="0"/>
              <a:t>to make bloody footprints visible so you can photograph them</a:t>
            </a:r>
          </a:p>
          <a:p>
            <a:pPr lvl="1"/>
            <a:r>
              <a:rPr lang="en-US" b="1" dirty="0" smtClean="0"/>
              <a:t>Dusting</a:t>
            </a:r>
            <a:r>
              <a:rPr lang="en-US" dirty="0" smtClean="0"/>
              <a:t> (like for a fingerprint)</a:t>
            </a:r>
          </a:p>
          <a:p>
            <a:pPr lvl="1"/>
            <a:r>
              <a:rPr lang="en-US" b="1" dirty="0" smtClean="0"/>
              <a:t>Electrostatic lifting </a:t>
            </a:r>
          </a:p>
          <a:p>
            <a:pPr lvl="2"/>
            <a:r>
              <a:rPr lang="en-US" dirty="0" smtClean="0"/>
              <a:t>Apply an electrostatic charge to piece of lifting film</a:t>
            </a:r>
          </a:p>
          <a:p>
            <a:pPr lvl="2"/>
            <a:r>
              <a:rPr lang="en-US" dirty="0" smtClean="0"/>
              <a:t>Place film over impression</a:t>
            </a:r>
          </a:p>
          <a:p>
            <a:pPr lvl="2"/>
            <a:r>
              <a:rPr lang="en-US" dirty="0" smtClean="0"/>
              <a:t>Film picks up and holds the dust of the latent print </a:t>
            </a:r>
          </a:p>
          <a:p>
            <a:pPr lvl="2"/>
            <a:r>
              <a:rPr lang="en-US" dirty="0" smtClean="0"/>
              <a:t>Can be used on paper, carpet, wood, linoleum, pavement</a:t>
            </a:r>
          </a:p>
          <a:p>
            <a:pPr lvl="1"/>
            <a:r>
              <a:rPr lang="en-US" b="1" dirty="0" smtClean="0"/>
              <a:t>Gel lifting</a:t>
            </a:r>
          </a:p>
          <a:p>
            <a:pPr lvl="2"/>
            <a:r>
              <a:rPr lang="en-US" dirty="0" smtClean="0"/>
              <a:t>Dust with powder, press gel onto impression, lift</a:t>
            </a:r>
          </a:p>
          <a:p>
            <a:pPr lvl="2"/>
            <a:r>
              <a:rPr lang="en-US" dirty="0" smtClean="0"/>
              <a:t>Used on uneven surfaces and best used on oily or moist impressions</a:t>
            </a:r>
          </a:p>
        </p:txBody>
      </p:sp>
      <p:pic>
        <p:nvPicPr>
          <p:cNvPr id="4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Collecting Shoe Impression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486" y="1065663"/>
            <a:ext cx="7995314" cy="27443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Casting Plastic Impressions</a:t>
            </a:r>
          </a:p>
          <a:p>
            <a:pPr lvl="1"/>
            <a:r>
              <a:rPr lang="en-US" dirty="0" smtClean="0"/>
              <a:t>Cast = </a:t>
            </a:r>
            <a:r>
              <a:rPr lang="en-US" b="1" dirty="0" smtClean="0"/>
              <a:t>a 3D preservation of an impression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Plaster of Paris </a:t>
            </a:r>
            <a:r>
              <a:rPr lang="en-US" dirty="0" smtClean="0"/>
              <a:t>for most casts</a:t>
            </a:r>
          </a:p>
          <a:p>
            <a:pPr lvl="1"/>
            <a:r>
              <a:rPr lang="en-US" dirty="0" smtClean="0"/>
              <a:t>Use Dental Stone (a type of </a:t>
            </a:r>
            <a:r>
              <a:rPr lang="en-US" b="1" dirty="0" smtClean="0"/>
              <a:t>wax</a:t>
            </a:r>
            <a:r>
              <a:rPr lang="en-US" dirty="0" smtClean="0"/>
              <a:t>) for impressions in snow, it generates less heat</a:t>
            </a:r>
          </a:p>
        </p:txBody>
      </p:sp>
      <p:pic>
        <p:nvPicPr>
          <p:cNvPr id="21506" name="Picture 2" descr="http://www.leelofland.com/wordpress/wp-content/uploads/2008/02/dirt-spray.jpg"/>
          <p:cNvPicPr>
            <a:picLocks noChangeAspect="1" noChangeArrowheads="1"/>
          </p:cNvPicPr>
          <p:nvPr/>
        </p:nvPicPr>
        <p:blipFill>
          <a:blip r:embed="rId2"/>
          <a:srcRect t="16667" r="10714" b="14286"/>
          <a:stretch>
            <a:fillRect/>
          </a:stretch>
        </p:blipFill>
        <p:spPr bwMode="auto">
          <a:xfrm>
            <a:off x="-1" y="3886200"/>
            <a:ext cx="5123793" cy="2971800"/>
          </a:xfrm>
          <a:prstGeom prst="rect">
            <a:avLst/>
          </a:prstGeom>
          <a:noFill/>
        </p:spPr>
      </p:pic>
      <p:pic>
        <p:nvPicPr>
          <p:cNvPr id="21508" name="Picture 4" descr="http://www.evidentcrimescene.com/cata/cast/castin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86201"/>
            <a:ext cx="3962400" cy="2971800"/>
          </a:xfrm>
          <a:prstGeom prst="rect">
            <a:avLst/>
          </a:prstGeom>
          <a:noFill/>
        </p:spPr>
      </p:pic>
      <p:pic>
        <p:nvPicPr>
          <p:cNvPr id="6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Foot Length, Shoe Size, and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4" y="1675263"/>
            <a:ext cx="7995314" cy="2744337"/>
          </a:xfrm>
        </p:spPr>
        <p:txBody>
          <a:bodyPr>
            <a:normAutofit/>
          </a:bodyPr>
          <a:lstStyle/>
          <a:p>
            <a:r>
              <a:rPr lang="en-US" altLang="en-US" dirty="0"/>
              <a:t>The length and width of the shoe vary by the shoe type.</a:t>
            </a:r>
          </a:p>
          <a:p>
            <a:r>
              <a:rPr lang="en-US" altLang="en-US" dirty="0"/>
              <a:t>There is a general correlation between height and foot size.</a:t>
            </a:r>
          </a:p>
        </p:txBody>
      </p:sp>
      <p:pic>
        <p:nvPicPr>
          <p:cNvPr id="6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4" y="4419600"/>
            <a:ext cx="825921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1143000"/>
          </a:xfrm>
        </p:spPr>
        <p:txBody>
          <a:bodyPr/>
          <a:lstStyle/>
          <a:p>
            <a:r>
              <a:rPr lang="en-US" dirty="0" smtClean="0"/>
              <a:t>Tire Treads and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8001000" cy="4525963"/>
          </a:xfrm>
        </p:spPr>
        <p:txBody>
          <a:bodyPr/>
          <a:lstStyle/>
          <a:p>
            <a:r>
              <a:rPr lang="en-US" dirty="0" smtClean="0"/>
              <a:t>Investigators examine two characteristics:</a:t>
            </a:r>
          </a:p>
          <a:p>
            <a:pPr lvl="1"/>
            <a:r>
              <a:rPr lang="en-US" b="1" dirty="0" smtClean="0"/>
              <a:t>Tread pattern </a:t>
            </a:r>
            <a:r>
              <a:rPr lang="en-US" dirty="0" smtClean="0"/>
              <a:t>and </a:t>
            </a:r>
            <a:r>
              <a:rPr lang="en-US" b="1" dirty="0" smtClean="0"/>
              <a:t>measurements</a:t>
            </a:r>
            <a:r>
              <a:rPr lang="en-US" dirty="0" smtClean="0"/>
              <a:t> to identify the type of tire and perhaps the make and model of the car</a:t>
            </a:r>
          </a:p>
          <a:p>
            <a:pPr lvl="1"/>
            <a:r>
              <a:rPr lang="en-US" dirty="0" smtClean="0"/>
              <a:t>Nature of the impression to determine </a:t>
            </a:r>
            <a:r>
              <a:rPr lang="en-US" b="1" dirty="0" smtClean="0"/>
              <a:t>how the vehicle was driven, </a:t>
            </a:r>
            <a:r>
              <a:rPr lang="en-US" dirty="0" smtClean="0"/>
              <a:t>tire condition, level of inflation, etc.</a:t>
            </a:r>
            <a:endParaRPr lang="en-US" b="1" dirty="0"/>
          </a:p>
        </p:txBody>
      </p:sp>
      <p:sp>
        <p:nvSpPr>
          <p:cNvPr id="22530" name="AutoShape 2" descr="data:image/jpeg;base64,/9j/4AAQSkZJRgABAQAAAQABAAD/2wCEAAkGBxMTEhUUExQWFhUXGR0aGRgYGR4fHRweICEgIB8aHBofHigiGhwlIB8fITEhJSkrLi4uHR8zODMsNygtLisBCgoKBQUFDgUFDisZExkrKysrKysrKysrKysrKysrKysrKysrKysrKysrKysrKysrKysrKysrKysrKysrKysrK//AABEIALcBEwMBIgACEQEDEQH/xAAbAAADAQEBAQEAAAAAAAAAAAAEBQYDAAIBB//EAEAQAAIBAgUCBAQEBAMHBAMAAAECEQMhAAQSMUEFUQYiYXETMoGRQqGx8BQjwdEHUvEVM2JygpLhFiRD0qKy4v/EABQBAQAAAAAAAAAAAAAAAAAAAAD/xAAUEQEAAAAAAAAAAAAAAAAAAAAA/9oADAMBAAIRAxEAPwCJ65lQuUy+oEOGczBsCYAPqL/fCKhlZNh7Yp+usWywJiBrFttx9TPfvNsA9IQECR2/e++AP8MUwlLMXgQp5t8wY+9xhN0rKyWHEkCPfv7X++LHpuRomlVU64uIA3hlAuZi5jY2GE3TaR+I4AA0tAPpNptf3/TAPvBPTNGYDqZKiYniLgn7GMJepZUvmatRipcvDabL5QF29hi86TWFJ0AAJLabX2jUdQ2i1vU4QdYVhnH1KqSNZC2ieeRsRN7RgFuU6S50DU0awPraBEQe/wBDil8fKxqp8PXT0IzMRADarwANzIsff3x1N0RPiEMTTYMFB0ydhq4H5bekY18ZVAShMaPhqptDAtYED1Bi+2Az6VQzVj8ZgIBvDdjEjf5p+t9sWQpFcozSGqim3mixYA8fqMTvQcz/ACxqWCFuZMSOOYI0jvF/bD7qba8s+ltK7E9wd9JA38wBMcfXAS1LMZusmslGmPQR/wB1rzv2GC6JqAEsk9oNvUExeYPPpgLwxUb4a0+NQYxvZWBBm0EwPofpQ5ihOgzsTJGxJ5MA+vpBO2A1zuqgqlQr1GkKDZZiZYxaw2GJ7M5jN1m/nIsC44A4n8/be+HHinNfysuUkecH6FTYiT6euCqATYEDV5rbmObTI2H09sABlsgwomqJDBSwE7ss825H6d8Jv/UFfSGAgRvH9cWdZSaD6LmHA57xv9N8TvRaSPTUETJIJCkCwEf8v17C0xgFVDxDmAwLHylrnSNvTjYG0euKnxhmzlst8VFDnUog9jzYjmMAVOk3swBaTcGJERMX5ON/HEnK6d1ASe+4g252J/0wE9R8Z1tMmisH3F7bem/73Y+H+vfxFZadSlp8p802BESNvLIMYF6flaTUmJEQrHY9yOBPFvvOH/R8iFK+ZhIDN5RpPmnTM8ncQePXAZdb6qmVqKlQOTUBaVA2BEgmdx+kdsA1uvrJ8lRYMHywRfYQfcfQ48+M6jCrSL8Fh2kGJPtbv9sM6dNGEqN2PHYm/Nu3e3rgMunstVnUKw0iTqm+422JED9gYDzfUaWpl0OShIPktIkEyTtP9MPukt5n7SwO/JteBP8AS/0T5N0/iK4aLMdPcloM2+Ud/T64DLKdU1uEUONe02/P19vvjDq/WTQqGk6loUHsIIMAdxv9jigyVI6geb3+/I4iNuwxP+J6atmxsNQiSP8AiNvp+kdrAF/6u4FCbCYIFh7cATvht4qzC5ah8ZpIlQVHEkXF+P1AwGnSPOukTMkz5Y2ud787DY4K8cXymiCVC09oMxF/2Z3wExS8TZcs1Rlqa2XSJRfKsgkyHux9B27YYZHrdGu4pJr1FeVgEgTBEnj9PY4E6NkKbIdQmFIn8PMyQdrHf8uKPpHS6NN5VZeJBMWttc2MTsMAg6zUp0Cq1SFLgkeVjYHuBf2PfC09Uyyz559SCSeLevMkf2wf4+rA1aSkWpk+tiATJ+gNoFsZHp1Mj5BJJ4Mcj6Ef04wClcyapK0dTQLiOL/rB2GF560ikggalYgwDuJn7H3/ACxWdDygR6jABbGDPHHYx74kcxlk+PXXjVIG86oJ+gn9xgPjeKF/yH7t/Rox2N/9lIdg33/847AMs5kqtShUR7C+nVF/KsBTBsNP5zacJ+jKCFkhe5IJj6AE+m2Mel5ZqdWm92kzDMTI2PMQbj6emGVTOZKhXjTmDrAcsjU9MESoUFJjuJEbXwFN4cQPY7VF2g8X2+m3tiey2U+DXqpEANI7X7d+04Oy/ifJqdSpmCBbSYi+4sORvjTO53NhaVbL12Si5uoVbEGBqtIJiCDyNsBQdN0U1U7KsOwGqLQZieN9uJxOdQy3/uWbTGqbeqm+1pNsGv1LqJQk1iVJNwo33i1/TedsE5RPiUmFZ1R6ZkvBgjZpuTyZ+h5wBv8AD61UEES0GABaLTEHtzab49eM1D0qTqQFBWy3EL5TaO7D8ox6pdQyyAKMzTeeEDEz9FPvfbGGY6nTZFp0yrOpZimhkkRtJAlZkm3YxbAEdHMroMmVYGCJCkGxJJ3kbjk8YfUqIqISytZVQAgzBMySSTuAJ1H5Rtib6b4hqxfJUlbsHM23B8sz/Ydse8z4irTbKU1Err8xJgTbbgSf3OAC8Pa1gTOliDckkgkHYx9D2nFdUdD8wAk8zvvcixEgSZ4jCil0phVNSkymm8EHWqw3PlkA3vbvGHv8O3ywp5kOnYzzcbDAJ/F1D+RSdCCilJ5kExM2vqj74K6NmAyDzCYmZ2vFyPSO24jBeYoVGy7oy02OyorAGD8yjSd7WMzN+MRmT8W0Qx05KqI8pmpewjSb7/XvgLmhUPw203MmO3oduTfEZ4drMPhqwPlMBIBiJ2IFryDPoMGp40QLBy1YSQN1Nh7n93wSOmOtf4tFS9Jxr1LcX4n1/rgGjeZlJUxqB22ib/8AnHzxlSLZaoUGoBJgfr7i9sfBkq2oHS8WBFjHrIv9CbDBtZoQ6w+kWMo0XvtpuNxIttfAS3QKJgEGRfbvAB9uZ+u+KlB8pNyN9W14FhewF/3OJej1LI5eqaZ+MrIYhlkAGNo3WNj2nBz+IKJ8lOnWcRvpgD6uRJ5n+2Aw8aZYKyaQ0s5nzWBg27d7Dtg/pNLUlxAkkE7m86tjc7374z6hm1zSQit8VIcKRe3M3EEGLHnBeSP8sEEgEDft7etsAZkKX8xyWJGwPaw24NgDt/UmTpsqZtzc8X5kbyL84omzKhp8pgExyd+PrFv1wD1epQSqKr1lpDYyD5tiNPcw0wNgPScAdl1l18xHEAEWkCxNgIPO5HphD4vXTmaczs2/N1m/p+eHTdWygAVcygcSZA1Df0Ef6E4V+JMzTzHmpEP8IAtuN5HIkcNJ4E8YDUqNMmOSBAAI7ReRjLxXR/8AbGZIFKBzZQRMRfYGOMb5dRpUwssAByNi24Anj/xj1nG1IQwgACJkythA/wA0l9zG4G84Cf8ACtO08c3JgEbd4N+e/bDtXdCDt5bzt6z9DuSZg48dEytOkhT4qF52BEiPlDRcGDce/bHmtWon5sxRHfU3ccjnm437nAJPG1IEm8n4qi07wY9BAntj103LsKQA5JEkTb6DafT9Jwd1qmtakQjKzjzkqwaTI+X6f/t9x8og0KABsJPpwdo9SN8B66fRJqAAkox817Ed7wG+YfY9sQOdGjNPxadriQRO8baTvafTFvUzEQxg+5Pf8pjf+84UdX6SWrCpT0XH4m02nykEn1jvbADpmBGz/RWj8rY7BQ6U3+amePnA2ttpOOwCurl6q1AdBEAyDvJ3gniw27neZx3id6dFcvQZPOwNQvEmmDsNpKGJK+pO4jDHp+aak6isvxaYkh1/DALT6EC9vz5818pSzeY/iKeZTWyqvwmXTAAACrMkH0I53GA+dO6LqUPaDzMg/lxt9ffD3IUFy9CocxUAou+iNNg2pUB1zOo7mJACzIwb0fproh+JTZiCYAIK+ptaBHNj9Lq/EmWNapRpKAqU9TldwCYCk8SVEgX3/wCIDAO6FHSBBJXdWWDx+pvYcxxgnK5WQihImF2mBtcxtG4+uFeXpVcqk0x8RIl6bH80kW7xgml1WlXR0pVP4eu40BakghiL6fpIsTB9RcMen9NosGNKdIYqpj7Da49TG3rjzk+nqSHCDUhMT+LceaAZFvsSO+G+RyT0kVagAC+xB+s7eh9+ba0iAxJ2UEt7BS39D98BkmQHxA6L80M6drD07ESPXBdWgpuyjbeDIN4MAydyffCrp2SLlsyJWrVYkgxBE2B9hpE3iDhnmep0tSoT8N22kjSf+U8/QEjcgYCb630+iaCrWqFS9SaZJPkaDqEjdWPewM8jCoeHFAghgee3HI49byMVvU+ivUdDpBpomlQO+7SN94EwLY0y+W+EpmSqhiFIAAgSQC11EiLW5wEd03w8yV0enIcE6L2naNuZuO2H/Uek6m/iEWzSXXeGBhmnkSD+uxnBWX6jTV6REHUpZgAxcNHlQKBAA7w0kHvjHpmTqh3rIWE7B3YzubiYvJaQN2wHlOkmCSsCOTzJt9j23wN8BmypSpWNABwKLatENcFCZutxbu08Rh38ZKvlXyVRbQ5KiRuQbwYm3ftGEvizp5Y0cuATSpgs7RILk3BPcA/uMB6Xp1Z1g160qYK6oBM7cCef9MdQ6ZWp1aZapWa8in8T5tJ2jVEDn33w56Ll2poAXJA21CSL7Tvp4vg9Um6gMxgHcC+wMk6RckjvxgEXTulfFX4s6iZBMAFvUAE2H9T2w0odPRBIUG3MQfrtB7RuceaOcL1qhp6VWmAqm8Qt2JX1J37cjBIziFmQ6lqRJJEhgBwAT5RIt78G4esxQiGBll2Nyfbi1haf74C6mM+rn4deFJHl0oSm0CTuCZuRe47EuBkmMEm0yTcHTBsINtx9vbEVUqtXzLZhf5bQVLNK6kLHQrpJBERfe82wH3MVuoec/wAQJAvZYAgD2Bvt698ZdJy1etVX+IfXLa/NpgEDcwO0gDa5xTVKetIIE7kiSDcXE7jc+mOytFKYqVSJFFGN+4EifXmf2QT5yg1WqqFCqU7ajbkCJ7R69sH5Pp/wWZ0AE22+YTve3f7/AEwF4f6yxRTmhDG3xQPKxE/N+Xpvth7TLS2mCAuoNaDY7cavfuPbATtXqGdRyFWjpUysUIkHbY8gwY7G/GPX8ZmvMwp0NR0yBSglZFgZmbTeePQYKyeZqVKlSoWbSYUAi50+WRa3JNhvxwernzGQIgb8yLbWP3tgAKHSkZ2qg3ZhKFQO1ztNo+3OAc74by7H5ADuYsPTsZ2ttfB3Vc9U+PTp0oHw1lwbgloIBAiCLb/670s18SBUqqtQX0AaR+Yn1m+Amqfh1KRFSl5HAIBgEGe4HzCfb6Yx6z1PM0gjJlqDI6gEsp8p7G8EE3B5uItijzlKopUHUACSBIh2M3I2MW+/pZB1fKsuaAFQwqKxRje/l1X2+W08Ec4CbzPiXNc0KNtoBH6XH074y/2kM+j5evSp0mOk0ipO4teZkx9wT2w+o/DqU48tokGQYudlEyVI2F7Wvj1n8rlacsdBdUGkJc6zAhe4E7/mOAg26AwMGnBG8jHYdV+sNTYoVpHTaWPm+vmx2Apa1HVScSBrHNoBItcbkDT9T3xhV6BTfXpAGkQNonYzuQZnnYAYXHxDRBhPitwWVYAmbEFySe5GKLK19SllgA7mIn8VgTzB9sADl8rm8uR8OpUImCBJBBmRBE/v6YJpdTzoM1FoOw3mnB5Bkqw9pPYYZ1M2FhIOoqTtaSSptyRax7+uC/hzcqB/zaQL9tUDYcc4Dz0+vUqBi2hSLHQDfjcyfa/0wtz/AEEZms7umkQAogCFueLeYlm+uHD9Sy1KA+YpA8oG1e9ht7/X0x9y3WMo5IWspPMyBa4uwC8Wk/fAJcv03OUQTRrOV4QnUO2zSPTv/TCt1rNBSlTL02DwpZJQkbkTcDYXAve2LMOpHlMiRAEGeZ/Of2MYtQDRswiJsLf1HPA9uAT5Tq5gD4DiBplWDR+SwZO/bBXVdK02qMofSNSgg3aTpHc3IBHYHBGWyTEqadlncAm1+OLkfa+MqocrJBAMWZWDSbCF9zt74BB0nJ5hFAo5ipqI1NLErHcBpE2JtH4e+HIzWbCxUpJWvpJKkNG/zLMiRAG2/bG2WGhqliN7EiwAAIg+s79x7YY0swoZCzCbibwNJ83PY/pgErdepBgTlqoZbAKQVuYJvH54a0erU2ICiqDwShi/oCe23vgjN0wQo2I9psDae827b48Uk0kAXJO8cX2/L9cBjmem02ADjypBmeBxPexvhVlMnWBDksZYsFJJA1SdOk7ATxe2KNkInysZ33jaBePTjn64ydIERczP1J/1tYYDy2adVX+SHEX0tDfb07zgKp1elDHVVo6byyFiSfLpBHIYqe5jtg5SQvESACY97CeBI/vgY0kMSoJk9pA33AH5mcAB0p6IQj4qkWgHUsxvdlAmJ/v2Y1KqgHSqy0wYIG/4fLf6cycZUsqoG3pB4Nt/XGwsIOlZuAdoBN5O1544+4JeuZytTX+UT8VgQIdiBtNiQdUXA7nmIGfS+s1UUB3m3zVaeq0RuLg32v7QZw7qZRWdGO4fcbbkx6X7GZGM06WkbEksdxvyxgX3vzx6nACZfr+XBCkVbaZcLKGR/lPmAEQAoi8gCTHrqHUErUjQo1AWqNLFgULKDIQE2BJifT3wf/sekC1vwwLTpneD3mYB2wtqdMAaAS0LEHtuZH1Nj2wB3TcoAmg6SD6giIuZFv8ATA2aQ0aZemf94QiIfkJNyYmYCgnfkYN6dl1SVFxAFhuTJHa5BB3wRXpKzXMkeu3B7xbtgF2TkAlyFU7mmAyi9wIUG1/mU+hnG65qjK/zVCgi2oDc2EHbc9uOdvGbyJ1AqxDAwAYI2iTIuLixkDjAGXoOzKAiCQxnQDM7tsCWNrGdx9A1ytFj8RyoDuSxiLAm2xuIEes4xz9BXEMCY2ixB37QDBmZx9GVBALqgWAY0BTefMSBvMi4nffnU6TpWTPAtcfSw/XtsDgJ2t1DNZT4jrVL01WdL7ljAVO4Oogz2DHjCjJ+KMuzF6+VdHb5qlNz9zNvynD3rmS104JhQdZ2vAMX/EQCbAx9xhQelKQRb5gv5Mb+2lf3EgZTz+TPmTNJexFQFW0ngWOqL2jG1CitWoWX4bqu0NqZrAdwxMAmD3j2R5nw8ST5bR29hzF5P74Cq+HgCJW9zAIj1vgH2YqaWKxEcFbj3lJ++OwoodJbSPPVHoCf/sMdgPn8Cisrhbu7QtwREQPU3MgdvXFjRyC0qReqopLGoyNvKZmSObWvtMb4QdR68uWpgIurMMwZQwU/DtZrr80GPQDvicitXb4leozkGYYkr3sAYt9sA/zHisk1RlEKiiupSRJfU0MwkSgEzbuB7pDSr1vNVqM07i8XN598OOkZIIxZo06W+Lq/yEQ2ok+xjuFjsfXRyKiqEUhSd2iSOAe8WabextgOyHRqcEACVAZQOYMm5NjoLe+k8i9Nkem6X0hTINoG+wtAI47d8B1MsQgNKC4qK2nQzGPlFgJuzAGDs3AE4x6n4mbLJ8GlobMsAHqKTaFAsfwiRwfMVY84Cg6h1mlk1JzNQB58tKncgf5Tv7kLecKc/wCO6isUy+XVWIW7R5bAxYmSCSN+3JxMZTpLMxeoS7tMk7/T9/3w86jVoqBVqCohsiIqrNT8RKEmygkDVBjS1jaQCzXWs/VJD5hwCQNKeXeBaPNG3Pf1x86Jl3puSrEMCfMbu0HbzbAGbExcYadGoBgtRgABdiyggeaYAM3MwBPJnDDo2XWoHeoFSmqLLLYrPmvIs1lFtUhp1WwB2Qyrsw06nPmJLaudyzbEdxbcHnHnNZ3LKPgNXNSqv8yEN1CA6oPMqYiP0nCDqviV8wfgZT+XRFiw3M2Md+2qPsMfOhdKp0qlOoI3gzMkEaW/InAFL44pkxQyzOpOoMSZkneDbf0wblPGlRgWbLlI4FVgPeAkn7xbGOR6ctN2pBQ2mSCCI0hiAWM+W1r3scMaPTgF1mJ7CdNxciNhxMcDAYN1HMkfEWooioVZWErBXyRckMCNNjckWvJaZYkoFBIZpBgQZkzG4mY2J5x8yvTJp1EEgsPwzCsLg7b7fYYFo16v/wAbAKli2lpZgJOgn2NgYjV6yBue0IhSrVSkTp0yw1alMzE/LuLx+eEtfxNk6QH+8rtcykwO5nvz82PC5JKVYVKo1620tqMtebnuB5TbYE4B/wBkrQNRqoVaKk6WJgsTcKOXbiB9d8B4zvjbMMP5OXpIoH/yS5+oMb/05x5yfUM/UXU1fSNR1BFRdM+UAcgHfjbczZhk+nl1BCgapIANwDJA/rbjBmQ6UQXWPnTT6yBIPvIH54DPpJcN56lSpYfO7MBMTBJ25Mf5cUNKoSYhjMiQCABcyYMi89jYD1wkLUspSVs08uL/AAluJM7kAyT/AJR3wm6h1avnDp/3VLZaYF42kkWk9h7ScBaZvM0KYJesoUWaSWuPlFrD25wpreIssPkSrVE7jSoJPvc/T122whyvRylCpFMspdGLdiCZI3DHYfUemGdPKqsBoUlZifMBO/EX2PpInAdU8RVDJpUqVKw0yKlRvadIQff+4Pp5mp8Rl+KNKx5QqiJAY3jgGZ9PuMmTXTMkjm1j6CO4H588b5HKM7udSGfO5nZW2NhYQCAvpubwBqZkM+gN5j+GPlN+NUbRvtacdWyUgtUikgESxWwgEGIkG2nabel1fUutMJGUiIBNUiST2QH0E9vMJnCnK5R6vxqdR3csoZWLEyyHVCgECYnYbjvcA7/2hlVqhEaWBku4KoBJMa23JncfXAnVPFLhjTRKDgXVwzGw3sIE82bjCnp/TvNEEvCuZXUb/Kx8waDvJEicPEyCaCNOrQussVKnVpJg6lPfVNhYGDgA+nairs7yBe43LHadXzEkRzEiJuPWbhVYny3VrEbyBpPmAsSL6f1vpT6aClNqxC0vm1OYBa2nSmrzGC1zbbaMIureKxLLk6QkH/eECxsZ7TPoDYScA2zNF9COFnV5Ic6f+VhqifLYj0iAScKM/wBQoUh/MzCzEHSpY25vF7bzF9u6CguYzFRvjVSxqI4WDGkxIYcDbAGU6WPxSWEzuSD9eZt9cA+HivJCwVyBzoH/ANNsdjzT8M1HGpFGk7fS3fHYBJSydOpWap/GUGLmSW1i5OwhDzO2H1HpqACMzlyWgQGYmYiB5frx3wiyXSqei4OwsBO5AkkbRMyewHM4pfC/QlpGtW0QypCyNgS2qAbTC6ZPc4ATr3Xhl1TKqiVviLrrl5AJkaYIgwAJG1iDzhh07qNCkuqqvwnNyipUOkRa5qAEQZ4HnHacSfQFavmnrMdtdQsRMW8sCDJHAj8Oxx+g9JyIrg6rfEYSDdtNgpZjdmiDfczIm2A9ZvMA5SrUy/lq6NtQDFJHmMmKauLxJJBEG+J/o3QKoJLodW7XBi/IBMR7W2x98Vhq2Y+F+FSHCja86ZNjKrYehMYMy3QiVDKGa6qGDm94B3tyfpxgHOU6ezEBgFpCdVQmBEnuY9IW/vib6hnaGezHxaVHMME8gVXUCAYGmnpYhSBM239yWniev/D5VaQdndramJJGu5g7xpj9jCTpHSpVfMRJ4JXbtt+4wFZ0LLpemocEBdQNWmCGnSFYKSwYk8xtxthJ46zhLJlKCMlIXJUEBt5NokmDvPHczU9EyXwKNRzqMLK6m8ssDJj0AEkydu2I3puaruWqK7pJ8uh4IXYDsbe0NftgGHRelgKPIx/6CfrMbbd/7UZy1OhSNSsPKPw97TpAiSvEcm3sl6dlc/VqANm6iL+IreFFyNrtxbnA/V6WquKep2JcP5pMLGkTN5ED8j6YD3/FZZmqM9XMDWxLn4fltBCwpgwbbd++GWV67lUVV1VTEQfhkcHfzE7/ALvjUZZBSVipaFBASBqvYXuB6xNsG9I6SjEVJBA4MbgT67GN+xnAY+J88UnL0lOp/mYQDFpEDYRHPftjDpGU0LAMat4gyQOfLEmYk+lztgQZp6teo1N9KyVmLwNzEHt+mDqdfOof99JJAlr+gkSN5+/5A5oZIQajLqC3ANhMATPAETNojEHn0p5qt8Rs/lyi/KkkKO8ELDSebTOw2w4/xD62RSFAOdTnS5iJURqgdmIA9jhJ0/p2mmB8NW0jt9YsJgbz2GAoOg/DVdP8VRIAJEOVN+DKgkWG39btUr06FMu7AIFOjcEDhtvt7euBMj4buFqBJJBYAWUe3eB359MCeMs8w0UaaU3JYkq91CCLQNrQLjabzgJpcu2Yq/Gq2liVQ8f/ANE7nvikymVDKNNtwN4ImCZ4EWwLkqw1U1alpqM6hjcIB5rhVjmBxeB2OHnR6lVnN6QpqSGimAQBYbkwSYNx+mAB6hQy9Ol/NZtVSICsdhI21aW53PC++PHTkpzJroWYDUdZZpAB1aiJ9o277YIzKfHrHXdV8qkDa17cQN+wHrjfL9LVTsTYxAvttc7YAk0RcK9O8CAw3ncmJkTEb2H0V9VzEsaFMzqj4tT8Rgm1hJkQObD1Jw5oZGlSBqhVGkWtEE2J+0iPUbYmKHVqkF1ytIgy5nVqInc7mTOALyPT040m4FhM7gyxsALiT7XvgzN03FJ3oqrVA2lDYlrGdOqAo3JuSQDGB+iZ1qtUI9PSL2Dal5PIBmPNBLYQeL67V82KaOyJRECGIhjdjPfj0wDbovSs0pbUjMXOosy3JB3kTf1/1xTUKBpoNaksQxiLfKAZYgaNRO7Rcm+PyrMZLMrC/HrQ5NviMQYiTY8yR9DimzUZHLAVNdWoFGs6mku19N2sBMCI2nvgAPFPUTmavwlPlVdNTQTpJk2U8qDaeTewtjPI9MRdIAk+8fW9oPN+BfHzLdWy1ILpyNUTczUn8ifbBtPxECQFyPmLQB8QgkkxG8XwGuQ6f59TNAp6X1REAGebsbgQOSAfVIKz/FY1Mv8ADp+YoSCDO4LWj0P05M4eeJBqT4QJQtP8sOdJItIcQ1iRE2JO2xwg+GuXBYUvjORBWtUYFRcHT5SGJPO8R64ApTScBt5vdlB+xMjHYUp1SoBAyuWj9+g/THYAzoTDSRAIkATsSbG/a5P2vh91usaPTqj31vae1ov/APkY/wCLCno9A6KfEahEHa8ztsJt98aeK86xo/C+FNOAQ7GxJP4ViLSN/XAI/DCCnRdjqNSp/Kp3sIg1GN7+Vhwfzx+k9JDKFPm8o3gXMQIPYG/At74ifDORUurD8N14u1rCDAkXP5YtcnnaaDWXA1L5NTKJkarf9KEwO3OAkK9b4mcqmZg6R66bkz3tPpHocVvTwqCmGIIALHcAQNvsd574h8m/xKtRmAu08DuN+883m84vMsCSFVYEKkg3gyAB2tJF/wDwE/8A4lFRUogAg2AECBHA7XJH0jHjoVFvKNM+YaidwsGbc+ntzOPvjit8bM09S6SpbTPoYn2JmO9sNOj5dQvM2FuDq55Gw5H6YBl1rOink6pKggggBjaAB2ufb1GJ/wALZbXSHYCWPafxffYenOC/F1SkuVNJnmqVJ0bkKWF5iRsNiBM73wN0LLD4QAAAChjYGL2j1lN945wFpkAqzAFlIEbRI/pOJPqdYNnKpt5V0+UbwLbzywE4oMvSV085VRKzNgd7CCI7f+DiYZ1fM5hhGlmAIHMQwI9yB+eAqY8oiTaYk7XgfnuJxplqelXMCFABvO9+0yABzzPNg0otpMySIuxEkxB2UQd7nnaAMa1c7TSkVqsCzSB3JCXMb7GdsBNdBqoqtUNgOZtpJMXYxM4fZLSaqGbzP2W2/oPvtHK/w2vlWZ4i5gWO+2o8fsYd5BAtRjbUdbWF7ky08bgTzgIfxgFPUEHzSFkcRMEHcDY/cYoOh5T+WCaZeRYAibDm4iSd+57bzniFS2dcyB5VWDeRLC0HaSbe3riu6OrLTBsWmRbaAFAtwLDk4BrkMuoeo++qSx9zELNo/pGJGogbMuxJ+Xe0AQTFuQJJ9SQMVuQqiGYgwQO8m3p2+1uMReYrIM7WBlgXE29F2I9O/rgKc5cGNSwAwKqPazFhtB9e3ON+n5IUw8y2thx7+lgBG/f2x4ovYmZAi8mwAA/pj1Xos5QbDWW4DCBIi+xKwY/vgBum0AdZCj5nADGxOr0vz2wWRBIEnTBJIgTe8x6AYG6LBplJsGYTyYO+3pP3wWUUAWBJtJNwNwfuTtzHrgMOpMRlKpaQLx3EgAGx3n93nAGWpfykUD5gdUWP2j15iwP1N69SVsrqbyk2EETuLTeTKniP6iU3daakL6mwUC21tzMCdJ24icAZ05StRrU5CGSA3luYEmZJ1rN5j8oTKZXVWqkkMTUfzRYkMbx9cXWQarFZmVFEeXTBAMm5sLHy3O+njfH570YMpYWMNcgmDMj9RwOcBdZTKU5QvpLeQDUY7WveLFoubnCHxlROukS8h3J8x9yPe36jFJkygYEg2veI2+b6C/G2JbxQ01su5ghgxjaJINp4Hf23wBeX6anw4LaWawIFo5iRzEzMgze92HS8iBWkqICHSewiJ28xJnf6Y8UkYACWGwMR+fptONOoV3VHKeVo30ybmdgZnYbdsAg6koOcWJJCDcGRcncgkg2Eie+DHqBoimjSRdxNjAmCZUzt7gycJ81VdsxrKj+YghRB8pDA32uQbHj3wZr0osAl9IEL3MmLz999zgPmmjyif9JbTHEX7Y+Y8GoBY3PJJ3P/AGnHYAjJdUq1qVKqkoGTUaUyYuoI7iwMc74+ZmszAmNTtJUETyApcQZsOQBvfjEhkDX+O9eidKhhTRPw6VnSpE3tqMz3vimo9cpVPJmlNN5+YbEj/Mbcj0352wB1Draoj6rIFX+YqAUtTEgUheTyTa+8gRgxqvx8v/OMqNLDSAGG9lgjtF8KPFnTmdcsqMrpqLkKfM7HyqQpGwXSN5M/XB3SMmERVMCQNxeP0j3/APOA+eHqdIOE0IaZlnYgalKX80ggiYEi8kRvety+fpVEWrRam6vdSsEzG4tMgA23G2JDxFopZeotODUrqFW8wpJDHclium7bSfXCXw7016IBpMRHedOo6RBBtyOcBUjJF6tSqBDEgIWhoGwg9zBYzO8HDnK9RagtR30fCpIzNpXzTYjzFjJgi0c4naniIKdObpMjDdkmI9Qsn7g8XwxzT0cxQalRrIDUYTqsSAQSp/FJkccjAZVkpZwLWBEmA0gghRsGXe2/bfBeQr0EC0yhHxT8NSJ7DiQYvBjvxzpk+mNTWAATtIIPlO4kXuLX98D5nM6VqVd/hodEiDraQCAfVgP+nbAFN1LJZoNTpMGam5lGS5IOnyhiF3tq2g9jgHpHTEVvOHp1Gb5STIJaxBjzGBv6zzhb0voACq0wVBJYMAx+v0sfXDPI9RzVEJ8ZBWFgTEMsyDYSALEccb4BrRrJ8WqgDnQYBDzbYiCBzuLwWnHnqOVp1ARHBYzBNwB9LLgGnnKDVA+X1K9VpOtTpM73O0xAAkXHthxUy1Qs1iQewG1gedzB45wCqilPLtRD6/5mq6AHSBF2XTO5ItP64Z0GStRD0mDhwA15PcqfWbGRO+FlamzVS7awaaAKIiCwkCJgwSJubj7B5rpyqWanUNJlTUzKfmIsFYbHiPfAeh0SmrPWcGEQXU8yYUAwAxJNtvyigylOmEgK6iJ3G55Ji/sfTCDM9ZrKPhVqS1wbsVMQFNiV7yLXBkGw2wT/AOp8ppgs9Mx8rIxNoMatu+574B5SrKrogDXudUWEHt2j9cRnRculetUqh1GpiQCu0ELPoOx9t7Q5r9VpVKNQpWpFnp6ANcG8DmIgE7nfCSh01KcaWpkwfKKgvxB0kyLD1tbAVXw0QCKtOGcIsmNR9CDeIP8A2nthV12jVFOqoVroACEsqhgD5xJZ2N+wVSZHI1fK5gkhG+CFGqaZInfcg7GxgjgDACZTM0vLRqkE+ZhUM3kySTsCL2O4PrgG/h/5DeAe8kn3t7/6YZl1EnUJAWTBtqMCI9Rt64nE69mFJ10EeDDESDx3/vjznPEdI0nDUq6GV2AOzA2k72nvzIscAV1OgDVqMX1O4RQq7LpkgRuIMmbTbcwMOsjkSUCqyEgNBkxvtqA3sAe04Q0Oo0XKAfEgWhqQAEiJBBNtjBJ+s4NzOUDWWUsQSDBJMXiQRAsI9bYBt1PLuMs6JUAd480xAO5njvOJnovhlwwdyQCT+Env24+3OFnU+jOQi/EqP5i2o1HYj8KgSbAXOkdz2x8OUzSAMK9UWOmSTAF7att+P6YC4zKIoclwxiNBEXuN+28+04iurUjWr0wpDLRRULHYmASSO5345HGOHVM8oK/EV53FRAwjn6X/AExtluo1SY+DRAAPlCQs25ntA3OAY5eiQElha0CYMRJmL7fmcYVc2aCOalM1gP8AeBG2gklrkcjva+N8rWefNSppAmAbQPwiSYEj8uN8YPlPKFI5kxbUTvNxE+/98Arr1UqZw6CiqtJEhiFCjSYU6tzcCx3MYbDpLBYVknys8Ebzc77kCBMRB9cIqnTy7u7qNTOWkiRpEjSZ7DSPabYwz2TpgOtINTklYBKhuLifNafaSMBQf+n6nDUwOJ1H9DjsSK9KfhnI9G/vBx8wBvSetUj8NESsIsAUWPbUam+wkg+s74bZh00y4V3Cmp8MHUTaV72JnsL9sKsnTVCdIIvsDP4pF+bbi2/GHaUXgEIzMVgGDAAtcxbeYkfngJ7I9FNmWo4qECRcR5QBAJgWIEC1m7Wc1+q56npk06iDywy330343gyAMECqqMC70xc6V1qGnUCYXVcnaf04Pp6dLTA0gmOIvc3taW53wCWv15nFNnySsVUgxWZRzZfKZ33jvg3pb06ulRSZGJuHM3JtDqBI3JBAuo98GVtJa6qTE3E7SDIFz3t7TjQ5KuQpR9CEXJCruTBkjaDtf7zgPtWWCk0/iI28Rq0/68Ai8iOcJavQKdUu5ULeQrcDYAk+6+8DnDv+LoJANenqnlwTECDpE/MACIGx3vjY1qFQW88wJ8w7kCWib223OAmqfTKtIk0q9RbTAOqOdjsYj6nGozWdsrVQ8kT8SmGU9hBgG8f9vGKGjRQSTcW77ABY24gHnBWXQTGmSpNvXfvPb74Bd0568LqKaTERTUCDJMQJi259MNdbaWj5jI1XjsDHPcQb/bHpcmUALsqAQSXMQLiL3B2vhRnPEuTS3xTUf/LRXVyPxEi2wkxN/bAH5jpyaLrDASItG4k3t/TbC/MdOqazFdwYkEM0ztcz3vBvg/LZxaq6lVlEEsW9LRG0QZ7DGmWqCGAHyRsL3O0TxYnfn0wE6q5lCF/iawG8ayeSPoLbD7cYZ5aizAqzO5JHzMW2INyZjYbYYVsoiJqqOiIoMsxuYPHJ+2JpvF2WU/y1q1vUKFAGxYTJ/e2Ae1slpLkkwU0nkgCB5dps28H9BgXO5NW8sKSLRezXPmtxYfTfAr9ers7IuXp0wGM6izm3IIhReO/GHeViVDAFtyQIvuDG8xFvU4BCOlKI1C2oiY7TfiYuPrh5l8uoA8g97bdvQzBjGua+DTYmrUSmLkD8RGxMWPIucK6/jPLBSKNFqhANydIngzyCd4O077YBtUjkEzG97EiD6x9rAcY+kzaODfvIP9/fEpW6lnXAddNBXJn4YDEkTbWwsBawjk3Jw88PZGofM71GAO7uTfm20zyNsAX8JDpsNJBsLXJBmO+BX6YDExIgd7j052j7cThzWpICAWEzYAj97YX5/rWUohtTmoQYIpy3m/ykjkgbHtgBqfTgARGozb8rG++/pY4M/hagHym8mAPpcx+fOJ2v4wzLyMvRWkDsx8zke2yybSSfa9gKXSqlUVfivUdtIddTGCRuIHBBIjuBgKmqja1Lgdh3mSdp3g7Y8lvlkdxOwExPsARHO+FPRukhdLqALTAG5ER6nj7+2KDMZTyaqjCmoAJ1ene87x6W5wC2qBeQAQdjxG49TeB3n1x6yvTC06lA2Nj5jYDgWiOMC5vxLSpFalKktVIC6lbY9jeAZsTtZdtsZ/7SrV6Zh/hzMqpiPrvH2wB2czCD/eOtODPnJFu/OFFfxBlRZHeoLgBEkekliJNtr4DzdBaakaWqu0GDs339Pf8AtqnSRQV6ukTqEoDOlNgZIA3ME8Sb4DjndYJCsoIGnXABB359+d4wHXztMEswUKfMSR3sCBElpM2jcWwzyuXDL8So+hFMAtczPAnv/WLYl+u+IaVE6MvSD1PxF4aPSx03iSJMSO2A95ms6MVancGL1CLcGPhmxEEXNox2Jt/GGfn/AHpX/hWwHoL47AUVfxRRojRl6YqVEWCZLKoAudUFzG9tI29Tie6oc3W1NmKtQ3ErBWFJgeUxyTa/OPeS6XrvAIY7C/18oMW7cdsPUcfw/wAGzsbIpBAMkgCfwhfKdWwgciwL/DvTFVl0qNU8RuOO/Yzi2z/UqGTHxMy4Um4pqJY2uCOOx9u2J2r1pMinw6QWpXkqz9xAuq/gW9ye0emJ18m9d2q1WL1HuSRczsAPygYCp6t4zqUn/h8tRCshhnYydhBBMk25thTUp1s02qvUNRp+U2F+w27b39cH1sgGzVNWgaF+E7ahDlFubbGTpvB9owd0gU2hmtqdtKgWji/Foj27TgD+lUUVKNQgaVlCbb/Mh25Ej6jfFBRUk6QoCg7nYATve2ym/tfAGSpB6NdanlXV+AzB1ErEi8W7bDjEv4r8TnMMKGWBWkhOogfNa4mL9z7DAU2e8RZXL+ViazCSNFhM7D0tvYWHvhdnfGWZakGy6LR1sVZiJKkRp95XvMaTvhR07p6Kbm+4JudrtPPvh9l8uiZarUrKRTDCBMNrDQEHqQSOQMBPZnI1K2p8xUarGk3aw1beUDSAbWi4Bw3y/RdCo6qAr9oUqVm0bERef0tJuUyoakWYAOwMKtgotaYuAL3mY7nDbK5c+apUIFIaXIMWKkExEyWIAubAn0wG/Tcr8Ok5quEpRcmJgdhttBJ9TiY6h4xcvGRpBaYbzsw8zwbgXB4gGYws651irnqlzpoL8qjYx+Izx242OD+nZEwBFzA7E9oHqT+eAVnp1WtUZ6hYyT5TFhMgEAxtf0w1y/TdKxpjY25+ntb9zjfqvUUTMplgacUgPisu+o30TNtIifXns8p0vkCqGUC7byTBBjaBe49MBlkcsajBgCRUdwTwuhpWW7FNIn/hjGHiPxIKTGhlCDUA/mVBfT2AA5gG02tOMvGfUTRC5aidNR5aoRMiwgC9vr2wj6TkVpqASJkW3Zieb7++Aa5DLa6LlwXqJ5yxMlhfVA54P7vvl8iPiFFILKBIBJjmG4BjfsWGDnpNRylSqgZ6zqVpoNySIm34V37QMAeG+kVqdMllZSymSzAGTvNxc++AZK6rppaSwdlYxwC2lj2gxxe5OGruKFE/GqmiqkzpgFrwIPraBvfHnLIKYNV1XSiyby0gkhbcX/XEB1vO1c3Vps5AQCVVWtJ/Efv+X2CkhayNpBRGEEz5yDG7T9TxYzjxl+j0U10QLsmvSSp0kTpMbgGT7iPp3SGKrpAAkXZjwZFu2477+2GWbqLl6L5gvTSq6laZqnSuq8E2JG+17D0wCqh8FHWirA1ACXA2Qx8pO2sXkD+uGWXrFWQi++qfS0Ae2qIHOJXo1DK0QC+eoazeUdi0ne+kHk+v6Yq8lm8o0vRqpWamQQAIAZpC309iTH15wGufzlDII71Wk6iUWLifwqOTM9oH1OPz3qGfq55/iVz/ACwZWkPl5gsOSO8drYxz+aqZzMsZLrTJAsTefM0d5t7YeZLpFThCDaTpJMbx+n7OA8ZRSKVSkUJZwNF7Jp+VYnYsAYFySbScF9T6pSyShNBrZhhOkHSE/wCJjBhu0dtwb4Or0P4WhUrVqQcqPIDB43b0EevGIt+pZcOalWlmKlZ/M5V0VCTfy+WQLwB74Cq6Z1Et5iqB5AAvYQRzz7nudsa5fLmp8Vqj+UAyItLaTczvYW9+wiYXxfl0ELkqhE/iqA9jxxsfv9XPVM1mP4YqtKnTqFQ2iQIJGxZzcxYzzOAl/FviB6rfw9I6USx0mw9Ae8m59vouyGTUqYgeYe8EMSfXbf8AYL6d0U7NUoKdyWrIfrYmcOMv0lNMfGQtU+XSQQTuew7cAXwExU6WzEkaYkxf19cdi1XN5KkBTcBmWxIDETze0xtPpjsBGdINOkND1qLTaFcxHMsQNP5zPOGudz6ZegayVVZysUlVWC6TILiwUtaJPBa51Yi8rktTKoHmbv7wPznDvxTnvPToIo0oNKzcaVGkQBG8d95wAHTVLH4jySTJN7mJAt6EW9fXF74bpeQ1JmoQwUSQoifMwkeQWJg8QLmRF5LqleiYT4ZJFiUXniJK2g8c+xxR9X61mf4BXqVAC+ryqNNjCAGDJuCZmIi03wHZY0KtR6rVqrKLcBiCdyZEg3O3ed8PejDLmQBWWknmao4CIIFgGghiZsJG53gYhugVaq6BTIDkEAncTYHtzEmduLYpugZd80xqZioz0qCMUUk6ZNlMfiO7Xm6jtgCvF3iEfB+FSptDGzalMm2pgUY+3FhhT0fIOFMKZO1og7zeLD6+2F/UM0ozJWmp+HTATSCwm97iCoIuOdha+Dk64qaRRyygao1MA7E8wXZgJB3AB9bxgK7p3Q6rDzIbxc+pG9+AT+zhV4n8TUPjfwxoNWp0DKlamkaiLkgC/ebxqjjHzJ16mapVS80KdIBgqmAznYwJICqh2O7bd5rotDXqc2ZmkT24Fvt9MBUP46pU10pkW0gRDVCe3rtbDLxHmsxXy4pIlKiWALKagEKYkMzRLCIIG3rgTpvSfiV0lAKcq92EkLpkRyx81uxGEPiwfxGehoYIIFhCliT/AGMyTJP0B10jKUQkfxOW9YqTyewsPX/xh7T6jRytGrmdYqlEIQgGC3aTzeIxN5XoKuFGn5lmY/SRcdjjvGq/C6flcvTB0WLkbSZY39WPOAWZDxLnnH/wq5Ml1pAMbctfvOLHwp1PN1KpL1V+HTRiQEUTIhBMWuZtHy4kOkUIUnSRCj3BI9eRrE+gGLLJ0Wp5PMNS+dgduYUxtzMyOLYCaymapPmWq1XqMDMtpJIIJsLxBI9r8Ye9Kz2RevTpK1d3cgCUIjmST+EAEm/G2Jnw1l9KEGN4YGxERvI3E89sWeVyVNX1gaRTDXgi0FSRbYjj3wCDx71Fq2aShSqPTp0gAdLFdRaPmKm8AbbXOE/+xXcCXqXG2pvrzf7fpgmhTLV6zsZmofMDIInTvyCMVfTspqqKxvTso9W7e/B9sBnninTMjBGtmgustLMwEiZtaFmeftM9O8SUaaj4fTxtu1Ridu5P7jFF/ijl9QpAsINXzTYny2v+cDkYWZPIqVACyREGd9rf1wGnTPHFU1USnkaI1sq2ZpuYkmDgf/EWscxmqdC2mmNQUWEn73gH74d9D6E38QrhdOkhrz2AsNhIv+7oetZaM9VKNqJCysXECI/r9d8AI/SRpnRvbjbv+g+vsMUmbRcj06UADFdZkC7MPKpP1Ufs416eikRvpAJvtPoJgWkT6Yw/xLAGVIYz5qfvuCfz7dsBHZTxH1BlH/uagm5iBtPYXmMF5PqOeJCJmahZjYGDeYmSCRcHGHTKIKbXCgkgbkx+dxv3OKDKdOX+IpgsZ002tY+YkWPBhZ9L4D5/iVmClOlQLs7yA7MZmAGPtLXjaI+i7K5ZWpNqWSqkiIm3EWvPJI/PHf4gMpemNMEljtE7QPXgXHEY8dHzOq9j5wt/+q/fddtp9sB66N0ialJmXyg6iCb+XzRHAm0euFvj+satamnfzG/0F/ri26XUX47g/gLBSRtAg+hFth+WIfxdU/8Ac0lMAAbgcMROAnKPTBpJKwQAd+/bufQYdeHcvRp16TebXpqOQoEQshZm8zfkT2g406bkviCmpWdZM8m0fLsORubYK6RR0h3tq0lNW5Fx23NokWjATvVupuKziTuNpjYY7AnW88fjvBIEi0+gx2AI6NRJrKRsCpve0Cbc94xlnsuTmD8SCQL2AAFzAj647HYA7KZQA2sRuYi87czxf1OGfjMRlsspmYHbaJG3YR+xjsdgBekRpIuIVjPbytceo398XvhWhpy7GQBYgR2H5kAQPfHY7AQNIrUrVKij5nJ+k25/0w9yWVXUom+hoHsCbRtf+nbHY7APqYFDKZhzF4AtIkKbR6yP7i2JDprsqeVQzaWZV2jSpJhvw87dgOZH3HYD9A8IZpqrM/AWR/2ibbfNJ+vGJEzUztUSWOoKDYSbnaANye3H07HYCmytEITpMtpb0+WCBf8A5vzO84Vf4j51kNKiLKV/QaZHvcXx2OwGHRs6za5AOlIBA/GSibE7Anfsvtio8S12p5F2UqYBkkW4ERjsdgJrwvVZwondlBt3gbzz6Ad974suk5oGFYGWWpU3tLMD78/THzHYCVoj+S9SL6lBjaZ97ADtvN92xW9Jyn8xKjbqRpG8WBnsCZicdjsAn/xEdkrUSBIJNy1pEgWg+p+i3tGCeh5MEXkaQLGDHqI9cfcdgKPKVTNh/wCAMfnfUqR/i6xDfMQR6WgfWR+9sdjsBWZWmARoA+WJIvYiQfS473O2E3+I2lqJ3kVFMiI4GxEn2t78Y7HYCe8N9P109yAVWeLBlnbvp/M7YpadFxmxMAFE0xcwpIk7Xnb0HfHY7ASnjBJq02kG5AH+WQCSSQNRiNhaeYwX06kpRDG7A273HO3zH7DHY7AMuntpqVSb+ZmM9ioMeoE7HbEX4nzAauhUzGr7SDzvjsdgG+UbSqqI33i4BEkLe23fH3IdQDvX0gAKIUaYiIWbep7ztjsdgJzNka2vN+w+nGOx2Ow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MTEhUUExQWFhUXGR0aGRgYGR4fHRweICEgIB8aHBofHigiGhwlIB8fITEhJSkrLi4uHR8zODMsNygtLisBCgoKBQUFDgUFDisZExkrKysrKysrKysrKysrKysrKysrKysrKysrKysrKysrKysrKysrKysrKysrKysrKysrK//AABEIALcBEwMBIgACEQEDEQH/xAAbAAADAQEBAQEAAAAAAAAAAAAEBQYDAAIBB//EAEAQAAIBAgUCBAQEBAMHBAMAAAECEQMhAAQSMUEFUQYiYXETMoGRQqGx8BQjwdEHUvEVM2JygpLhFiRD0qKy4v/EABQBAQAAAAAAAAAAAAAAAAAAAAD/xAAUEQEAAAAAAAAAAAAAAAAAAAAA/9oADAMBAAIRAxEAPwCJ65lQuUy+oEOGczBsCYAPqL/fCKhlZNh7Yp+usWywJiBrFttx9TPfvNsA9IQECR2/e++AP8MUwlLMXgQp5t8wY+9xhN0rKyWHEkCPfv7X++LHpuRomlVU64uIA3hlAuZi5jY2GE3TaR+I4AA0tAPpNptf3/TAPvBPTNGYDqZKiYniLgn7GMJepZUvmatRipcvDabL5QF29hi86TWFJ0AAJLabX2jUdQ2i1vU4QdYVhnH1KqSNZC2ieeRsRN7RgFuU6S50DU0awPraBEQe/wBDil8fKxqp8PXT0IzMRADarwANzIsff3x1N0RPiEMTTYMFB0ydhq4H5bekY18ZVAShMaPhqptDAtYED1Bi+2Az6VQzVj8ZgIBvDdjEjf5p+t9sWQpFcozSGqim3mixYA8fqMTvQcz/ACxqWCFuZMSOOYI0jvF/bD7qba8s+ltK7E9wd9JA38wBMcfXAS1LMZusmslGmPQR/wB1rzv2GC6JqAEsk9oNvUExeYPPpgLwxUb4a0+NQYxvZWBBm0EwPofpQ5ihOgzsTJGxJ5MA+vpBO2A1zuqgqlQr1GkKDZZiZYxaw2GJ7M5jN1m/nIsC44A4n8/be+HHinNfysuUkecH6FTYiT6euCqATYEDV5rbmObTI2H09sABlsgwomqJDBSwE7ss825H6d8Jv/UFfSGAgRvH9cWdZSaD6LmHA57xv9N8TvRaSPTUETJIJCkCwEf8v17C0xgFVDxDmAwLHylrnSNvTjYG0euKnxhmzlst8VFDnUog9jzYjmMAVOk3swBaTcGJERMX5ON/HEnK6d1ASe+4g252J/0wE9R8Z1tMmisH3F7bem/73Y+H+vfxFZadSlp8p802BESNvLIMYF6flaTUmJEQrHY9yOBPFvvOH/R8iFK+ZhIDN5RpPmnTM8ncQePXAZdb6qmVqKlQOTUBaVA2BEgmdx+kdsA1uvrJ8lRYMHywRfYQfcfQ48+M6jCrSL8Fh2kGJPtbv9sM6dNGEqN2PHYm/Nu3e3rgMunstVnUKw0iTqm+422JED9gYDzfUaWpl0OShIPktIkEyTtP9MPukt5n7SwO/JteBP8AS/0T5N0/iK4aLMdPcloM2+Ud/T64DLKdU1uEUONe02/P19vvjDq/WTQqGk6loUHsIIMAdxv9jigyVI6geb3+/I4iNuwxP+J6atmxsNQiSP8AiNvp+kdrAF/6u4FCbCYIFh7cATvht4qzC5ah8ZpIlQVHEkXF+P1AwGnSPOukTMkz5Y2ud787DY4K8cXymiCVC09oMxF/2Z3wExS8TZcs1Rlqa2XSJRfKsgkyHux9B27YYZHrdGu4pJr1FeVgEgTBEnj9PY4E6NkKbIdQmFIn8PMyQdrHf8uKPpHS6NN5VZeJBMWttc2MTsMAg6zUp0Cq1SFLgkeVjYHuBf2PfC09Uyyz559SCSeLevMkf2wf4+rA1aSkWpk+tiATJ+gNoFsZHp1Mj5BJJ4Mcj6Ef04wClcyapK0dTQLiOL/rB2GF560ikggalYgwDuJn7H3/ACxWdDygR6jABbGDPHHYx74kcxlk+PXXjVIG86oJ+gn9xgPjeKF/yH7t/Rox2N/9lIdg33/847AMs5kqtShUR7C+nVF/KsBTBsNP5zacJ+jKCFkhe5IJj6AE+m2Mel5ZqdWm92kzDMTI2PMQbj6emGVTOZKhXjTmDrAcsjU9MESoUFJjuJEbXwFN4cQPY7VF2g8X2+m3tiey2U+DXqpEANI7X7d+04Oy/ifJqdSpmCBbSYi+4sORvjTO53NhaVbL12Si5uoVbEGBqtIJiCDyNsBQdN0U1U7KsOwGqLQZieN9uJxOdQy3/uWbTGqbeqm+1pNsGv1LqJQk1iVJNwo33i1/TedsE5RPiUmFZ1R6ZkvBgjZpuTyZ+h5wBv8AD61UEES0GABaLTEHtzab49eM1D0qTqQFBWy3EL5TaO7D8ox6pdQyyAKMzTeeEDEz9FPvfbGGY6nTZFp0yrOpZimhkkRtJAlZkm3YxbAEdHMroMmVYGCJCkGxJJ3kbjk8YfUqIqISytZVQAgzBMySSTuAJ1H5Rtib6b4hqxfJUlbsHM23B8sz/Ydse8z4irTbKU1Err8xJgTbbgSf3OAC8Pa1gTOliDckkgkHYx9D2nFdUdD8wAk8zvvcixEgSZ4jCil0phVNSkymm8EHWqw3PlkA3vbvGHv8O3ywp5kOnYzzcbDAJ/F1D+RSdCCilJ5kExM2vqj74K6NmAyDzCYmZ2vFyPSO24jBeYoVGy7oy02OyorAGD8yjSd7WMzN+MRmT8W0Qx05KqI8pmpewjSb7/XvgLmhUPw203MmO3oduTfEZ4drMPhqwPlMBIBiJ2IFryDPoMGp40QLBy1YSQN1Nh7n93wSOmOtf4tFS9Jxr1LcX4n1/rgGjeZlJUxqB22ib/8AnHzxlSLZaoUGoBJgfr7i9sfBkq2oHS8WBFjHrIv9CbDBtZoQ6w+kWMo0XvtpuNxIttfAS3QKJgEGRfbvAB9uZ+u+KlB8pNyN9W14FhewF/3OJej1LI5eqaZ+MrIYhlkAGNo3WNj2nBz+IKJ8lOnWcRvpgD6uRJ5n+2Aw8aZYKyaQ0s5nzWBg27d7Dtg/pNLUlxAkkE7m86tjc7374z6hm1zSQit8VIcKRe3M3EEGLHnBeSP8sEEgEDft7etsAZkKX8xyWJGwPaw24NgDt/UmTpsqZtzc8X5kbyL84omzKhp8pgExyd+PrFv1wD1epQSqKr1lpDYyD5tiNPcw0wNgPScAdl1l18xHEAEWkCxNgIPO5HphD4vXTmaczs2/N1m/p+eHTdWygAVcygcSZA1Df0Ef6E4V+JMzTzHmpEP8IAtuN5HIkcNJ4E8YDUqNMmOSBAAI7ReRjLxXR/8AbGZIFKBzZQRMRfYGOMb5dRpUwssAByNi24Anj/xj1nG1IQwgACJkythA/wA0l9zG4G84Cf8ACtO08c3JgEbd4N+e/bDtXdCDt5bzt6z9DuSZg48dEytOkhT4qF52BEiPlDRcGDce/bHmtWon5sxRHfU3ccjnm437nAJPG1IEm8n4qi07wY9BAntj103LsKQA5JEkTb6DafT9Jwd1qmtakQjKzjzkqwaTI+X6f/t9x8og0KABsJPpwdo9SN8B66fRJqAAkox817Ed7wG+YfY9sQOdGjNPxadriQRO8baTvafTFvUzEQxg+5Pf8pjf+84UdX6SWrCpT0XH4m02nykEn1jvbADpmBGz/RWj8rY7BQ6U3+amePnA2ttpOOwCurl6q1AdBEAyDvJ3gniw27neZx3id6dFcvQZPOwNQvEmmDsNpKGJK+pO4jDHp+aak6isvxaYkh1/DALT6EC9vz5818pSzeY/iKeZTWyqvwmXTAAACrMkH0I53GA+dO6LqUPaDzMg/lxt9ffD3IUFy9CocxUAou+iNNg2pUB1zOo7mJACzIwb0fproh+JTZiCYAIK+ptaBHNj9Lq/EmWNapRpKAqU9TldwCYCk8SVEgX3/wCIDAO6FHSBBJXdWWDx+pvYcxxgnK5WQihImF2mBtcxtG4+uFeXpVcqk0x8RIl6bH80kW7xgml1WlXR0pVP4eu40BakghiL6fpIsTB9RcMen9NosGNKdIYqpj7Da49TG3rjzk+nqSHCDUhMT+LceaAZFvsSO+G+RyT0kVagAC+xB+s7eh9+ba0iAxJ2UEt7BS39D98BkmQHxA6L80M6drD07ESPXBdWgpuyjbeDIN4MAydyffCrp2SLlsyJWrVYkgxBE2B9hpE3iDhnmep0tSoT8N22kjSf+U8/QEjcgYCb630+iaCrWqFS9SaZJPkaDqEjdWPewM8jCoeHFAghgee3HI49byMVvU+ivUdDpBpomlQO+7SN94EwLY0y+W+EpmSqhiFIAAgSQC11EiLW5wEd03w8yV0enIcE6L2naNuZuO2H/Uek6m/iEWzSXXeGBhmnkSD+uxnBWX6jTV6REHUpZgAxcNHlQKBAA7w0kHvjHpmTqh3rIWE7B3YzubiYvJaQN2wHlOkmCSsCOTzJt9j23wN8BmypSpWNABwKLatENcFCZutxbu08Rh38ZKvlXyVRbQ5KiRuQbwYm3ftGEvizp5Y0cuATSpgs7RILk3BPcA/uMB6Xp1Z1g160qYK6oBM7cCef9MdQ6ZWp1aZapWa8in8T5tJ2jVEDn33w56Ll2poAXJA21CSL7Tvp4vg9Um6gMxgHcC+wMk6RckjvxgEXTulfFX4s6iZBMAFvUAE2H9T2w0odPRBIUG3MQfrtB7RuceaOcL1qhp6VWmAqm8Qt2JX1J37cjBIziFmQ6lqRJJEhgBwAT5RIt78G4esxQiGBll2Nyfbi1haf74C6mM+rn4deFJHl0oSm0CTuCZuRe47EuBkmMEm0yTcHTBsINtx9vbEVUqtXzLZhf5bQVLNK6kLHQrpJBERfe82wH3MVuoec/wAQJAvZYAgD2Bvt698ZdJy1etVX+IfXLa/NpgEDcwO0gDa5xTVKetIIE7kiSDcXE7jc+mOytFKYqVSJFFGN+4EifXmf2QT5yg1WqqFCqU7ajbkCJ7R69sH5Pp/wWZ0AE22+YTve3f7/AEwF4f6yxRTmhDG3xQPKxE/N+Xpvth7TLS2mCAuoNaDY7cavfuPbATtXqGdRyFWjpUysUIkHbY8gwY7G/GPX8ZmvMwp0NR0yBSglZFgZmbTeePQYKyeZqVKlSoWbSYUAi50+WRa3JNhvxwernzGQIgb8yLbWP3tgAKHSkZ2qg3ZhKFQO1ztNo+3OAc74by7H5ADuYsPTsZ2ttfB3Vc9U+PTp0oHw1lwbgloIBAiCLb/670s18SBUqqtQX0AaR+Yn1m+Amqfh1KRFSl5HAIBgEGe4HzCfb6Yx6z1PM0gjJlqDI6gEsp8p7G8EE3B5uItijzlKopUHUACSBIh2M3I2MW+/pZB1fKsuaAFQwqKxRje/l1X2+W08Ec4CbzPiXNc0KNtoBH6XH074y/2kM+j5evSp0mOk0ipO4teZkx9wT2w+o/DqU48tokGQYudlEyVI2F7Wvj1n8rlacsdBdUGkJc6zAhe4E7/mOAg26AwMGnBG8jHYdV+sNTYoVpHTaWPm+vmx2Apa1HVScSBrHNoBItcbkDT9T3xhV6BTfXpAGkQNonYzuQZnnYAYXHxDRBhPitwWVYAmbEFySe5GKLK19SllgA7mIn8VgTzB9sADl8rm8uR8OpUImCBJBBmRBE/v6YJpdTzoM1FoOw3mnB5Bkqw9pPYYZ1M2FhIOoqTtaSSptyRax7+uC/hzcqB/zaQL9tUDYcc4Dz0+vUqBi2hSLHQDfjcyfa/0wtz/AEEZms7umkQAogCFueLeYlm+uHD9Sy1KA+YpA8oG1e9ht7/X0x9y3WMo5IWspPMyBa4uwC8Wk/fAJcv03OUQTRrOV4QnUO2zSPTv/TCt1rNBSlTL02DwpZJQkbkTcDYXAve2LMOpHlMiRAEGeZ/Of2MYtQDRswiJsLf1HPA9uAT5Tq5gD4DiBplWDR+SwZO/bBXVdK02qMofSNSgg3aTpHc3IBHYHBGWyTEqadlncAm1+OLkfa+MqocrJBAMWZWDSbCF9zt74BB0nJ5hFAo5ipqI1NLErHcBpE2JtH4e+HIzWbCxUpJWvpJKkNG/zLMiRAG2/bG2WGhqliN7EiwAAIg+s79x7YY0swoZCzCbibwNJ83PY/pgErdepBgTlqoZbAKQVuYJvH54a0erU2ICiqDwShi/oCe23vgjN0wQo2I9psDae827b48Uk0kAXJO8cX2/L9cBjmem02ADjypBmeBxPexvhVlMnWBDksZYsFJJA1SdOk7ATxe2KNkInysZ33jaBePTjn64ydIERczP1J/1tYYDy2adVX+SHEX0tDfb07zgKp1elDHVVo6byyFiSfLpBHIYqe5jtg5SQvESACY97CeBI/vgY0kMSoJk9pA33AH5mcAB0p6IQj4qkWgHUsxvdlAmJ/v2Y1KqgHSqy0wYIG/4fLf6cycZUsqoG3pB4Nt/XGwsIOlZuAdoBN5O1544+4JeuZytTX+UT8VgQIdiBtNiQdUXA7nmIGfS+s1UUB3m3zVaeq0RuLg32v7QZw7qZRWdGO4fcbbkx6X7GZGM06WkbEksdxvyxgX3vzx6nACZfr+XBCkVbaZcLKGR/lPmAEQAoi8gCTHrqHUErUjQo1AWqNLFgULKDIQE2BJifT3wf/sekC1vwwLTpneD3mYB2wtqdMAaAS0LEHtuZH1Nj2wB3TcoAmg6SD6giIuZFv8ATA2aQ0aZemf94QiIfkJNyYmYCgnfkYN6dl1SVFxAFhuTJHa5BB3wRXpKzXMkeu3B7xbtgF2TkAlyFU7mmAyi9wIUG1/mU+hnG65qjK/zVCgi2oDc2EHbc9uOdvGbyJ1AqxDAwAYI2iTIuLixkDjAGXoOzKAiCQxnQDM7tsCWNrGdx9A1ytFj8RyoDuSxiLAm2xuIEes4xz9BXEMCY2ixB37QDBmZx9GVBALqgWAY0BTefMSBvMi4nffnU6TpWTPAtcfSw/XtsDgJ2t1DNZT4jrVL01WdL7ljAVO4Oogz2DHjCjJ+KMuzF6+VdHb5qlNz9zNvynD3rmS104JhQdZ2vAMX/EQCbAx9xhQelKQRb5gv5Mb+2lf3EgZTz+TPmTNJexFQFW0ngWOqL2jG1CitWoWX4bqu0NqZrAdwxMAmD3j2R5nw8ST5bR29hzF5P74Cq+HgCJW9zAIj1vgH2YqaWKxEcFbj3lJ++OwoodJbSPPVHoCf/sMdgPn8Cisrhbu7QtwREQPU3MgdvXFjRyC0qReqopLGoyNvKZmSObWvtMb4QdR68uWpgIurMMwZQwU/DtZrr80GPQDvicitXb4leozkGYYkr3sAYt9sA/zHisk1RlEKiiupSRJfU0MwkSgEzbuB7pDSr1vNVqM07i8XN598OOkZIIxZo06W+Lq/yEQ2ok+xjuFjsfXRyKiqEUhSd2iSOAe8WabextgOyHRqcEACVAZQOYMm5NjoLe+k8i9Nkem6X0hTINoG+wtAI47d8B1MsQgNKC4qK2nQzGPlFgJuzAGDs3AE4x6n4mbLJ8GlobMsAHqKTaFAsfwiRwfMVY84Cg6h1mlk1JzNQB58tKncgf5Tv7kLecKc/wCO6isUy+XVWIW7R5bAxYmSCSN+3JxMZTpLMxeoS7tMk7/T9/3w86jVoqBVqCohsiIqrNT8RKEmygkDVBjS1jaQCzXWs/VJD5hwCQNKeXeBaPNG3Pf1x86Jl3puSrEMCfMbu0HbzbAGbExcYadGoBgtRgABdiyggeaYAM3MwBPJnDDo2XWoHeoFSmqLLLYrPmvIs1lFtUhp1WwB2Qyrsw06nPmJLaudyzbEdxbcHnHnNZ3LKPgNXNSqv8yEN1CA6oPMqYiP0nCDqviV8wfgZT+XRFiw3M2Md+2qPsMfOhdKp0qlOoI3gzMkEaW/InAFL44pkxQyzOpOoMSZkneDbf0wblPGlRgWbLlI4FVgPeAkn7xbGOR6ctN2pBQ2mSCCI0hiAWM+W1r3scMaPTgF1mJ7CdNxciNhxMcDAYN1HMkfEWooioVZWErBXyRckMCNNjckWvJaZYkoFBIZpBgQZkzG4mY2J5x8yvTJp1EEgsPwzCsLg7b7fYYFo16v/wAbAKli2lpZgJOgn2NgYjV6yBue0IhSrVSkTp0yw1alMzE/LuLx+eEtfxNk6QH+8rtcykwO5nvz82PC5JKVYVKo1620tqMtebnuB5TbYE4B/wBkrQNRqoVaKk6WJgsTcKOXbiB9d8B4zvjbMMP5OXpIoH/yS5+oMb/05x5yfUM/UXU1fSNR1BFRdM+UAcgHfjbczZhk+nl1BCgapIANwDJA/rbjBmQ6UQXWPnTT6yBIPvIH54DPpJcN56lSpYfO7MBMTBJ25Mf5cUNKoSYhjMiQCABcyYMi89jYD1wkLUspSVs08uL/AAluJM7kAyT/AJR3wm6h1avnDp/3VLZaYF42kkWk9h7ScBaZvM0KYJesoUWaSWuPlFrD25wpreIssPkSrVE7jSoJPvc/T122whyvRylCpFMspdGLdiCZI3DHYfUemGdPKqsBoUlZifMBO/EX2PpInAdU8RVDJpUqVKw0yKlRvadIQff+4Pp5mp8Rl+KNKx5QqiJAY3jgGZ9PuMmTXTMkjm1j6CO4H588b5HKM7udSGfO5nZW2NhYQCAvpubwBqZkM+gN5j+GPlN+NUbRvtacdWyUgtUikgESxWwgEGIkG2nabel1fUutMJGUiIBNUiST2QH0E9vMJnCnK5R6vxqdR3csoZWLEyyHVCgECYnYbjvcA7/2hlVqhEaWBku4KoBJMa23JncfXAnVPFLhjTRKDgXVwzGw3sIE82bjCnp/TvNEEvCuZXUb/Kx8waDvJEicPEyCaCNOrQussVKnVpJg6lPfVNhYGDgA+nairs7yBe43LHadXzEkRzEiJuPWbhVYny3VrEbyBpPmAsSL6f1vpT6aClNqxC0vm1OYBa2nSmrzGC1zbbaMIureKxLLk6QkH/eECxsZ7TPoDYScA2zNF9COFnV5Ic6f+VhqifLYj0iAScKM/wBQoUh/MzCzEHSpY25vF7bzF9u6CguYzFRvjVSxqI4WDGkxIYcDbAGU6WPxSWEzuSD9eZt9cA+HivJCwVyBzoH/ANNsdjzT8M1HGpFGk7fS3fHYBJSydOpWap/GUGLmSW1i5OwhDzO2H1HpqACMzlyWgQGYmYiB5frx3wiyXSqei4OwsBO5AkkbRMyewHM4pfC/QlpGtW0QypCyNgS2qAbTC6ZPc4ATr3Xhl1TKqiVviLrrl5AJkaYIgwAJG1iDzhh07qNCkuqqvwnNyipUOkRa5qAEQZ4HnHacSfQFavmnrMdtdQsRMW8sCDJHAj8Oxx+g9JyIrg6rfEYSDdtNgpZjdmiDfczIm2A9ZvMA5SrUy/lq6NtQDFJHmMmKauLxJJBEG+J/o3QKoJLodW7XBi/IBMR7W2x98Vhq2Y+F+FSHCja86ZNjKrYehMYMy3QiVDKGa6qGDm94B3tyfpxgHOU6ezEBgFpCdVQmBEnuY9IW/vib6hnaGezHxaVHMME8gVXUCAYGmnpYhSBM239yWniev/D5VaQdndramJJGu5g7xpj9jCTpHSpVfMRJ4JXbtt+4wFZ0LLpemocEBdQNWmCGnSFYKSwYk8xtxthJ46zhLJlKCMlIXJUEBt5NokmDvPHczU9EyXwKNRzqMLK6m8ssDJj0AEkydu2I3puaruWqK7pJ8uh4IXYDsbe0NftgGHRelgKPIx/6CfrMbbd/7UZy1OhSNSsPKPw97TpAiSvEcm3sl6dlc/VqANm6iL+IreFFyNrtxbnA/V6WquKep2JcP5pMLGkTN5ED8j6YD3/FZZmqM9XMDWxLn4fltBCwpgwbbd++GWV67lUVV1VTEQfhkcHfzE7/ALvjUZZBSVipaFBASBqvYXuB6xNsG9I6SjEVJBA4MbgT67GN+xnAY+J88UnL0lOp/mYQDFpEDYRHPftjDpGU0LAMat4gyQOfLEmYk+lztgQZp6teo1N9KyVmLwNzEHt+mDqdfOof99JJAlr+gkSN5+/5A5oZIQajLqC3ANhMATPAETNojEHn0p5qt8Rs/lyi/KkkKO8ELDSebTOw2w4/xD62RSFAOdTnS5iJURqgdmIA9jhJ0/p2mmB8NW0jt9YsJgbz2GAoOg/DVdP8VRIAJEOVN+DKgkWG39btUr06FMu7AIFOjcEDhtvt7euBMj4buFqBJJBYAWUe3eB359MCeMs8w0UaaU3JYkq91CCLQNrQLjabzgJpcu2Yq/Gq2liVQ8f/ANE7nvikymVDKNNtwN4ImCZ4EWwLkqw1U1alpqM6hjcIB5rhVjmBxeB2OHnR6lVnN6QpqSGimAQBYbkwSYNx+mAB6hQy9Ol/NZtVSICsdhI21aW53PC++PHTkpzJroWYDUdZZpAB1aiJ9o277YIzKfHrHXdV8qkDa17cQN+wHrjfL9LVTsTYxAvttc7YAk0RcK9O8CAw3ncmJkTEb2H0V9VzEsaFMzqj4tT8Rgm1hJkQObD1Jw5oZGlSBqhVGkWtEE2J+0iPUbYmKHVqkF1ytIgy5nVqInc7mTOALyPT040m4FhM7gyxsALiT7XvgzN03FJ3oqrVA2lDYlrGdOqAo3JuSQDGB+iZ1qtUI9PSL2Dal5PIBmPNBLYQeL67V82KaOyJRECGIhjdjPfj0wDbovSs0pbUjMXOosy3JB3kTf1/1xTUKBpoNaksQxiLfKAZYgaNRO7Rcm+PyrMZLMrC/HrQ5NviMQYiTY8yR9DimzUZHLAVNdWoFGs6mku19N2sBMCI2nvgAPFPUTmavwlPlVdNTQTpJk2U8qDaeTewtjPI9MRdIAk+8fW9oPN+BfHzLdWy1ILpyNUTczUn8ifbBtPxECQFyPmLQB8QgkkxG8XwGuQ6f59TNAp6X1REAGebsbgQOSAfVIKz/FY1Mv8ADp+YoSCDO4LWj0P05M4eeJBqT4QJQtP8sOdJItIcQ1iRE2JO2xwg+GuXBYUvjORBWtUYFRcHT5SGJPO8R64ApTScBt5vdlB+xMjHYUp1SoBAyuWj9+g/THYAzoTDSRAIkATsSbG/a5P2vh91usaPTqj31vae1ov/APkY/wCLCno9A6KfEahEHa8ztsJt98aeK86xo/C+FNOAQ7GxJP4ViLSN/XAI/DCCnRdjqNSp/Kp3sIg1GN7+Vhwfzx+k9JDKFPm8o3gXMQIPYG/At74ifDORUurD8N14u1rCDAkXP5YtcnnaaDWXA1L5NTKJkarf9KEwO3OAkK9b4mcqmZg6R66bkz3tPpHocVvTwqCmGIIALHcAQNvsd574h8m/xKtRmAu08DuN+883m84vMsCSFVYEKkg3gyAB2tJF/wDwE/8A4lFRUogAg2AECBHA7XJH0jHjoVFvKNM+YaidwsGbc+ntzOPvjit8bM09S6SpbTPoYn2JmO9sNOj5dQvM2FuDq55Gw5H6YBl1rOink6pKggggBjaAB2ufb1GJ/wALZbXSHYCWPafxffYenOC/F1SkuVNJnmqVJ0bkKWF5iRsNiBM73wN0LLD4QAAAChjYGL2j1lN945wFpkAqzAFlIEbRI/pOJPqdYNnKpt5V0+UbwLbzywE4oMvSV085VRKzNgd7CCI7f+DiYZ1fM5hhGlmAIHMQwI9yB+eAqY8oiTaYk7XgfnuJxplqelXMCFABvO9+0yABzzPNg0otpMySIuxEkxB2UQd7nnaAMa1c7TSkVqsCzSB3JCXMb7GdsBNdBqoqtUNgOZtpJMXYxM4fZLSaqGbzP2W2/oPvtHK/w2vlWZ4i5gWO+2o8fsYd5BAtRjbUdbWF7ky08bgTzgIfxgFPUEHzSFkcRMEHcDY/cYoOh5T+WCaZeRYAibDm4iSd+57bzniFS2dcyB5VWDeRLC0HaSbe3riu6OrLTBsWmRbaAFAtwLDk4BrkMuoeo++qSx9zELNo/pGJGogbMuxJ+Xe0AQTFuQJJ9SQMVuQqiGYgwQO8m3p2+1uMReYrIM7WBlgXE29F2I9O/rgKc5cGNSwAwKqPazFhtB9e3ON+n5IUw8y2thx7+lgBG/f2x4ovYmZAi8mwAA/pj1Xos5QbDWW4DCBIi+xKwY/vgBum0AdZCj5nADGxOr0vz2wWRBIEnTBJIgTe8x6AYG6LBplJsGYTyYO+3pP3wWUUAWBJtJNwNwfuTtzHrgMOpMRlKpaQLx3EgAGx3n93nAGWpfykUD5gdUWP2j15iwP1N69SVsrqbyk2EETuLTeTKniP6iU3daakL6mwUC21tzMCdJ24icAZ05StRrU5CGSA3luYEmZJ1rN5j8oTKZXVWqkkMTUfzRYkMbx9cXWQarFZmVFEeXTBAMm5sLHy3O+njfH570YMpYWMNcgmDMj9RwOcBdZTKU5QvpLeQDUY7WveLFoubnCHxlROukS8h3J8x9yPe36jFJkygYEg2veI2+b6C/G2JbxQ01su5ghgxjaJINp4Hf23wBeX6anw4LaWawIFo5iRzEzMgze92HS8iBWkqICHSewiJ28xJnf6Y8UkYACWGwMR+fptONOoV3VHKeVo30ybmdgZnYbdsAg6koOcWJJCDcGRcncgkg2Eie+DHqBoimjSRdxNjAmCZUzt7gycJ81VdsxrKj+YghRB8pDA32uQbHj3wZr0osAl9IEL3MmLz999zgPmmjyif9JbTHEX7Y+Y8GoBY3PJJ3P/AGnHYAjJdUq1qVKqkoGTUaUyYuoI7iwMc74+ZmszAmNTtJUETyApcQZsOQBvfjEhkDX+O9eidKhhTRPw6VnSpE3tqMz3vimo9cpVPJmlNN5+YbEj/Mbcj0352wB1Draoj6rIFX+YqAUtTEgUheTyTa+8gRgxqvx8v/OMqNLDSAGG9lgjtF8KPFnTmdcsqMrpqLkKfM7HyqQpGwXSN5M/XB3SMmERVMCQNxeP0j3/APOA+eHqdIOE0IaZlnYgalKX80ggiYEi8kRvety+fpVEWrRam6vdSsEzG4tMgA23G2JDxFopZeotODUrqFW8wpJDHclium7bSfXCXw7016IBpMRHedOo6RBBtyOcBUjJF6tSqBDEgIWhoGwg9zBYzO8HDnK9RagtR30fCpIzNpXzTYjzFjJgi0c4naniIKdObpMjDdkmI9Qsn7g8XwxzT0cxQalRrIDUYTqsSAQSp/FJkccjAZVkpZwLWBEmA0gghRsGXe2/bfBeQr0EC0yhHxT8NSJ7DiQYvBjvxzpk+mNTWAATtIIPlO4kXuLX98D5nM6VqVd/hodEiDraQCAfVgP+nbAFN1LJZoNTpMGam5lGS5IOnyhiF3tq2g9jgHpHTEVvOHp1Gb5STIJaxBjzGBv6zzhb0voACq0wVBJYMAx+v0sfXDPI9RzVEJ8ZBWFgTEMsyDYSALEccb4BrRrJ8WqgDnQYBDzbYiCBzuLwWnHnqOVp1ARHBYzBNwB9LLgGnnKDVA+X1K9VpOtTpM73O0xAAkXHthxUy1Qs1iQewG1gedzB45wCqilPLtRD6/5mq6AHSBF2XTO5ItP64Z0GStRD0mDhwA15PcqfWbGRO+FlamzVS7awaaAKIiCwkCJgwSJubj7B5rpyqWanUNJlTUzKfmIsFYbHiPfAeh0SmrPWcGEQXU8yYUAwAxJNtvyigylOmEgK6iJ3G55Ji/sfTCDM9ZrKPhVqS1wbsVMQFNiV7yLXBkGw2wT/AOp8ppgs9Mx8rIxNoMatu+574B5SrKrogDXudUWEHt2j9cRnRculetUqh1GpiQCu0ELPoOx9t7Q5r9VpVKNQpWpFnp6ANcG8DmIgE7nfCSh01KcaWpkwfKKgvxB0kyLD1tbAVXw0QCKtOGcIsmNR9CDeIP8A2nthV12jVFOqoVroACEsqhgD5xJZ2N+wVSZHI1fK5gkhG+CFGqaZInfcg7GxgjgDACZTM0vLRqkE+ZhUM3kySTsCL2O4PrgG/h/5DeAe8kn3t7/6YZl1EnUJAWTBtqMCI9Rt64nE69mFJ10EeDDESDx3/vjznPEdI0nDUq6GV2AOzA2k72nvzIscAV1OgDVqMX1O4RQq7LpkgRuIMmbTbcwMOsjkSUCqyEgNBkxvtqA3sAe04Q0Oo0XKAfEgWhqQAEiJBBNtjBJ+s4NzOUDWWUsQSDBJMXiQRAsI9bYBt1PLuMs6JUAd480xAO5njvOJnovhlwwdyQCT+Env24+3OFnU+jOQi/EqP5i2o1HYj8KgSbAXOkdz2x8OUzSAMK9UWOmSTAF7att+P6YC4zKIoclwxiNBEXuN+28+04iurUjWr0wpDLRRULHYmASSO5345HGOHVM8oK/EV53FRAwjn6X/AExtluo1SY+DRAAPlCQs25ntA3OAY5eiQElha0CYMRJmL7fmcYVc2aCOalM1gP8AeBG2gklrkcjva+N8rWefNSppAmAbQPwiSYEj8uN8YPlPKFI5kxbUTvNxE+/98Arr1UqZw6CiqtJEhiFCjSYU6tzcCx3MYbDpLBYVknys8Ebzc77kCBMRB9cIqnTy7u7qNTOWkiRpEjSZ7DSPabYwz2TpgOtINTklYBKhuLifNafaSMBQf+n6nDUwOJ1H9DjsSK9KfhnI9G/vBx8wBvSetUj8NESsIsAUWPbUam+wkg+s74bZh00y4V3Cmp8MHUTaV72JnsL9sKsnTVCdIIvsDP4pF+bbi2/GHaUXgEIzMVgGDAAtcxbeYkfngJ7I9FNmWo4qECRcR5QBAJgWIEC1m7Wc1+q56npk06iDywy330343gyAMECqqMC70xc6V1qGnUCYXVcnaf04Pp6dLTA0gmOIvc3taW53wCWv15nFNnySsVUgxWZRzZfKZ33jvg3pb06ulRSZGJuHM3JtDqBI3JBAuo98GVtJa6qTE3E7SDIFz3t7TjQ5KuQpR9CEXJCruTBkjaDtf7zgPtWWCk0/iI28Rq0/68Ai8iOcJavQKdUu5ULeQrcDYAk+6+8DnDv+LoJANenqnlwTECDpE/MACIGx3vjY1qFQW88wJ8w7kCWib223OAmqfTKtIk0q9RbTAOqOdjsYj6nGozWdsrVQ8kT8SmGU9hBgG8f9vGKGjRQSTcW77ABY24gHnBWXQTGmSpNvXfvPb74Bd0568LqKaTERTUCDJMQJi259MNdbaWj5jI1XjsDHPcQb/bHpcmUALsqAQSXMQLiL3B2vhRnPEuTS3xTUf/LRXVyPxEi2wkxN/bAH5jpyaLrDASItG4k3t/TbC/MdOqazFdwYkEM0ztcz3vBvg/LZxaq6lVlEEsW9LRG0QZ7DGmWqCGAHyRsL3O0TxYnfn0wE6q5lCF/iawG8ayeSPoLbD7cYZ5aizAqzO5JHzMW2INyZjYbYYVsoiJqqOiIoMsxuYPHJ+2JpvF2WU/y1q1vUKFAGxYTJ/e2Ae1slpLkkwU0nkgCB5dps28H9BgXO5NW8sKSLRezXPmtxYfTfAr9ers7IuXp0wGM6izm3IIhReO/GHeViVDAFtyQIvuDG8xFvU4BCOlKI1C2oiY7TfiYuPrh5l8uoA8g97bdvQzBjGua+DTYmrUSmLkD8RGxMWPIucK6/jPLBSKNFqhANydIngzyCd4O077YBtUjkEzG97EiD6x9rAcY+kzaODfvIP9/fEpW6lnXAddNBXJn4YDEkTbWwsBawjk3Jw88PZGofM71GAO7uTfm20zyNsAX8JDpsNJBsLXJBmO+BX6YDExIgd7j052j7cThzWpICAWEzYAj97YX5/rWUohtTmoQYIpy3m/ykjkgbHtgBqfTgARGozb8rG++/pY4M/hagHym8mAPpcx+fOJ2v4wzLyMvRWkDsx8zke2yybSSfa9gKXSqlUVfivUdtIddTGCRuIHBBIjuBgKmqja1Lgdh3mSdp3g7Y8lvlkdxOwExPsARHO+FPRukhdLqALTAG5ER6nj7+2KDMZTyaqjCmoAJ1ene87x6W5wC2qBeQAQdjxG49TeB3n1x6yvTC06lA2Nj5jYDgWiOMC5vxLSpFalKktVIC6lbY9jeAZsTtZdtsZ/7SrV6Zh/hzMqpiPrvH2wB2czCD/eOtODPnJFu/OFFfxBlRZHeoLgBEkekliJNtr4DzdBaakaWqu0GDs339Pf8AtqnSRQV6ukTqEoDOlNgZIA3ME8Sb4DjndYJCsoIGnXABB359+d4wHXztMEswUKfMSR3sCBElpM2jcWwzyuXDL8So+hFMAtczPAnv/WLYl+u+IaVE6MvSD1PxF4aPSx03iSJMSO2A95ms6MVancGL1CLcGPhmxEEXNox2Jt/GGfn/AHpX/hWwHoL47AUVfxRRojRl6YqVEWCZLKoAudUFzG9tI29Tie6oc3W1NmKtQ3ErBWFJgeUxyTa/OPeS6XrvAIY7C/18oMW7cdsPUcfw/wAGzsbIpBAMkgCfwhfKdWwgciwL/DvTFVl0qNU8RuOO/Yzi2z/UqGTHxMy4Um4pqJY2uCOOx9u2J2r1pMinw6QWpXkqz9xAuq/gW9ye0emJ18m9d2q1WL1HuSRczsAPygYCp6t4zqUn/h8tRCshhnYydhBBMk25thTUp1s02qvUNRp+U2F+w27b39cH1sgGzVNWgaF+E7ahDlFubbGTpvB9owd0gU2hmtqdtKgWji/Foj27TgD+lUUVKNQgaVlCbb/Mh25Ej6jfFBRUk6QoCg7nYATve2ym/tfAGSpB6NdanlXV+AzB1ErEi8W7bDjEv4r8TnMMKGWBWkhOogfNa4mL9z7DAU2e8RZXL+ViazCSNFhM7D0tvYWHvhdnfGWZakGy6LR1sVZiJKkRp95XvMaTvhR07p6Kbm+4JudrtPPvh9l8uiZarUrKRTDCBMNrDQEHqQSOQMBPZnI1K2p8xUarGk3aw1beUDSAbWi4Bw3y/RdCo6qAr9oUqVm0bERef0tJuUyoakWYAOwMKtgotaYuAL3mY7nDbK5c+apUIFIaXIMWKkExEyWIAubAn0wG/Tcr8Ok5quEpRcmJgdhttBJ9TiY6h4xcvGRpBaYbzsw8zwbgXB4gGYws651irnqlzpoL8qjYx+Izx242OD+nZEwBFzA7E9oHqT+eAVnp1WtUZ6hYyT5TFhMgEAxtf0w1y/TdKxpjY25+ntb9zjfqvUUTMplgacUgPisu+o30TNtIifXns8p0vkCqGUC7byTBBjaBe49MBlkcsajBgCRUdwTwuhpWW7FNIn/hjGHiPxIKTGhlCDUA/mVBfT2AA5gG02tOMvGfUTRC5aidNR5aoRMiwgC9vr2wj6TkVpqASJkW3Zieb7++Aa5DLa6LlwXqJ5yxMlhfVA54P7vvl8iPiFFILKBIBJjmG4BjfsWGDnpNRylSqgZ6zqVpoNySIm34V37QMAeG+kVqdMllZSymSzAGTvNxc++AZK6rppaSwdlYxwC2lj2gxxe5OGruKFE/GqmiqkzpgFrwIPraBvfHnLIKYNV1XSiyby0gkhbcX/XEB1vO1c3Vps5AQCVVWtJ/Efv+X2CkhayNpBRGEEz5yDG7T9TxYzjxl+j0U10QLsmvSSp0kTpMbgGT7iPp3SGKrpAAkXZjwZFu2477+2GWbqLl6L5gvTSq6laZqnSuq8E2JG+17D0wCqh8FHWirA1ACXA2Qx8pO2sXkD+uGWXrFWQi++qfS0Ae2qIHOJXo1DK0QC+eoazeUdi0ne+kHk+v6Yq8lm8o0vRqpWamQQAIAZpC309iTH15wGufzlDII71Wk6iUWLifwqOTM9oH1OPz3qGfq55/iVz/ACwZWkPl5gsOSO8drYxz+aqZzMsZLrTJAsTefM0d5t7YeZLpFThCDaTpJMbx+n7OA8ZRSKVSkUJZwNF7Jp+VYnYsAYFySbScF9T6pSyShNBrZhhOkHSE/wCJjBhu0dtwb4Or0P4WhUrVqQcqPIDB43b0EevGIt+pZcOalWlmKlZ/M5V0VCTfy+WQLwB74Cq6Z1Et5iqB5AAvYQRzz7nudsa5fLmp8Vqj+UAyItLaTczvYW9+wiYXxfl0ELkqhE/iqA9jxxsfv9XPVM1mP4YqtKnTqFQ2iQIJGxZzcxYzzOAl/FviB6rfw9I6USx0mw9Ae8m59vouyGTUqYgeYe8EMSfXbf8AYL6d0U7NUoKdyWrIfrYmcOMv0lNMfGQtU+XSQQTuew7cAXwExU6WzEkaYkxf19cdi1XN5KkBTcBmWxIDETze0xtPpjsBGdINOkND1qLTaFcxHMsQNP5zPOGudz6ZegayVVZysUlVWC6TILiwUtaJPBa51Yi8rktTKoHmbv7wPznDvxTnvPToIo0oNKzcaVGkQBG8d95wAHTVLH4jySTJN7mJAt6EW9fXF74bpeQ1JmoQwUSQoifMwkeQWJg8QLmRF5LqleiYT4ZJFiUXniJK2g8c+xxR9X61mf4BXqVAC+ryqNNjCAGDJuCZmIi03wHZY0KtR6rVqrKLcBiCdyZEg3O3ed8PejDLmQBWWknmao4CIIFgGghiZsJG53gYhugVaq6BTIDkEAncTYHtzEmduLYpugZd80xqZioz0qCMUUk6ZNlMfiO7Xm6jtgCvF3iEfB+FSptDGzalMm2pgUY+3FhhT0fIOFMKZO1og7zeLD6+2F/UM0ozJWmp+HTATSCwm97iCoIuOdha+Dk64qaRRyygao1MA7E8wXZgJB3AB9bxgK7p3Q6rDzIbxc+pG9+AT+zhV4n8TUPjfwxoNWp0DKlamkaiLkgC/ebxqjjHzJ16mapVS80KdIBgqmAznYwJICqh2O7bd5rotDXqc2ZmkT24Fvt9MBUP46pU10pkW0gRDVCe3rtbDLxHmsxXy4pIlKiWALKagEKYkMzRLCIIG3rgTpvSfiV0lAKcq92EkLpkRyx81uxGEPiwfxGehoYIIFhCliT/AGMyTJP0B10jKUQkfxOW9YqTyewsPX/xh7T6jRytGrmdYqlEIQgGC3aTzeIxN5XoKuFGn5lmY/SRcdjjvGq/C6flcvTB0WLkbSZY39WPOAWZDxLnnH/wq5Ml1pAMbctfvOLHwp1PN1KpL1V+HTRiQEUTIhBMWuZtHy4kOkUIUnSRCj3BI9eRrE+gGLLJ0Wp5PMNS+dgduYUxtzMyOLYCaymapPmWq1XqMDMtpJIIJsLxBI9r8Ye9Kz2RevTpK1d3cgCUIjmST+EAEm/G2Jnw1l9KEGN4YGxERvI3E89sWeVyVNX1gaRTDXgi0FSRbYjj3wCDx71Fq2aShSqPTp0gAdLFdRaPmKm8AbbXOE/+xXcCXqXG2pvrzf7fpgmhTLV6zsZmofMDIInTvyCMVfTspqqKxvTso9W7e/B9sBnninTMjBGtmgustLMwEiZtaFmeftM9O8SUaaj4fTxtu1Ridu5P7jFF/ijl9QpAsINXzTYny2v+cDkYWZPIqVACyREGd9rf1wGnTPHFU1USnkaI1sq2ZpuYkmDgf/EWscxmqdC2mmNQUWEn73gH74d9D6E38QrhdOkhrz2AsNhIv+7oetZaM9VKNqJCysXECI/r9d8AI/SRpnRvbjbv+g+vsMUmbRcj06UADFdZkC7MPKpP1Ufs416eikRvpAJvtPoJgWkT6Yw/xLAGVIYz5qfvuCfz7dsBHZTxH1BlH/uagm5iBtPYXmMF5PqOeJCJmahZjYGDeYmSCRcHGHTKIKbXCgkgbkx+dxv3OKDKdOX+IpgsZ002tY+YkWPBhZ9L4D5/iVmClOlQLs7yA7MZmAGPtLXjaI+i7K5ZWpNqWSqkiIm3EWvPJI/PHf4gMpemNMEljtE7QPXgXHEY8dHzOq9j5wt/+q/fddtp9sB66N0ialJmXyg6iCb+XzRHAm0euFvj+satamnfzG/0F/ri26XUX47g/gLBSRtAg+hFth+WIfxdU/8Ac0lMAAbgcMROAnKPTBpJKwQAd+/bufQYdeHcvRp16TebXpqOQoEQshZm8zfkT2g406bkviCmpWdZM8m0fLsORubYK6RR0h3tq0lNW5Fx23NokWjATvVupuKziTuNpjYY7AnW88fjvBIEi0+gx2AI6NRJrKRsCpve0Cbc94xlnsuTmD8SCQL2AAFzAj647HYA7KZQA2sRuYi87czxf1OGfjMRlsspmYHbaJG3YR+xjsdgBekRpIuIVjPbytceo398XvhWhpy7GQBYgR2H5kAQPfHY7AQNIrUrVKij5nJ+k25/0w9yWVXUom+hoHsCbRtf+nbHY7APqYFDKZhzF4AtIkKbR6yP7i2JDprsqeVQzaWZV2jSpJhvw87dgOZH3HYD9A8IZpqrM/AWR/2ibbfNJ+vGJEzUztUSWOoKDYSbnaANye3H07HYCmytEITpMtpb0+WCBf8A5vzO84Vf4j51kNKiLKV/QaZHvcXx2OwGHRs6za5AOlIBA/GSibE7Anfsvtio8S12p5F2UqYBkkW4ERjsdgJrwvVZwondlBt3gbzz6Ad974suk5oGFYGWWpU3tLMD78/THzHYCVoj+S9SL6lBjaZ97ADtvN92xW9Jyn8xKjbqRpG8WBnsCZicdjsAn/xEdkrUSBIJNy1pEgWg+p+i3tGCeh5MEXkaQLGDHqI9cfcdgKPKVTNh/wCAMfnfUqR/i6xDfMQR6WgfWR+9sdjsBWZWmARoA+WJIvYiQfS473O2E3+I2lqJ3kVFMiI4GxEn2t78Y7HYCe8N9P109yAVWeLBlnbvp/M7YpadFxmxMAFE0xcwpIk7Xnb0HfHY7ASnjBJq02kG5AH+WQCSSQNRiNhaeYwX06kpRDG7A273HO3zH7DHY7AMuntpqVSb+ZmM9ioMeoE7HbEX4nzAauhUzGr7SDzvjsdgG+UbSqqI33i4BEkLe23fH3IdQDvX0gAKIUaYiIWbep7ztjsdgJzNka2vN+w+nGOx2Ow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http://4.bp.blogspot.com/_1Y1-JUE_bcI/TONE8H0F9UI/AAAAAAAABkU/JvdlgKDTHqg/s1600/IMG_4652.jpg"/>
          <p:cNvPicPr>
            <a:picLocks noChangeAspect="1" noChangeArrowheads="1"/>
          </p:cNvPicPr>
          <p:nvPr/>
        </p:nvPicPr>
        <p:blipFill rotWithShape="1">
          <a:blip r:embed="rId2"/>
          <a:srcRect l="28297"/>
          <a:stretch/>
        </p:blipFill>
        <p:spPr bwMode="auto">
          <a:xfrm>
            <a:off x="1066800" y="4343400"/>
            <a:ext cx="2703215" cy="2514600"/>
          </a:xfrm>
          <a:prstGeom prst="rect">
            <a:avLst/>
          </a:prstGeom>
          <a:noFill/>
        </p:spPr>
      </p:pic>
      <p:pic>
        <p:nvPicPr>
          <p:cNvPr id="22536" name="Picture 8" descr="http://thumbs.dreamstime.com/z/winter-tire-tread-3426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114800"/>
            <a:ext cx="1828800" cy="2743200"/>
          </a:xfrm>
          <a:prstGeom prst="rect">
            <a:avLst/>
          </a:prstGeom>
          <a:noFill/>
        </p:spPr>
      </p:pic>
      <p:pic>
        <p:nvPicPr>
          <p:cNvPr id="22538" name="Picture 10" descr="http://t1.gstatic.com/images?q=tbn:ANd9GcRaAowCUDnGMlt4cKXijFIzqsn6z5QhHwin9JKhps1ifC793G7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343400"/>
            <a:ext cx="3429000" cy="2514601"/>
          </a:xfrm>
          <a:prstGeom prst="rect">
            <a:avLst/>
          </a:prstGeom>
          <a:noFill/>
        </p:spPr>
      </p:pic>
      <p:pic>
        <p:nvPicPr>
          <p:cNvPr id="9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848600" cy="1143000"/>
          </a:xfrm>
        </p:spPr>
        <p:txBody>
          <a:bodyPr/>
          <a:lstStyle/>
          <a:p>
            <a:r>
              <a:rPr lang="en-US" dirty="0" smtClean="0"/>
              <a:t>The Anatomy of a 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19200"/>
            <a:ext cx="3276600" cy="54750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Tire’s tread surface is divided into </a:t>
            </a:r>
            <a:r>
              <a:rPr lang="en-US" b="1" dirty="0" smtClean="0"/>
              <a:t>ribs</a:t>
            </a:r>
            <a:r>
              <a:rPr lang="en-US" dirty="0" smtClean="0"/>
              <a:t> (ridges, elevated regions) and </a:t>
            </a:r>
            <a:r>
              <a:rPr lang="en-US" b="1" dirty="0" smtClean="0"/>
              <a:t>grooves</a:t>
            </a:r>
            <a:r>
              <a:rPr lang="en-US" dirty="0" smtClean="0"/>
              <a:t> (indentations)</a:t>
            </a:r>
          </a:p>
          <a:p>
            <a:pPr lvl="1"/>
            <a:r>
              <a:rPr lang="en-US" dirty="0" smtClean="0"/>
              <a:t>Purpose is to channel water away and provide traction as the surface makes contact with the road</a:t>
            </a:r>
          </a:p>
          <a:p>
            <a:pPr lvl="1"/>
            <a:r>
              <a:rPr lang="en-US" dirty="0" smtClean="0"/>
              <a:t>Width and angle of the grooves are engineered to perform best on a specific surface</a:t>
            </a:r>
            <a:endParaRPr lang="en-US" dirty="0"/>
          </a:p>
        </p:txBody>
      </p:sp>
      <p:pic>
        <p:nvPicPr>
          <p:cNvPr id="26626" name="Picture 2" descr="http://tireswheelsdirect.com/Uploads/tire-tech-1.jpg"/>
          <p:cNvPicPr>
            <a:picLocks noChangeAspect="1" noChangeArrowheads="1"/>
          </p:cNvPicPr>
          <p:nvPr/>
        </p:nvPicPr>
        <p:blipFill>
          <a:blip r:embed="rId2"/>
          <a:srcRect l="2969" r="3510" b="1882"/>
          <a:stretch>
            <a:fillRect/>
          </a:stretch>
        </p:blipFill>
        <p:spPr bwMode="auto">
          <a:xfrm>
            <a:off x="4105276" y="1436427"/>
            <a:ext cx="5038724" cy="5257800"/>
          </a:xfrm>
          <a:prstGeom prst="rect">
            <a:avLst/>
          </a:prstGeom>
          <a:noFill/>
        </p:spPr>
      </p:pic>
      <p:pic>
        <p:nvPicPr>
          <p:cNvPr id="6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76200"/>
            <a:ext cx="7848600" cy="1143000"/>
          </a:xfrm>
        </p:spPr>
        <p:txBody>
          <a:bodyPr/>
          <a:lstStyle/>
          <a:p>
            <a:r>
              <a:rPr lang="en-US" dirty="0" smtClean="0"/>
              <a:t>Recording Tread Impressions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90600" y="1066800"/>
            <a:ext cx="4038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Tread patterns are </a:t>
            </a:r>
            <a:r>
              <a:rPr lang="en-US" b="1" dirty="0" smtClean="0"/>
              <a:t>symmetrical</a:t>
            </a:r>
          </a:p>
          <a:p>
            <a:r>
              <a:rPr lang="en-US" b="1" dirty="0" smtClean="0"/>
              <a:t>Ribs</a:t>
            </a:r>
            <a:r>
              <a:rPr lang="en-US" dirty="0" smtClean="0"/>
              <a:t> (the ridge of the tire) and </a:t>
            </a:r>
            <a:r>
              <a:rPr lang="en-US" b="1" dirty="0" smtClean="0"/>
              <a:t>grooves</a:t>
            </a:r>
            <a:r>
              <a:rPr lang="en-US" dirty="0" smtClean="0"/>
              <a:t> are counted across</a:t>
            </a:r>
          </a:p>
          <a:p>
            <a:r>
              <a:rPr lang="en-US" dirty="0" smtClean="0"/>
              <a:t>Unique characteristics are noted (imperfections, pebble embedded in the grooves)</a:t>
            </a:r>
          </a:p>
          <a:p>
            <a:r>
              <a:rPr lang="en-US" dirty="0" smtClean="0"/>
              <a:t>Tire impression of the suspect’s vehicle is made (paint tire, drive over smooth pavement)</a:t>
            </a:r>
            <a:endParaRPr lang="en-US" dirty="0"/>
          </a:p>
        </p:txBody>
      </p:sp>
      <p:pic>
        <p:nvPicPr>
          <p:cNvPr id="27650" name="Picture 2" descr="http://i867.photobucket.com/albums/ab234/arminkropp/Tir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0" y="1981200"/>
            <a:ext cx="4064000" cy="3048000"/>
          </a:xfrm>
          <a:prstGeom prst="rect">
            <a:avLst/>
          </a:prstGeom>
          <a:noFill/>
        </p:spPr>
      </p:pic>
      <p:pic>
        <p:nvPicPr>
          <p:cNvPr id="7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a Vehicle</a:t>
            </a:r>
            <a:br>
              <a:rPr lang="en-US" dirty="0" smtClean="0"/>
            </a:br>
            <a:r>
              <a:rPr lang="en-US" sz="2800" dirty="0" smtClean="0"/>
              <a:t>Wheel Base and Track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189596"/>
            <a:ext cx="7924800" cy="34398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Wheel Base and Track Width Measurements may help identify make and model</a:t>
            </a:r>
          </a:p>
          <a:p>
            <a:pPr lvl="1"/>
            <a:r>
              <a:rPr lang="en-US" dirty="0" smtClean="0"/>
              <a:t>Wheel Base- is the distance from the center of the front axle to the center of the rear axle</a:t>
            </a:r>
          </a:p>
          <a:p>
            <a:pPr lvl="1"/>
            <a:r>
              <a:rPr lang="en-US" dirty="0" smtClean="0"/>
              <a:t>Track Width- is the distance from the center of a tire on the passenger side of vehicle to the center of a tire on the driver side of the vehicle</a:t>
            </a:r>
          </a:p>
          <a:p>
            <a:pPr lvl="2"/>
            <a:r>
              <a:rPr lang="en-US" dirty="0" smtClean="0"/>
              <a:t>The front and rear track width measurements may differ</a:t>
            </a:r>
            <a:endParaRPr lang="en-US" dirty="0"/>
          </a:p>
        </p:txBody>
      </p:sp>
      <p:pic>
        <p:nvPicPr>
          <p:cNvPr id="2050" name="Picture 2" descr="D:\Assets\Resources\Figure Files\Chapter 15\45866_f1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620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ire impress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6006"/>
            <a:ext cx="8001000" cy="1143000"/>
          </a:xfrm>
        </p:spPr>
        <p:txBody>
          <a:bodyPr/>
          <a:lstStyle/>
          <a:p>
            <a:r>
              <a:rPr lang="en-US" dirty="0" smtClean="0"/>
              <a:t>Chapter 16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3581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groove (of a tire)</a:t>
            </a:r>
          </a:p>
          <a:p>
            <a:r>
              <a:rPr lang="en-US" dirty="0" smtClean="0"/>
              <a:t>latent impression</a:t>
            </a:r>
          </a:p>
          <a:p>
            <a:r>
              <a:rPr lang="en-US" dirty="0" smtClean="0"/>
              <a:t>patent impression</a:t>
            </a:r>
          </a:p>
          <a:p>
            <a:r>
              <a:rPr lang="en-US" dirty="0" smtClean="0"/>
              <a:t>plastic impression</a:t>
            </a:r>
          </a:p>
          <a:p>
            <a:r>
              <a:rPr lang="en-US" dirty="0" smtClean="0"/>
              <a:t>rib (of a tire)</a:t>
            </a:r>
          </a:p>
        </p:txBody>
      </p:sp>
      <p:pic>
        <p:nvPicPr>
          <p:cNvPr id="2054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89478" y="1811740"/>
            <a:ext cx="3581400" cy="3217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sole</a:t>
            </a:r>
          </a:p>
          <a:p>
            <a:r>
              <a:rPr lang="en-US" dirty="0" smtClean="0"/>
              <a:t>track width</a:t>
            </a:r>
          </a:p>
          <a:p>
            <a:r>
              <a:rPr lang="en-US" dirty="0" smtClean="0"/>
              <a:t>tread</a:t>
            </a:r>
          </a:p>
          <a:p>
            <a:r>
              <a:rPr lang="en-US" dirty="0" smtClean="0"/>
              <a:t>turning diameter</a:t>
            </a:r>
          </a:p>
          <a:p>
            <a:r>
              <a:rPr lang="en-US" dirty="0" smtClean="0"/>
              <a:t>wheelbase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72400" cy="1143000"/>
          </a:xfrm>
        </p:spPr>
        <p:txBody>
          <a:bodyPr/>
          <a:lstStyle/>
          <a:p>
            <a:r>
              <a:rPr lang="en-US" dirty="0" smtClean="0"/>
              <a:t>Measuring Track Width</a:t>
            </a:r>
            <a:endParaRPr lang="en-US" dirty="0"/>
          </a:p>
        </p:txBody>
      </p:sp>
      <p:pic>
        <p:nvPicPr>
          <p:cNvPr id="4" name="Picture 2" descr="D:\Assets\Resources\Figure Files\Chapter 15\45866_f15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76" y="1447800"/>
            <a:ext cx="59814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ire impress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a Vehicle</a:t>
            </a:r>
            <a:br>
              <a:rPr lang="en-US" dirty="0" smtClean="0"/>
            </a:br>
            <a:r>
              <a:rPr lang="en-US" sz="3100" dirty="0" smtClean="0"/>
              <a:t>Turning Diameter </a:t>
            </a:r>
            <a:endParaRPr lang="en-US" sz="3100" dirty="0"/>
          </a:p>
        </p:txBody>
      </p:sp>
      <p:pic>
        <p:nvPicPr>
          <p:cNvPr id="3074" name="Picture 2" descr="D:\Assets\Resources\Figure Files\Chapter 15\45866_f1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4607848" cy="37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ire impress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295400"/>
            <a:ext cx="3810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Also commonly known as turning radius</a:t>
            </a:r>
          </a:p>
          <a:p>
            <a:r>
              <a:rPr lang="en-US" dirty="0" smtClean="0"/>
              <a:t>Imprint Seen when cars make U turns</a:t>
            </a:r>
          </a:p>
          <a:p>
            <a:r>
              <a:rPr lang="en-US" dirty="0" smtClean="0"/>
              <a:t>How tight a circle can </a:t>
            </a:r>
            <a:r>
              <a:rPr lang="en-US" dirty="0"/>
              <a:t>b</a:t>
            </a:r>
            <a:r>
              <a:rPr lang="en-US" dirty="0" smtClean="0"/>
              <a:t>e driven by vehicle?</a:t>
            </a:r>
          </a:p>
          <a:p>
            <a:pPr lvl="1"/>
            <a:r>
              <a:rPr lang="en-US" dirty="0" smtClean="0"/>
              <a:t>Longer wheel base equals a longer turning 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9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-76200"/>
            <a:ext cx="7877175" cy="1143000"/>
          </a:xfrm>
        </p:spPr>
        <p:txBody>
          <a:bodyPr/>
          <a:lstStyle/>
          <a:p>
            <a:r>
              <a:rPr lang="en-US" dirty="0" smtClean="0"/>
              <a:t>Establishing Car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899" y="1295400"/>
            <a:ext cx="7953373" cy="6019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Vegetation disturbed as a vehicle entered or left a road</a:t>
            </a:r>
          </a:p>
          <a:p>
            <a:r>
              <a:rPr lang="en-US" sz="2800" dirty="0" smtClean="0"/>
              <a:t>Patterns of debris cast off by a moving vehicle</a:t>
            </a:r>
          </a:p>
          <a:p>
            <a:r>
              <a:rPr lang="en-US" sz="2800" dirty="0" smtClean="0"/>
              <a:t>Splash patterns created as a vehicle moved through a puddle of water (or another substance) of from a wet to dry pavement</a:t>
            </a:r>
          </a:p>
          <a:p>
            <a:r>
              <a:rPr lang="en-US" sz="2800" dirty="0" smtClean="0"/>
              <a:t>Substance transfer, such as oil leakage from vehicle to pavement or soil (The drips are father apart as the vehicle accelerates.)</a:t>
            </a:r>
          </a:p>
          <a:p>
            <a:r>
              <a:rPr lang="en-US" sz="2800" dirty="0" smtClean="0"/>
              <a:t>Tire marks on the pavement or ground.</a:t>
            </a:r>
          </a:p>
        </p:txBody>
      </p:sp>
      <p:pic>
        <p:nvPicPr>
          <p:cNvPr id="7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-76200"/>
            <a:ext cx="7877175" cy="1143000"/>
          </a:xfrm>
        </p:spPr>
        <p:txBody>
          <a:bodyPr/>
          <a:lstStyle/>
          <a:p>
            <a:r>
              <a:rPr lang="en-US" dirty="0" smtClean="0"/>
              <a:t>Accident Reconstruction</a:t>
            </a:r>
            <a:endParaRPr lang="en-US" dirty="0"/>
          </a:p>
        </p:txBody>
      </p:sp>
      <p:pic>
        <p:nvPicPr>
          <p:cNvPr id="7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1524000"/>
            <a:ext cx="7162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The goal of accident reconstruction is to determine: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/>
              <a:t>What happened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/>
              <a:t>When it happened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/>
              <a:t>Where it happened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/>
              <a:t>Why it happened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/>
              <a:t>Who was involved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3200" dirty="0"/>
              <a:t>Who was at fault</a:t>
            </a:r>
          </a:p>
        </p:txBody>
      </p:sp>
    </p:spTree>
    <p:extLst>
      <p:ext uri="{BB962C8B-B14F-4D97-AF65-F5344CB8AC3E}">
        <p14:creationId xmlns:p14="http://schemas.microsoft.com/office/powerpoint/2010/main" val="31868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-76200"/>
            <a:ext cx="7877175" cy="1143000"/>
          </a:xfrm>
        </p:spPr>
        <p:txBody>
          <a:bodyPr/>
          <a:lstStyle/>
          <a:p>
            <a:r>
              <a:rPr lang="en-US" dirty="0" smtClean="0"/>
              <a:t>Accident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838200"/>
            <a:ext cx="5562599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Skid Marks</a:t>
            </a:r>
          </a:p>
          <a:p>
            <a:r>
              <a:rPr lang="en-US" sz="1800" dirty="0" smtClean="0"/>
              <a:t>Formed when someone breaks suddenly and lock the brakes</a:t>
            </a:r>
          </a:p>
          <a:p>
            <a:r>
              <a:rPr lang="en-US" sz="1800" dirty="0" smtClean="0"/>
              <a:t>Provides evidence of the distance brakes were applied</a:t>
            </a:r>
          </a:p>
          <a:p>
            <a:r>
              <a:rPr lang="en-US" sz="1800" dirty="0" smtClean="0"/>
              <a:t>Calculation of velocity (speed) can be made from skid marks</a:t>
            </a:r>
          </a:p>
          <a:p>
            <a:r>
              <a:rPr lang="en-US" sz="1800" dirty="0" smtClean="0"/>
              <a:t>Tires </a:t>
            </a:r>
            <a:r>
              <a:rPr lang="en-US" sz="1800" dirty="0"/>
              <a:t>melt on road due to extreme temps caused by friction, audible squeal and often smoke </a:t>
            </a:r>
            <a:r>
              <a:rPr lang="en-US" sz="1800" dirty="0" smtClean="0"/>
              <a:t>occurs</a:t>
            </a:r>
          </a:p>
          <a:p>
            <a:pPr marL="0" indent="0">
              <a:buNone/>
            </a:pPr>
            <a:r>
              <a:rPr lang="en-US" sz="2400" b="1" dirty="0" smtClean="0"/>
              <a:t>Yaw Marks</a:t>
            </a:r>
          </a:p>
          <a:p>
            <a:r>
              <a:rPr lang="en-US" sz="1800" dirty="0" smtClean="0"/>
              <a:t>Produced when vehicle travels in a </a:t>
            </a:r>
            <a:r>
              <a:rPr lang="en-US" sz="1800" b="1" dirty="0" smtClean="0"/>
              <a:t>curved</a:t>
            </a:r>
            <a:r>
              <a:rPr lang="en-US" sz="1800" dirty="0" smtClean="0"/>
              <a:t> path faster than the vehicle can handle and skids</a:t>
            </a:r>
          </a:p>
          <a:p>
            <a:r>
              <a:rPr lang="en-US" sz="1800" dirty="0" smtClean="0"/>
              <a:t>Tires melt on road due to extreme temps caused by friction, audible squeal and often smoke occurs</a:t>
            </a:r>
          </a:p>
          <a:p>
            <a:pPr marL="0" indent="0">
              <a:buNone/>
            </a:pPr>
            <a:r>
              <a:rPr lang="en-US" sz="2400" b="1" dirty="0" smtClean="0"/>
              <a:t>Tire Scrub</a:t>
            </a:r>
          </a:p>
          <a:p>
            <a:r>
              <a:rPr lang="en-US" sz="1800" dirty="0" smtClean="0"/>
              <a:t>Produced by overloaded or damaged tire during or immediately after impact</a:t>
            </a:r>
          </a:p>
          <a:p>
            <a:r>
              <a:rPr lang="en-US" sz="1800" b="1" dirty="0" smtClean="0"/>
              <a:t>Usually curved, irregular </a:t>
            </a:r>
            <a:r>
              <a:rPr lang="en-US" sz="1800" dirty="0" smtClean="0"/>
              <a:t>in width</a:t>
            </a:r>
          </a:p>
          <a:p>
            <a:r>
              <a:rPr lang="en-US" sz="1800" dirty="0" smtClean="0"/>
              <a:t>Determines area of impact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40" y="105073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048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953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72400" cy="1143000"/>
          </a:xfrm>
        </p:spPr>
        <p:txBody>
          <a:bodyPr/>
          <a:lstStyle/>
          <a:p>
            <a:r>
              <a:rPr lang="en-US" dirty="0" smtClean="0"/>
              <a:t>Dental Impressions/Evidence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Can be used to identify remains of deceased</a:t>
            </a:r>
          </a:p>
          <a:p>
            <a:r>
              <a:rPr lang="en-US" dirty="0" smtClean="0"/>
              <a:t>Can be used in profiling and identifying a suspect from unique patterns or bite marks left at the scene of a crime</a:t>
            </a:r>
          </a:p>
          <a:p>
            <a:endParaRPr lang="en-US" dirty="0"/>
          </a:p>
        </p:txBody>
      </p:sp>
      <p:pic>
        <p:nvPicPr>
          <p:cNvPr id="4" name="Picture 3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924800" cy="1143000"/>
          </a:xfrm>
        </p:spPr>
        <p:txBody>
          <a:bodyPr/>
          <a:lstStyle/>
          <a:p>
            <a:r>
              <a:rPr lang="en-US" dirty="0" smtClean="0"/>
              <a:t>Dental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Dental Impressions, like fingerprints, are generally considered to be individual evidence</a:t>
            </a:r>
          </a:p>
          <a:p>
            <a:pPr lvl="1"/>
            <a:r>
              <a:rPr lang="en-US" dirty="0" smtClean="0"/>
              <a:t>Factors leading to individuality of teeth</a:t>
            </a:r>
          </a:p>
          <a:p>
            <a:pPr lvl="2"/>
            <a:r>
              <a:rPr lang="en-US" dirty="0" smtClean="0"/>
              <a:t>Number of teeth/Missing teeth</a:t>
            </a:r>
          </a:p>
          <a:p>
            <a:pPr lvl="2"/>
            <a:r>
              <a:rPr lang="en-US" dirty="0" smtClean="0"/>
              <a:t>Coloration of teeth</a:t>
            </a:r>
          </a:p>
          <a:p>
            <a:pPr lvl="2"/>
            <a:r>
              <a:rPr lang="en-US" dirty="0" smtClean="0"/>
              <a:t>Size of teeth</a:t>
            </a:r>
          </a:p>
          <a:p>
            <a:pPr lvl="2"/>
            <a:r>
              <a:rPr lang="en-US" dirty="0" smtClean="0"/>
              <a:t>Alignment of teeth and distance between teeth</a:t>
            </a:r>
          </a:p>
          <a:p>
            <a:pPr lvl="2"/>
            <a:r>
              <a:rPr lang="en-US" dirty="0" smtClean="0"/>
              <a:t>Unique fillings, crowns, caps</a:t>
            </a:r>
          </a:p>
          <a:p>
            <a:pPr lvl="2"/>
            <a:r>
              <a:rPr lang="en-US" dirty="0" smtClean="0"/>
              <a:t>Overall condition of teeth (breakage/chipped teeth, grinded teeth </a:t>
            </a:r>
            <a:r>
              <a:rPr lang="en-US" dirty="0" err="1" smtClean="0"/>
              <a:t>ect</a:t>
            </a:r>
            <a:r>
              <a:rPr lang="en-US" dirty="0" smtClean="0"/>
              <a:t>…)</a:t>
            </a:r>
          </a:p>
          <a:p>
            <a:pPr lvl="2"/>
            <a:endParaRPr lang="en-US" dirty="0"/>
          </a:p>
        </p:txBody>
      </p:sp>
      <p:pic>
        <p:nvPicPr>
          <p:cNvPr id="4" name="Picture 3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/>
          <a:lstStyle/>
          <a:p>
            <a:r>
              <a:rPr lang="en-US" dirty="0" smtClean="0"/>
              <a:t>Dental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17638"/>
            <a:ext cx="7848600" cy="52117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32 total teeth (***including 4 wisdom teeth)</a:t>
            </a:r>
          </a:p>
          <a:p>
            <a:pPr lvl="1"/>
            <a:r>
              <a:rPr lang="en-US" dirty="0" smtClean="0"/>
              <a:t>16 teeth on top and bottom in adults</a:t>
            </a:r>
          </a:p>
          <a:p>
            <a:pPr lvl="2"/>
            <a:r>
              <a:rPr lang="en-US" dirty="0" smtClean="0"/>
              <a:t>Central incisors (2) – front, cutting</a:t>
            </a:r>
          </a:p>
          <a:p>
            <a:pPr lvl="2"/>
            <a:r>
              <a:rPr lang="en-US" dirty="0" smtClean="0"/>
              <a:t>Lateral incisors(2) – both sides of central incisors, cutting</a:t>
            </a:r>
          </a:p>
          <a:p>
            <a:pPr lvl="2"/>
            <a:r>
              <a:rPr lang="en-US" dirty="0" smtClean="0"/>
              <a:t>Canines (2) – cutting and tearing</a:t>
            </a:r>
          </a:p>
          <a:p>
            <a:pPr lvl="2"/>
            <a:r>
              <a:rPr lang="en-US" dirty="0" smtClean="0"/>
              <a:t>First premolar (2) - hybrid</a:t>
            </a:r>
          </a:p>
          <a:p>
            <a:pPr lvl="2"/>
            <a:r>
              <a:rPr lang="en-US" dirty="0" smtClean="0"/>
              <a:t>Second premolar (2) - hybrid</a:t>
            </a:r>
          </a:p>
          <a:p>
            <a:pPr lvl="2"/>
            <a:r>
              <a:rPr lang="en-US" dirty="0" smtClean="0"/>
              <a:t>First molar (2) – chewing and grinding </a:t>
            </a:r>
          </a:p>
          <a:p>
            <a:pPr lvl="2"/>
            <a:r>
              <a:rPr lang="en-US" dirty="0" smtClean="0"/>
              <a:t>Second molar (2) – chewing and grinding</a:t>
            </a:r>
          </a:p>
          <a:p>
            <a:pPr lvl="2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molar, wisdom teeth (2)- ***can be variable, not everyone has them</a:t>
            </a:r>
          </a:p>
          <a:p>
            <a:pPr lvl="3"/>
            <a:r>
              <a:rPr lang="en-US" dirty="0" smtClean="0"/>
              <a:t>Genetics</a:t>
            </a:r>
          </a:p>
          <a:p>
            <a:pPr lvl="3"/>
            <a:r>
              <a:rPr lang="en-US" dirty="0" smtClean="0"/>
              <a:t>Surgical Removal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72400" cy="1143000"/>
          </a:xfrm>
        </p:spPr>
        <p:txBody>
          <a:bodyPr/>
          <a:lstStyle/>
          <a:p>
            <a:r>
              <a:rPr lang="en-US" dirty="0" smtClean="0"/>
              <a:t>Bite Mark Comparisons</a:t>
            </a:r>
            <a:endParaRPr lang="en-US" dirty="0"/>
          </a:p>
        </p:txBody>
      </p:sp>
      <p:pic>
        <p:nvPicPr>
          <p:cNvPr id="4" name="Picture 3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3000" y="1143000"/>
            <a:ext cx="777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Up to 76 points of comparison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Places where locations on bite where impressions are often detailed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Comparison includes: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Dental chipping, surface indentations, distances between teeth, alignment of teeth, angle of mouth arch, absence of </a:t>
            </a:r>
            <a:r>
              <a:rPr lang="en-US" sz="2400" dirty="0" smtClean="0"/>
              <a:t>teeth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Bite mark should be photographed with ruler included as soon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Bite mark should be swabbed, may contain DNA from saliva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American Board of Forensic Odontology (ABFO) estimates error rate as high as 63%, Innocence Project as high as 91%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be presented in court at least 2 forensic </a:t>
            </a:r>
            <a:r>
              <a:rPr lang="en-US" sz="2400" dirty="0" err="1"/>
              <a:t>odontologists</a:t>
            </a:r>
            <a:r>
              <a:rPr lang="en-US" sz="2400" dirty="0"/>
              <a:t> must agree on the identification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47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/>
          <a:lstStyle/>
          <a:p>
            <a:r>
              <a:rPr lang="en-US" dirty="0" smtClean="0"/>
              <a:t>Types of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848600" cy="5867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Patent</a:t>
            </a:r>
            <a:r>
              <a:rPr lang="en-US" dirty="0" smtClean="0"/>
              <a:t> – visible, two-dimensional impression produced as an object moves through soil, dust, paint, blood, or other fine particles</a:t>
            </a:r>
          </a:p>
          <a:p>
            <a:r>
              <a:rPr lang="en-US" b="1" dirty="0" smtClean="0"/>
              <a:t>Latent</a:t>
            </a:r>
            <a:r>
              <a:rPr lang="en-US" dirty="0" smtClean="0"/>
              <a:t> – hidden to the eye, but can be visualized through the use of special dusting and electrostatic techniques or chemical developers; made from oils, fine soil, and other minute debris</a:t>
            </a:r>
          </a:p>
          <a:p>
            <a:r>
              <a:rPr lang="en-US" b="1" dirty="0" smtClean="0"/>
              <a:t>Plastic </a:t>
            </a:r>
            <a:r>
              <a:rPr lang="en-US" dirty="0" smtClean="0"/>
              <a:t>– three dimensional imprints. Can be left in soft materials, such as snow, mud, soil, or soap</a:t>
            </a:r>
          </a:p>
          <a:p>
            <a:pPr lvl="1"/>
            <a:r>
              <a:rPr lang="en-US" dirty="0" smtClean="0"/>
              <a:t>Easily lost (strong wind, change in weather)</a:t>
            </a:r>
            <a:endParaRPr lang="en-US" dirty="0"/>
          </a:p>
        </p:txBody>
      </p:sp>
      <p:pic>
        <p:nvPicPr>
          <p:cNvPr id="4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riminaljusticeschoolinfo.com/img/footwear-impression-evide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841" y="202156"/>
            <a:ext cx="2913750" cy="21145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76791" y="76200"/>
            <a:ext cx="4891009" cy="1143000"/>
          </a:xfrm>
        </p:spPr>
        <p:txBody>
          <a:bodyPr/>
          <a:lstStyle/>
          <a:p>
            <a:r>
              <a:rPr lang="en-US" dirty="0" smtClean="0"/>
              <a:t>Patent Impressions</a:t>
            </a:r>
            <a:endParaRPr lang="en-US" dirty="0"/>
          </a:p>
        </p:txBody>
      </p:sp>
      <p:sp>
        <p:nvSpPr>
          <p:cNvPr id="12292" name="AutoShape 4" descr="data:image/jpeg;base64,/9j/4AAQSkZJRgABAQAAAQABAAD/2wCEAAkGBxMSEhUTEhQWFhQXGR8aGBgXGR4dIBweHhwfHiAfGCAfISggIRslICEgIjEhJikrLi4uHyMzODMsNygtLisBCgoKBQUFDgUFDisZExkrKysrKysrKysrKysrKysrKysrKysrKysrKysrKysrKysrKysrKysrKysrKysrKysrK//AABEIARMAtwMBIgACEQEDEQH/xAAbAAACAwEBAQAAAAAAAAAAAAAEBQIDBgABB//EADsQAAICAgEDAwMDBAECAwgDAAECAxESIQQAIjEFE0EGMlEjQmEUUnGBYjORcoKxFTRjc5KhwfAHFiT/xAAUAQEAAAAAAAAAAAAAAAAAAAAA/8QAFBEBAAAAAAAAAAAAAAAAAAAAAP/aAAwDAQACEQMRAD8A0JL2cXqNaGjQGRAvHePzom9bquqYXXJrRkJ7yWXYsAXR+0Xqhvu8AHdkvNVc4hhnIcwqUSRkE+38gtRJsas4+BFcUjUkjakucWXQYLa2xABAAyIOhYPyQF9TRWVcQqhQoHuAriWJVSUA192wLvz5BPS8hEO6MpOKnOu1h9tAKCKojH8UCcemU0VkFWIYE2qEKrFUYEPq/NEEtsmz83Dm+m2SgN2UpjokBjtQv2qNUQDogfIIAaUmNhG/tyMH7pUDSBqRfJdSoJUBcbs/wCx6K/oAB7lm7BUEkFgQACwX9wOqAKigVF11PnlfckKs4x8EOoAJohfG8tWL/tF7B6Vcn16JOOnFlpgSMnNxACqvEhnpWO7oD5sXQW+xSLHhQevAXFsRr7gLILjT/wBx/PVXHeRilC1dFPuK6uEBr4diXNeTQJPzQyBKcaI5DGMuzJVk4kbP7iBfg0AftYn89WI+es/Li1H6gte6mx0LAB8nZA8dvQFciVHcRoBIFSiQxBAAqhSk+CtgldX+Vyr9A4yhCULM3adbAK5KQB4I2oyP4AsqQOk3M4c4j90wgRe4f0y0a+6DiPcOK4m2JO1B3u1U28/rDGoVQoyUAgWoCAbLm70pJB0oJ39uwjBHas8bBiw9qwxIsoayAQDWjXgEbFlj0QnLcIYXCObLXIxXAoCyHLZLHyTRof4A6qEYxNlkjuz3BfGJBzWj5oA6J+SQNi+nwxLyPb9wxkkjH3O34yFG7BF1rZyqugo4EbgMZpVWU5hjFkaLtSpk5yxLgfaQ1/7prxeI6pcrAp9gyYtdFe0BvJIu72CK2N9X8XkFEYRoFiUEuMR5yKkse1QKGV7JBFhaJC6WFzYYFEUHFUpbobKkEGlb41pr+CrBzSRmo29sowHuGSOqqx9oLWbA/aFujuwpvi4dhXjVSy00pd1jBZtOwWw27PcVB+780RIkBNIgLNiWol1YBCpXuIIs2tUb8m71OSmkLsI1AIYNmVbZ8MLs6W8iaKkX4JYJx8+eN5bRO0EC2JAUZZNhseAxB7gRRuj1V6lBdsO4sw264m7DEUf3UK8eBqr1dJHLIaOsbFZCjog6DA0poAWDZH4orYY3DsoETKoftJruMhU0DZZQRTEmyTu28gT6XhbuEY/dea6ZiatS1A0BQ8UHIPnq+OKJqZhl3WotgCaUKSLJrRUAmq3idHoVVJjLBqyYYqrNdAmsQAWB+B9uIJusR1dy5JMpFD4iMYAriGZiuj3CixLEb+6rNa6C7kSKit71PIG0gkLKpBomsRegCSQdha2ARLnoqqH9wWFJZREVXK8uwiiMtqQLyoWQfMYoJWYZJgArtcncRRu1xJOZLEUPAHmyAIcrloD9pIAIK4kGyM+4lCusiTvwTo7PQVSxukYWxM4oNWK3j2mmagNk634PgnXdEcp/cPcmS5PeLsMjY0y3gKOV6uwvjY67oHLRSPEC6hVxs0QBZK42O4Y1YxG9Dxd9JoY3KuZJXVdlUfYJybInJS6qCKGRAoqB89e8l5UCIkhbFUUI67yyJJDBV3dACsQufi1xlygYj3oQEUkHaa82P/iGwPjwe4WR0AnKljaJovYLO5bB5XdkGziFJsFsQHqvJWwSD1bDNmWvUYJL7BWwNePPdbUCCtDyVXpZzIgzB2VnCuVAU3GpDBmlZTRJzVVINm9knY6YcZmiiMbvJh7RVslIZyRtkJNKFIqj8/xdhV6l6hUTMiMxDBY+5aYk7JwsgfcCas5Hx56T+oc9EkVWjYmQULVJDZO+7IZksRQGQBC7paV1DyI0paL2qke5bFiQGUAFRf7msX4y3ZACn5XGlNQR5yRAKXK4rEzOE72ckswskR7DAeN9BZAVdpVZkVoVrBJGO/5JqNWbMXV0B5uunPCYyThkaRkBIfK1xAGB2y2wLKB5JoXdEkKPTuEqK0ikuxbVyAsvd3IAFu207UDZsG8QeqhxpTMk85HtxJXsC8QdkmQgW1hCAMMT8Y+egjzp3kIEMscgiZSlrQCKANVnk+iEACt3sQNEFpxpWWpJB3/dcl91L2FLTdnABR9pNnwARvUfVqlAjQ4gEklWsL2qABQLLbfcNACq7xV3H5loY0kcqwD5EKiKAFLBWKqCNhLANMxr5oKHl9sszLkRbdhNFypUZDINX8tl/wCHKj0x4PFiSRuQ4YylMAQWbEAk9ujRFCqKkiiCekPH9UEsrBQrgYCPLuUXh9rJdNi1HEFQTQuz01ZnA/V0XcaSQhaGNn9QD7yAlig13oWOgIdnZFCFwFZazarJbHvDEZUGBVR+FBO+qObHRDuXMUD6oITTJiLqyUH3m91qqBAo9N9XWRsYiojWxZYjJixIootCM2D+fIqh17x8ZQvuZEArRN2udL3WbQurHwR+29kkAX6dyZVMgCUQ4ew4NRir+6qCLRIyH+d9eemyy+5g5KkfCW4bIFSVtRbbDUxbY/jVA9pkQxSkqlMyhyhVgDs29mMEF1U7/kjwy43FcUGDx+KN2zAAHf7b3ZVbFj7j8BZkcMZESyxCgEbGRo0v20DRut3uztFLeVsURjpXORWvcIGBojMWoAsZNZoFdG+wDRUWlfIFqRQUMQcSAQRjXxditjS8EP3x4oCFeNwC52cstkR1VKCoO9HLdhysSyFcgGkOCldChbk5BWLEDIeTV1+6iOHEFV2Hc6fuJvJmoBflssmUNoeTfQPp7lpfcBZ23V1lRbbFSUqsjRCrYN5G1AYl2VyqtSrekDjLIYi2JJMhqy3cLyND9oT/AKd8pSWeRWbsBYqmJDAKqihVHuDEk3fla6Hnd0KlsAqgd7spAqitKWs7req7K8bMCJ7TmVmdtrvtuhun7AdggH/X4PQ0fHV1tg5iWhi2PhQtKVckBmNEAAefj5CPBmJARDG7gW1lSoa6JXDLfkf6Pz13VkAd1VHTBK7xVKK0oFlR4UaAGJu8iQ3XnQVTR7HuFoCb7VZGaRgMqsL7hYBSNDwDd23RcyqiMCcVA+3YJQENiGYocWAJJNirBsCuu9VkMhxABLkYhV1jY7vKr29pBORoUAbPQfrbzpgkS0SpDntTBTkczk+QoV82cPjWIUcrlTD2HVZLLgSIkQs5Ah1LbxCMAdmtV+OiU9UFh5QxoFUAAVnCkKTdjVsq7P3AkUBvpON9yNal/voBGbwRiwex5wLn/O9Dr14CXjLgKiOWbuGwiubW4jr48Ct9zX0GV+o/VG46+17kgYntSAohj89pNM4Ju8v5/K699C5hh4kAYBgWkqSma1ZwCEFHLYarAUmjuzSP6rEf/tNzYMciE05sZG7VSpU1lqz8XoiuiIEklhQcaCR8VIWRAWBF7DE0KXFtgAedeD0Go4POPtrHcRLzsQHUF2DXXahNkAd15ECru7Ir+oZxyKdkKwAKWoUrjrRW2JFDY0NUhAEkhzIpZAFbESZEKAW2Wcj7mOqNfO/ABzc5FjaMaF0FcMxugDlZHyHBANN+QWUgJTmQKrMlPosWUIhC3axuCewFr8/sH9pPVkJSSGRcgjE5GVWp6C2TGdEgdyhz5+3e7S87lNI1NK4W6KkefChjXnZrHZAYG6DdGJJPbEK7LeOWDEfhipOipIJH4sWdaDyLgRLGIiQwY9qsqx5NkWonKxjeRJYHtrtY11H1ieiI45GbJMATRxW+9i4tyaITu+0Xs+Suj9UZBZVg9UYyrq4CgHJWI7dhdWSRlYPjpvPITEGdTGSrK1SrmhzUYswC5RYbORs0AdgWF3pjVZYiSYBSprfcB4NZBbpmJIr7jQ30z9Z9YSCJpBVyaxhYsPsIJRtHEMbLCqy8/BTc/njj8dMW0UskAl6Koo7kJTySMRQ81ZshAY35JPI5IqJQWWECwB5oKAos+fBoaoDYDYcHkPIq9rYEadI2VmFVYKX2683+V/no6ad0YpHSM0tSZClW61Vk3TKgUA5E/FknuD6dFFGLBV3XLBgVJ1fihRJvZH+AboWImIws5Y18HbDZ/uBLfm/C1s10EuHzYfeeFpirY9yFKDE2be9b8UuWNG8SNR5cFSlWe7UEh97BNMoJ1iTQsV2fGV9Q4MvcQzU5bElBqrzxssWJ7mOQr58EV1XFCiqorNhIiyFF7nbIecQdBiW0U8L5WyQlyDkAqWsdh1EZWgaxqQoWKqQQcT/i7NdTaAN2hUYIWAYhcGonEKCbLVRy2CPBBOhfUuIsrKrAKCpUEOoGJcWzHyoUhTYyqxqyaOeAIAiyK4qgobEAHGlX52yUD5AyrfQTjnTIY+VUj9uVIm8fDUDorZ2y/kXHixKoFqt0xIJVmLHH7apgpNgkg2RfyT156ZyQjSQ4A0pV8ZBQH5OSjG8aoasj4GqORz0AV2F92JWmKgi6o0LOS+aIoA1QsBSHaSTOORuzsZD+nbEFjR89uQXTCsdj467pn6DE0wzULRZsM7BORJJQ2QAau638V890HTFWKwOysGcKRERiGVu5axHaDQLapqF5EZQ9XkkX3UVCSRXa2bEAVUars6H7q3VaFgsOqLbAojUApQ2MxkEBUAjEn4N/JOiegfT27kNAqQ5dxvZIsYkYldnViheiT3BX6uAGIAKqI1VWyNr+mLUMpycgWSxJ+/ROj0s+tyYuHNmVPJVERpVWwxYqCFOthu6wBWQ1aAhuAvmNs4goAYkhnonQaqQNqiADYL6+4oPqj6bZYFllVRGhMlq4fVMY1NqhI3jpGNnIk7oPn3EAkmAnLyQxnuB234obVqLfF3R1XW39L+rGiRpf6WRAxtfbGICnIkqDXbta+aU7Wx0gfiNx52Ji9xPbGJK4hSVWQ6JOt3VWf46cpwjyMQJAANMisWI8MzPiNKos+bJxGu0EC+X61FyFAgZIkUpedLRByJIKnIkronyVP3E6yfp3JkkSIAF7CqSXIApr1+Aq0P8Ay3460x9I9uORUDU02arQYiIWVBycDYIIvdsb/t6CT60hZAVTtJPYuIkUn7mUooolS3fohvk+eg1PC9N/olQFci0a5OSAUYlUHtodhSLNtYAUa0T0H9QetyRI75qFVbUMA2TBWCLZJAF1o9xtgaqix9W9RlSQqJGWUKQG+5Tdr9tlSVBLHRPzq9fJgjcuRv1O3uFYgtWj4uj/AJDbIJ/noBORzJJEomRizZWWZtKD4vZqyTXjEX019L9WlVExkeMUUkKE2VUggrZAvZoDH913fTP076UDJHLyXWPjouIF00rGRj4YHAEmixBAxHnwKPqn02ECNIUVWRTkYySrBu9SWNZNiRujdb3Q6Btw54pHVpmkkbJREneQgUKMmXEg4rag3Qq7N3099KmgU5lXWgHBwcLh4y0qq+zYW6IUmjZvDenci7IbfjbUpPzlv8/I/PnfWgi478p1blSe4q0FViWC+BbDEUaNdp/79BZ6t9cozVxg8gKtln2U1t3CxkSQwJyNaAq99HfT/qEixzPLSSrYaiooE123RJAJNghjVdxYAS4npS8dCxhAqu35cqCRY2NED9MN82PkLLlepLwpWY4jE/cO7KqAUBSDGpYkigaoXvQBwlKuUpVQ+JdpBjjZAGbGyHoKSWPyPwMbYJiTsg5nNiFFBNmmY4qorHzTVo/B6G4/NHJUsUcIxGOUaEsniwNgqR8XdnzvXnIUlZKUK1KuLrpbAWNF3eYJPhsfH4OITjfOEiMhWkFq6nJsdkqpVXJGr19x6F9OQYhcrfSqWz0Di3fk1+4dmib0Ko9ESR5K3cYrDBsVJ7UAX+4mrqrOwSdbylxeILZWaTEgaY5MBQJQ4EAfirfTA2b0FnARocRqPMkFkAK+cy8gJNEm95H8k6IFShG5GLH3HvtDADZViSg7luhWViyKsUbtg4SohCyyNWKYMlLS5UKK9xLbJTdEfwerOLLOIArFGJd2cxMWD1WAUNWLUAPJGrq26Adp2xVHRiVskEnf4OwTRHxXaVrQGu6s9vNhMYsjZDFsXP4FJQB0VPnVmwDrrugNmmJyLe4Ay67Sw0Lp8Ayqvm/n+T17xPUXMSR0AW/zeVMSArg0AtVo/jEDpfyoqUvx3QRCmfJHkY9oYa0b/c2xoEeepepLRGBVh2rvtyUknQ1YveLN4joA1sJurZZsbXsouwVas7A9sDH8P5JUURkLWfVfqmXGfjoxurGiSuyRkmN9zWqjyCLF1fR3pnLQF29kARvj3LXd4LAAsoWqIof7vwB6j6ikrD2xIWasVRVYKDYG3wY/yATQs10HyPj+qzPIJZHaRqq3dr2Ct3d6H4PWpg+qORGsYRFJXzI35Jtq3RFa7gT+K1UW9PEvLmfkM6xr97CLBsmxxAjyIUMxPczENidixTf0PicZ5Iq9xFRlZnDEYBsiDWLD4b7wtBgTVbBdL6zyFips3R7QHMtRON3ZoNSmjQ8npf8ASvDUSK7KCsalpLZdhbLCtg2Ay/xYOjRDD1OeA/pQye4gLMQGYkHFQLvsbRZSQQfihXd3ocVyN3dxxC4kUrNVGzQrZ0Ax1X46B36p6z77R+2GT3we2iwUEqM5CqkkV2shX4UWL2ByvT4HkLmRmKhnZkTCyHBKlj5amNlgDYC7sEw+qeU0VCTDQFsiKzdusULN4yDGg1j5AN3nm9elkiWAFkUke4VvuAFAeSa/7f46DYcjnceNvclLouHauBYN/wCCgjAnwWzAK5XeR6U/UH1ZE8qewrkhwSwZ9KAoIoOdEDwKqtVkb0nE9M45QpJFE4UEHORlYsB/emVACzQWhqwAL6zvpX0nKsrI0cRhD6nzYgqL0qoysWvXx8ij0Crm8bBsv+pG9Ysn2s3mtMfNHtvKxsGj1oPpn1yHjiQMAMPtIWxIPkl1BewTicSNMa8HrRcX6bjESQysR2gO9Z0FzalIVXKi8QxIoEnV11nuT6jEk0UKiGKIEl8VyOvsKgktmdj42N+NhR9QfUAiQQwqcWYy5KrRKozJFFT8sBdAVVWfIu9G9DUpnyFczntykJqPKyQFoYaOV2Ku9Xp56lNxpDFgtFh+jizLiwFFpQq5CgcguVnHTC8jKT1ePjM1igo7lBXNd5DLuaQvhRK62osAV0FHDgWH2/6uQixgqqTiBmcfA8FBosax2Cb0743KWM/qOSWsqNW13/0ie5l84gZCr+CQclw/VpJmZo4mjDbNkZsKayAoXzf7m8mwAOtVwz7yIyZoMkdz5PbiMWApj3pXmtA+AQA9eZl9x4ziWoqXcbCBrYK3zRUEm/jYNdecmF1bNlBZgVjykYGjVqo0aOsiD+LPm5urK+At1KhVCrJrY8nLGl0L+d/jc+ZM0hhL9ntK1pEDooO3ZBXuABBv8bOx0ERipwCyRKoyLOVA3saYhQAabVNYHzd1jjUhtWAjVzROstktRDOLo2y2d6F/ZXzZfbZlbNw14jPvYEHtDLr2yPCkWTdtQJ6I9P5vtTAIGCGz7fYDs7albbELq7/8o30A8HLyYp7yhRQwSyASCT7gUgKBVBmAugKBaz3XP6o0krsxU0xLqSCNWoW8CtWSdiyVBoDfXdA89KjV2xdgSAFxO/tUfBA38kHIXifg9LvUECTSM2DyKFKr7ZbH9R8RiAxPjxY/NeOvGhVLj4xJFKUVUKhSxP4QkLiCQCCDivm9w5RMTho2FspIDCioBXIuFX+bLdxthqr6CPqMwKyzFsDhkioQxAtMBTnyxZfusDIXvqlmnVDJO+amqTUY7qNg3qqG6J2fAAbqpuMOTAOY80TKrqYlSyM1OOSnEbyxGVa/izc/VOTiVolxGDLFZoRCgAWa6GYyIoXtt0DQfM/XvWHj5UgCKVddAn4ddbVroHYAOxveRJG9OjadqlekO8d+VI3VjwCVya/JHWh9Q48RM/ImwbGVVAJIAT2gxJBBZ3fIDJhYK3Z0Ohj9UwxxAQxiP7QQik5EKbuQ2w2R9pBIu9drAXyvT1iQRSFIrs2xNn4HbX+67djz0DHOEkYI64hqPaFLqFsGlsk4/Hn7bBINEegcZOUZHlJU2GjQEUXsBS5Irzqh/PjVmQrAjq8SQv2qAztY8kBmChstkEliopQAGxPQVc30KaRCqlSsxBQBUZtUxP6YzC4nyw1pb3XXR/S08be4zII0Y5kZggpXmkuq+LG/kbPTX6f+oMmZWEUk2JNsMbrEgIbIpDZwYj5sr46X/X3rbxZKUDNKAMnW1HbsjyjOMiPyCT8Y9Axha+4tk12MmKmwzHMDIsCbChXugPCi8Y/UExgjE1hDERftM2nPlFLIyuKYHdC/k76yXofq7IjEGZ3YMrtlQUWNpRusfIABvQPnpt9T89eRFHBxw7kNk4dCCCRsksBskj5Nljfx0C7076z5OahSqx6Vs8mJUtvJryutduOgAABrpz9USnCLmRyB3DMh7gS0JxUlgmLFBKTXgdw/jqfpP0KVZGnqQs4pFIIFC/1G82SD2gePJBNjWev+mF4XjZhkUJANKAxpbIINWMRl8fnuJ6DP+g8WKSOiQ2AxSIswbJnBJBs5AAfa1AXd6FaGH0KP3AMI7N170igv5JAGmYAWCDf8g0KxP0mvauailfJRibDfkC7LnQJqz2DwOnP1FxJXkEsUgQ1ohciARTlC1hAcu7E78buugdcr0yKNyU1LoZpgSymiCS4K/K15YgrvzREHKVUCI8YbER9itY2VvtAJIOtEVejrr51J6VJCpYciUSFrYLajEjZO97Wh48DQPWs+lePJSKFmwCJTOjOoK0VCY0QAuiN+dE/IPH4q4O7g3YtUBLMLIFljeOQPxlpt7PVI5JRwCAqk/i2Jo9qZMWau6zQ7fGgeimjeKkxiEoUfdKA4PdRUsoF7/Ir4rd1CBArwtgolBdluMkszUGNOQcgFG1rYFn4D2RVRQyxuwDikQOG7u3udhd5mtGqvX48gkAUpgDKXycs2X3awGzoXj5smgL2BZLMqhkkaTAuBdNS2qqQzWVYbyuwfivA6VODeTSBlCgHIRqCe3Si8gq922FVIdjz0DKbS/cwkJPaFFKPgElQC1br4sDddedUHih4z2qXHhFABIy7iWrF2z8/bZBPwB13QMJ+O6qqxkqFFmnK0MSCzAXdAkkX+w72CBW4ZkKo7K9EWEVMjWgGDBk/IrHwLsb6jEFI9pEH6oMrFGrIAUbYENIncDrIHt7rIHXenzTRh3iKKVPfKVQhsyhc2zKCBZ8sKxFFhRUJclmSIRiJI4ytMXVya7mpMtD+XbV/DEjryHiliIFcZMwtiPJU5A9gCmq2uNC6B3l1WPWByw7I5klVbBI9tiqkHE+MFY4qzC6LEj4As9Q44FkgBoxYtcqAsViTdgkG1IvXzXQY//wDkXgpHxWWjJKJR+qcciTkTkQo1iftA1Ys9tdYd5cPZjCj7WZibFF7/APRAor5o9fWfW/T0khaJXZbK1doCRRoDE1aqRYAI3ogV1ik5nAh49hivKDDIuhMiV2so7QBSotAMKLndAjoJ8D0VnMLCQicEMiBgGUfDbBAFg/dQ1VG+jvXvTVWORXAMlIrFzj+4gMpNkRqBu6saq7PWe9V+spZB7XG9yKKsfNswF1dCl0Tof9z5Jv0z6UHsvU0hJIRXVmJOJywu8a/cRVfgBiAhxZWhSASEey7ye24IFgCMENQtVqt/hhqr61Unpq8tBBMiqPuD2DIhGRHdtVvVnxiP4vrP+uhHDBpQrRFqBZNHycShpjQUa1YA0SR0v9P9YaClkxahQUZDxbYK47sNmippS2rVug2vC9Bg44KpT13EyY25sDeNdoPkL3U1WDQ6Qep8mTKnDccMWCAdtsmO1PcQRkDu9EG/PW69L5qSqZ+PRUvbi9gWSMhkT8KKFjRobo4T62+npZOSJI4pJIsKyVDJ3BjZdR3BRY7h+PzYAbH6Z5EM8Y9mRm/cyvjqt7VVAT8HECyb/A6LmglJTBaWvcLEMcTWK0CQSWUHZvtBsDLXz/6E9OfjjlOGcS37caoAxf2nDyZKMuzSKb0c6B/Ow9A5T4GMuvvyHMkZKdUMXBpgw1RO/NXroMJ6NzVgkkSVQxMhpFBDMQxDgEA0KWqPyNDZvccuQFUdnQJWshai6FSm2LEPTDDGyWJ0jDpb6z6jFxQiH+mVwQ1uA7WassoicgEY7YhiAd5ea/VB/WcakTt9sFY1xGsgFxApaUAk0G1aqTVqBo+p+MigmWH3I2GQWMqrBlqlAJOqFk2KANWD1afVouVIvsqspXEirOJFL+p2VQjJJKsSLIF/Kj0n6eHtIroWjAybJcRZC9/xSUVBIJujoEHrRH03BWWIOmdH2+4GWyDiygEHJCV7gT+QfHQH2zRPoBAxAYkKGYit0VJJJrH818rXUODzuPJ7dPG0bAZEjGpFYk4sXYKBq1okBSbo6tg4oilzZJIgazL2rOaKKLc5kAlQFHaoqvJHQbxjDDEPGy1QYKpUYhrJUK0faQGok+dDoLffjSJZUYKjoXyYkUCwYCNiVBv+dkjXyOpLITitMzE+LxCrVkqrgsQAAoABO/PyR09YSUvEk5eZyCqZtYXVAgLo/NMd1oDwK+UiOx2xEooa0SWogG8iRZXBSLIN3QJBhGUiR3C+KBWkvdWDeNIpIFsfIA0ddd1SQyOzYqkFZmOVmABYkAlbCqn9q0KJPyK67oKv6aHjccyPtMCkYvRMkg/6ahVLsxyO8qs0SCT15xssI/eRMXUK6vlkdg4lbCqFU/bliAwUA2ep8ySbkIgQJGIiokLMQUFfYGTWWmAIYjyPndUXFCEnEecFjsSMCQ5yNkr3klQKutk1l0Ap47r3LC7k5Yxuwfbs1EgHsWgrMbypa+CAX6pzZiVEwBjCgyyNG0ZyzVQqY+C+wSbCgaIxJ6L4nDWErDDEyFzm74qWAo93uFsVdqo47LNWvIo5HPkWxCqFxQRSGYA68kpZxDAmrxU/tBFALxJ6ZykkZcI2KRfFAq1MwopbUVFED5Yt0g+s/pxJ2/qQQssmAEeLYuGVccWKg5/8aJqyax3rUi5M7L7xQ4g5EM1Hd22LGsRQpfuO/glZ+n8iOLJOPJ3AVmTVObYkZswCiizBu6jskX0Hzf076TgTuaYSOD3QY/afgMfBF3/bliaNbJvqHrxg47N7XtFn7ETGNWRlyDe2MqPhjndXjutab1LhM5VmkDuSQoABZTYyxCFXClSAxsim6+VeqtLLJJ7v/VyIZXexEuVBVyb48fgKF3voKfTWzcKf1GkNBRW2JFbOlF7J/g763Xqv0oI4iY42EqbckMynTWANFFVgaLeaN2K6H9J9DeOEZIAZKIdfbjaKMKC9NI1hmDD7vAINdxx89G+tJZOXKZGk9lzSkBWZD4BGqrHVUfj82Qe/R3oJ46tLN2swULGGxCgt4eybl3idHGvBvrTJL7mIPaBeSGmrQsA5/wAH8jIizqulf056uJ4vdRmKKSmRUi3IIul8E5MvjVg+T1d6hOScEZc9LZy7LrYWgKNeLo5WP29BdJKtoCpcsQoLVZphv8+VBxqyAaF1daO6e7LGUWkCJaOxVUbAqGDFLN+bFEjW66Ji7QrEoTQJJAGzerNEk6og7DEGj0NFEXLe6qNkWdMjTDF7IZSpoqMRkPkg/hegzXon05Fy5ZtTPy4at8o/bvE0StBqGvA+4Ed3y4b08lA5iqOPFAVlsMVA1Gt1iGa8X/tNeOr/AE/he000sEkhdmETtHRClsQWjws/8gDuhe9WV6qTgkcZLRoO1FbGgFvFssTdawLD8f8AEglj5s8IAXIxUcjhmx8HJmtteRRAIyZvkAFf/wBoRBE8qSGRDlG8sYLMVerGJCITYULV6J2SpJac8qoD0GKs8mKxqRQFA0QSzViLDHtb8WTuOofUgUqSSI1GfaMaDCl2T5BBF6rzQCc71NucmLMrCYAPipUiIMrsoJJxU0AT25C9WAQDL6dHGkiqMYFXIlWZsgaIwGOarZNorLeJFWb60HuhfdcxiV6KLK+IxSxYUeO4Cx+SK8A9JhyHIVge2w6lgCBvHx+1iV+8mxl4FV0EuDEU4v3OJX+Iy5UkKFBDvTNYogm77aJoHroeSpwLYOxRYwRCFIGqzcsWOyAaxqrP83cueOUKHkSWTAIO0ZBUIHaoJvfnIHGr1voaSGMKzWqySEhgrMPtFWcaIH22VrSgG6YdBcIayja2wpQDgSRZojQFdprICwLtj47qrmRTKpaNZSqEBFDKxAAKmlZ1GJ0fDbUm9a96ArnyRpEAIkkC7VXF27fJAsMQlLVgfwB4vLxOkTqLdyyt7bAftIVQwpvtJ+0/zYAHQXLfsNoSWRVa2LML7acEk5bGhRJOgcegY4O4zSsyFxVkPF3FbyPc+I9tV/GgSdKAALlcxuePpQwp/wBT3GBDap69wnHIGz8aAy15yOMxEncpy/tcqtAGsSDS+V8UTmp+e4jnmGQRYOLUqzuGcXI1MWGBvuYBifFHzvqPqXFlHIlZZGZGxXFMb7LLSAkUcSWWmyrXm66AIl8HjKRopCMyogKoqntzyNNkTegoFtbPs9MoZYEi9x5WDsbBAyHyDaoe/wA7BaiR/DdDcrli1vKFHtWQHE0/gyEHudqbYACksbPaT56vwo8Q5dSVwDK90rDSqwJ2xJqixNNar+QznM5bvGhhHvPZMlKyqkRJCq/cFVpCq0CCQuxflh5PSoKPMmhiYWJMVvFVuqZSSX1saUaA2Gsan02TCCSy5ZSLjYsa3fcPdZQASr6NgUutUP6h6esqCNF48jSNHiW41d5ObsL0gxoNZxOzotZD5/zOZNzWYZP7a2WN0AK2B8BRf/Y+F8daj6R+k/6gPLNJ7MMXasasjsRa3f8AG9X4bZ0Oh/T/AKM9iSpGKx6ySQqVLUxo+BIqgqQwAF2NdO29PM2WLqVYkJiXYKGABQtG9nvysFgAS1fBAMvQfTQkQRfbpVsFhiSTRJGIBCDEU92QBZbQ6Gl4aqjFFYZtbGPTd4ohciSStY43Sk3ROwxgCxIyK4xkohkaxiwsFy21yJulJrs8gHq7j8gABCuRIBVVWwGyPyoIrS0PNk39pHQQSOIqiSe+AtFcTj7a7ORI/gWd5D/79C80xhuyQSIAxBbLE1gQHPgEWGDHR7zWiej/AEz1QFmtUEKrd5AB8TY0BZK1s/tN3/xXI6EESohQgiV2JKKNFioPbn5oUaUDQtug6blIZDUZPs17khkBVLokyKxAx0KDbv4IAPRnG46urlTmFJVyqdwORa+w5WHolR8BtAEUrnQyEHjSusd1GI3K+7SnKxSLo6FGvm7s9XRtGhxXJMQhIDNicVewAOxRYJ1oqaOugj6r7MPHOYAjsD28+7dgVak/zRGghNn5nxOUghCKkkUdUI8VUBiSpJCDEKAwJsi7B0aAV+o+tfqCIB2Jj9wtIMwtliDIVGONgrio2MQLLHpnwPUjIIlikZwFJdVCg2aIeSgTGVBBsqKJomyD0EuVzQsYXkM5i7rUo1sxK3YAcBARRFnzVdwXoLj8pR2rpjThgyYp/wDL8AyWcmu9Mt2GJJUHEjkDSM4qImzG4QKwF2WDEuAGYX3JZYN40Hy51t5cmxFsS0fuDH7iFZUtV/bq7xPnRIH8ZTNFft5JjZyCsSpUAV5b9y/JNjwLsy5egLiMbkUkrsoI+7E43jj3G+6yR42GA3DijWKKNrJfbqKSwRRDLoD4Vios2A2mI6Z85TTrv3MqUBN9zuhA8ABfAvEkXsnoBH4wAX3AyMQC7IxBZsBsUQAm/LGu5QPgHuu9I48spM0aqWzZadI09y8iQHxt8dGwoHb13QUmdQjLHKMVClbx/TLAhPGLY/qEknuN+AKXoiONUQLIHd/5vBhRvEnIqpNnZ3sduh1CTmTrdx5qyAPGuKNZBKh9MNKfi2/n9pH9U4rh3aWMBq0QQMtsVQAnuVSb2oOyAG3iEyIpPZODsyMZe3GRqJYDC7UEtQyagBkwA6H9I4zsjP2qpcuIkX3HMdgKisCFKbbeI2bGlPXv9NB7M5CtbAIcAIzkKYjFQHAC92BJsOASSV670lZFb9JDjQ3LGVB9x6YDOjoqCfgivJAsGzToZJDgUCL5JbHsHcbZRa7om20tHwR1RBGkk7IlWhxJCkEgL2irIqmor8AHuGiKZuCQyqXMrx9p9tvlmUWqk44jWiCPIHwBV6PE2hQFviHdgLHcGbIIFYm2QmmPxkciSF3A5+EcgdCYyQ6lXyKD4BBxqgVYr3AWBTG+vJ5VXMIHbt0WQkAkMwdij5BTWzQ8E5N88/LhAcPIrUoGLBcrtsRjrI5H5F+d3sW+nenwmJYXBcyEPhDkokBVe7Nm+zM0FVtgVRANBbH6gMTGSZND9RRQUk1dMDIyqQzGn1jVCq69k42WGWI3YO2LW3kAyEiwF2QpyumN0I8PlzAFY8CWrMYgqAVHnzko3s0SGqtgCrjrGjZDvLK5cFqUDIkqqUKWqDFqN5E2SbCfJ9RBFSkstMyqwW1ACmijDbCu4LewRS6694MqyCwkZa1O70W1dV+Sxs+KI8gjpN6lwlPI40sm5PuGasyBMlPaUZURSpBzZe4jxuiRw+SoR7kc9hxKuwLFgSSmWUmRYSCgwHaDh8EDzL7sftDaMVALoHuzf5OS+aPmitVeRF9lVxMj/qPS5IKaZgNHQBFjI+CKA0o10Zw5zGSZP02o09mQDO3RXIJJC1Z8jAfg5EObjuqs+X9QWQABCFtgMSae2zq/AtiaOyOg5eWxfBye8qbkCFWFgHRGTaK+B+QWAAB95nFCB2BUGlrKFcX1iclLA/ldKDXaB/bODjSDKNgV7FAJGWWQGYcRrR/jfkmgPBtdZoAvuBkUsWLI2K1QPeCf3WRQ3l92iR0HnD9JfhFGdwJC2S0QoLF31iyGkAcaJuyfJ6o9QaYEkTF/dtNqCGLWWUkyELTaOKMFIIHiuquFOkpHtxlXj/Tcx39qp7h90NiAHAALR0Wsd2h1dH7IkzjC5EnPycQT3g5SFsyO41YP/wBR6AWWKMyris8mgF7SFW8QSynHwbICqNBt7s2y8dTnCtIGH5YuDsZaY91AkA1sAkGh14ZB78ckLx0TcfYFIvf6Wwv2h8WUVRomiD14+MspabvcsAgeINoJdrgoLWreWG8SRXggfxOM7MEoNYzJBNZKLJGOR7sTaju2bNWD3qfIDu6qFoj4A7jQBO1BsNiDSnTg2NqBPSZsTcckkbUSA6iNUjonBQq9oCrRLEEAAAnwYQWJWleL3HsHADMEWAHYglBajIqN6HirYGXoU/tlJnOKUxyJZss6P5NkneyoHhRXnzoSLj+0uCYgqqoSQAQQNsTpUB0KIY+AaOl7oAuTx0YSBGmxzxdC5CgKuTHZkIXLGyq1RHj4vSZmEcaYqcW91WJLEAgKSxeqYEBmYD8eFJ6iiIgld3udjSqG2qCj3UdHFSQMtLoEbIq9XkH6jGSTBlUdhyOEfhlFBgmTFS5OXddjt6CXuSBA4CMykvMVyjAHaorEd3aF+W8FPALdFxyg/rcpVZWKgiXDFgVxZhiWYNVn7fFDVkdDx+pezxjIxiZpGo3RkXRx0iduVBbOJC1dHpnLzQ3HjJzMrroHFSxIrIKw13aBIYX+b6BZBFQUKTgAGRVjwUDIqzuLy7vIAok1kbIAYyAyFpFZUU21KQyDS9pUgFQoIIX+Sdasb+sfayR9rHuZFUjslJAat1kwy7SbNeTQpiMZZlkRTWMmJIs/d+o4kAOTBkWgRWRCt8kKeNyjEXMFsxfIuzZaq8w7n8BsA1mlRiuJ7HPpY5EZi/qVBlJzKxpjjr5AJLAIPkAhRWyFBFlsOZXQLmhUIVvEtYyAWQpRUAKKs4kfI6rXl7dmlyfQ91QwZSGotl9lgBfFbB7SegP4XKw953jIHtt7VsbeiSPcV6KsVPiz4H2BDaRfUfaPuKKLUVUq0eJVmFZEyRhghBvQIAJCggk7jxTXkFYI5JuqNj9ql+3HSgE3Zs+elssojcBeO5kLAjLvNEkHMgYB9XVC1O7F9Abx+0vcaBSlMqHQvIC8SXLW1nIWVs6JrqSRtl2hkklGIYq0hRScqZ8RiKNli4oAasX1QZ+Mtk9hQN3/AG2jGmUCgSuwck0CPNBlNk6cgZvHKmNEhWjF9oNB3tbQGxR7iGsnfQG8Jo4e1jm4YqWSqAx7E7fLGgzMGJOOyPCy4/q4lB34t2DKLOJN01YggWCtmgR4Ng+KkhC0qO/2uALWyLtALtQ4UUzDtJJ0Ol/qCt+kysMMSuQCquLNkxq1TLtdgW+LJvoCoaKBhJFmzHw1+52kAIYroAkD+2xYyIroHkrK7j+meH3lBO3bywtkIogLQW7xNfgDorhcdXLBZz7RBp2eJGBNDsZkrPx3FiR83818Hmi0ijGGKlryohQVAqgO7agRJaixf93QT9M4fIZakaQ0mbsXDR2o8qfuFbIr7iTf7ixPIliYqoYS4nMgnsbIMaDkBQ104AKnEedV14jqqF25MWDdrEhsie6lytQ3nHVlifOrAcrrGPaCshmYOpCYmTECiLBuxQGOS6Iqg1B7EJGtloU7CgWBx9v9uvBY2SxUUgIVqB6hDMwbKN2ed5CO12VWY0sbUpr26OJkZPuU9tDVcP1JFx0zXHFu1nZwWEdFQD+cmU0utAnYWuss/rz8yZI44yIwSXkIMhYbAZwR9oP8UL0DivQbPiRtJLZykkfE9qgKwsDFWshY8u46yNDfwSOf6ag/TjLuA1NYUrlV/q0VNjyQGP5IJoBZ6igaMSBfaUgBrVWLqtAZBiKY42ACp2DsqAPIuTlK6IyvKBjYkGYazphIgxWh4bIefgk9A5UB1EIdQyimdXJLN29rKEIJGLHI2RR8XQ7pTLOSjB5UzvIMj3/aCxLe0ou7JyFlvLHrug9j9GQ/cwRTk+0jDlqJVyCr6N0ArEUQNHQok9PSMSLK4xM2TRIcGJsItqCQTljj9oHwQSbug9dCEaf3Vjb7yxY4USrBdDvG2o3ifNWJT8iFKWpMwVpFYuXLKMR3XZ1ZxN+NkqGAWf0ZE8kpWItjjIzBcsawIZmKjENW1WiF1nvEv1Sb3liISnUEMzqTYOQslWZUUJsXZpjQB8oPqckLAWE7zOyIFLI+28qtAXeQQC6IAJBu20fJUrIFJCRs47VUNIBlSgCiCAG8V2ljRulIV+k+nzGEy0QHYLkcSXu0JjCjxVbNnevm6P62NZFyFBZMu8sKUBioByPxZ8eC1mych/UTL2DkSB0jEntqJsKQCyZVOQcte7JwBGz9xo9N5qSvmqziNKJ7XMam9BMCv5r5sDdWR0D6RIsj7OByXTRkCibB9tWAIlK592qxA8dC8rgplG4p/a8lmyvMEWtqQ+VkDa2dnQpWUf09IQrOyEWCAFClFP4OzsAkmrokXRGK2aRVV5XJQJ3FY1LFcRYzIL0aF9taAvxoOnmlUqFd8nbXuN9oK3kCBr7aomvAr5Vd676i2GQDFwQzFCo1ICSXzNhj9wztQCP9miJoyj5koGv22C0KS/vPxmy9w3igWgciRvV1b+meSfBTiT7iE7yFgMzNjXnVkAFVF1fQYWT67ZmCiIYjVh3Bc3syFiWIb5UH8b1u6D6hicsXSSN2JNx92RNg2LW7FDZ0AfuyNYyOTEKwAPkEG6838G/nrU+lc+ag39EJENhljVr1/IDFPnR/5aAPQaIfVcHthZElko5lGiAA83d5gmq2Te7v81eqfX7crCKFGYkYqsgWl0ft3R/Nsv8ArQ6t+neQjmXKKSORBcgJc9p3kdlhYUAlVFXYBIvoT6d+nRHyM8yrwvl7ZxGQU0Cpbtayy/Or/J7QZo3NA9yUEeSXBOiGBzDY4Vojuo6AH4NnovJjaZECxyFrD9khYqAuKigrMx7mxsADImz5yv1p6jLLUe/bse2ugcVUXeIAILeD4OII89XfSXC5CGJkaQRMcsFoWy7QKWsAGTEFh4FnoGh+jGHqJEy5I/6uTdoru7SznRFeDuv4IJd+qQiISAgyyIrmFWRQpfAtUQx7oxii34OJUEkA9U/Vn1BMePJK0hy7UVo4yAFolixJBvKiKNVjdhxef+keV789tkkYXuLlmsDwG7xSgA6H/wCB0CHjPLzHzmZnANhLYgfwo3+aG7/9etd9J8blcaQPx8ijAkoSVBOJIzBFV/g0b189HekcXiQK0hcIFyZXOWyQcSQwKqSteCLJ8CiDH1X6oaNyI5wBiCDijAbyphG3aDiFNgsKFkX0DiPklmDRKY0ZWOZRrjBoBUAIcUTiVNfcDqxZHEQnkYu6BEQd6M7NRABGNEd1HyxIHkaBYP0fkRzIHR5qBJwW8VAohUTCscP3BgwN1orU3aVWCw3TAKzdjLdEj29NbBmU3k4XVK3cAEuRxyQ6jvUvmo/SYEEnbDJTsH/IofnruqeeMVJQsjjtyxKg1VtVdxY5a0KtgNdd0EuTCURnlyWitCMs6sEYlLUEEKWBy+KoEjVDjmMeMJLRoltY5G7FNyeQCC4JOgdFqPwQel3qXJYZXK6KTvGKzYTIK2RAyLBBmQAQB/fXWsRuRBxY5JRCJCQcPuZssbKeaJNHzqzdZdoKzwlEqctgQq5KMGIUXd1mNClJByUGwVJNHoR3LOJ2SSKQaX3Y0YsCCVAWN9bcHIrjZbXkm1+Ys5JlQZMaJUZFslvEFAQGNA7vXxq+rOdFDFUzy1ItE5ZJZZWUIB3MG+AKNXssSbDOfV/qORWIggOLct92GVhVpjilgiwe7e/k6j6f9LkaFEWORv08yjyilQsKUgms8VGORsBm8XYQNzFi5hfcsgjAyXEksxxVUDUNCzoEsSTpaPWi9Lk5EKe5i+bAe7i92zlQTv7VTYKgkAqfhbIE8H1aRsVexGyi8yFIa1++MjNUa9HuXFb8b6j6P6PEHV5ApKZFMygD5MAWIrFWLAnGu5jsGgBVMs5t7EabLNJWQFjtCjGyy7u7HnqXJ5jzxiQqxRQCFQKTiEF0CCuqyvd45UfDA29X5rcqJ4wQwsr7YVWyYqzDIEfYAMqNAhTZ1QzX1Dx4Z4pBLEkPsDIAC+4KpbGquxlWVV2hqro3ivgrgGRWICezola8gsyliQL72rVHxQ6q9RL+zKpZVgwJZgayyFurZB1AJKkMvkrvzsPikRHtSKQcrDIR+VvIEeaxJN/8R05+mONNOwpskj0FkHuIC9qAI2sZWb0pA8mul3os6x8lMqMZJVz8YMCjHyP2sT8dMn+quVD+iixw+0WUCNao2Q3kkX8EkXXQbj0jhGJQf02Dxe1Gqp7QbHd+4CjhTWTSFaBJO7JOH9c5EvE53IVA0RvEgtbAfybJsnfyeieLyOXygLdTTXZIBLH5dgMhomvG9/dvo/k+iyvM0s0hxfuc6WgAKUM4YAAEAX+KvoHXBdVfjrL6bD+ogdJEWPAqq5ZMQuSkCiy2WJ8WCq9PDEnGId4BKQoQoZAxVrCsVOJbR7T2/uIsULD9J9QlMEYRogYwUMju+NIoUAKgAMlKWDGzvRGXVvqPrSCBmkZAHRWUFga7lxEYxost3ofsHyegD9T9Xf2+THjGivGY301U4UNhsLagKdEm/jzar6T4YMAIV1yPa4GQBB3lqsRRskUDfyB0z4XqqS+2UV+7M+6VIRQtkkm+0t4ILCvydXTxeQFeRBKHAkzycmsiMiAuJoh715sLd0egu9R9NZlUe284elLLGCEwG892gINAACta8Awi4BQFhx0Wj3SH7EGmJrIAsdAsWoDQ/JaT8MqAV9s4E4gpRIGySxclBdFiQ1nHXnGPK9fMcoaaNjKyhYlR47GrARCqiix7mWzR8jyA8jMKokcalhWTe0NErkRUiigQQob9tVY7uqoJopMWliSWRSQCwagABpS4JIJYnIaY0N9ELzJHRkQOW0rMyABvFqCpBHyQT/ijsdFTc3TbHt2SFyBAGJQlkZsrq7rEURrzYD830yGOQSzxAiIlFS4wDdisbUYCsgKBGa2LsDurfT5vegMjWrlj2qqksbFk05C0DZBskm+u6BZPyG5EwN6ikYe2iivcYh3IB7Mlqrc0SD/gsuc55CxoXkZFJ7Xa6ole7HJshoBiCPO1UkBdEYpSGOLiMFkd7K2SwIIvJiRodtdw1sjqULkFEYKpLFnOSMtRqWC12+DRLWT57fB6D3i832WHtRtI19ozBC2wDWGNeQwyW1NjbUKYc6Np/aWSWQRyyBnMbZM1DtQBKTEGmBb8jtHbYnA9hXIkj9wOpLFFACgrRCjJ6u/4A0AT82cidWkC8cmNSFEmVkUdCi1ZldEi7pf21sK/U+LAkkLLFCi0pUgASSGz7dyYUgIUA96kgVfd03+noFkViwkKhRRMmaDuHinZWYAULsitV1n/AFrj+3x0dPGkeJ0XJaUEhWFsSgLEnLQJP4HXQctliZlUK5YgZPiBQ/ByJF4rgVNAAeTfQNV5EaTKokyW2YDydgDsosAdd1KpY35tuiv/AGgrq5Zo0CBhkc1o033K4FKLNsTbed3oHjQrN+pI4CI1d65qzF91kUskjEsy6omhfV/BxL4LGlZUT7hohMfNlQoAJIWybFfPaFczxhwjsQgZUpRIgOKjwPtZizAmt5GqPnr36g9MMsToCyiU4EHSx1ZrHJVLk2KYmrJFY6t4vtLOhNlzIKZd4krZAC0pC15fzYq613qXLiMi/wBPlYLkOQWzZKdswO1VxLefuIuww2HxPmcd42aDEBiVDGw2yPtyWx5vQ8kfx1peR6LHK5lml9osIy4CZNZXFy1stL7it4yb+PjoX649PaKUMyhVeyhX+DegDQO7OyO7X5IfP9fcxxxwtipjAkryWyfxvWj8Vd/46DTcD1eGErCkUjyHIBTgrC2FKx2boVsaH+z049Y9mCNJeWyLI9WijJjRIBBsFsAayNDROzXWH9B9PkpXRu6QWlA2WzKlQP3VokWBsAne9p6X6PFx4mdgORyicY2LKzFj2gAF3CC77jZvdAAjoKfRvU4qkZykf7oi4q/2jIFkxsgir8Bj42RE9Ah5PqH6nIuLf3uoKlY8gpJqgDiLomm8GiejfQ4+RKoCRl1Eubs4DfcaIFHti7WWyf2ggCgOnvLXPLKKJCDk2V9gYsKaQJ+oHbxpfLXVdADJ6OeH7hVy6HEe0ZCVK9ozDRjJQK8EC8x8nERjODQlGVgYl9whxGo8r3BVAPxfhgLJx6dccPIZJGC/p2Pbilau1mFK1IFIogqSaJF1jtbPHD3Oe9EkbALG4xYN3qpL72gIu9r8jtAWchA7vG6IqIAUyAyZz8BQSWCYnY+T20FB6jLwlYhyuYOiPa9xWWgWGXcaByBy3bH5N9FcrlIsX6gyZogowNHGiGJ+QA/m/IYaayQv9O9SZVBfjhsgpyzNkkUwIL0I8d9tAA2RYvoG78JoI2aEOdExrR8BQoxNDdDVEC22T8VQzciVU/qFUiSMZFZDat2sM1+0uRY18a/FD8h0LBpRiFywV7kaqJGN0SoqyCF1WzerI5oxXuzMYmJryDYsWwZh2sa0ii9d2r6DyV0zkX+nzYqpEuIJ8m1RjZAu7pa1V6HXnQs8KxsUp/byIDr2quvDg+dqwBDfC3uye6CPI54VyqwD20CgASt2MrrSAP2Bu0ij3HypoHHzizmJ3MaxyMQwqj9zNbApX2oCoL0uNsCWNVTJJLJPgMEhlKmWQsQ/5tSVsRdiEnwaHcPgj1VrYOqErZLL7mYGI7AFIK93yLP8A1fQUcvix+6zhCCVFn2LXRpSgK2gWibLLuq80a+H6d/VzSKs0KFFJETlgPgv7aMzCvntCqRIf4o5pkhVlYSSuGVgSAvc28EJyr5vyLcCgFNUS8lGWZUhUIFDiW8j7rEUrUCzNYyxUMTmKxq+ghKis4Z4Hxj9wgZAjINbykKWbTMbVavLx56G9U5q+7m6gFsmCsiKpbRQ92LYLYC/dRu6tR0YscqoEaMIthgxkUYkgd5DjdUwAAoEWKokS9R5TBaUskWI0I2dfaCgMDiSCaHyaFldhjQRkMYjjYmN5E22R9tQQw0qURlZo40Rj5vZtqNybdzIzZSMynBdEdh0A4XJq0SSfFUDvSvUOFJAqFo1KNRLBsz+TlV2bIoE2Ron4ESZYXx4ryNCQMgx7fcCdpXVm1vywFm+gYxSJCaVMkI7nVK0KBLjbe414hWJsqaGtWeu8KM8X3OO7ccOoQqGKkWCTgQpGbBiDok2QD46X+sBmZUVABmJGBZu3QsOQhGeRDXYvdGh1Ll8p2iEbKpxN4qMmWztid5OQRsgUW3oqSGV+r/TjJwvcy9xle8rJpAKKr8BVbz/AD+AReO9I4T8k02b+FDXZU/toHZUEgED4b81e04/DLKB7kkcTJuHEvkccP7cVUCztmoXX93Wb5HLbhSO8SqHZ2wNAhfIK/gkWNDQDeNjoHfF4ycFLlMkUbbDmw7sKYqkRYUhKgZNQYVd+RL02NXcTvKYpi49pUUghiw3I6gURY/gfN2LxUnIl5EoZyZGoC9DtUeFGgAB8a62X0+kXGkHvtReMDMg3E7WSi721UA2PxrVFg1HHiaPudlmjDZNdN7rEKSJLBL2CpxUEhsh+4dZngvnNKICBCm0yXR0Ex9wjWR8X5+db61vqC+/EImZ7ZsMbFrTM9f+NgRb/cdUDpujYfSv/wDMjrcKEqIwg9skNsBtAi7q/u7vg/aGQ4cHOPuBJMLFFQxkZiSR+cFK0Ftq0W0aPTT0D0holYzzAS0+Pcbpv7yxu7ILYEDuonZPTf06IZK6BkDbu2JcdmiApSq0KJGAAUkXQiTMY2uNUADstOrv3kly8YCUVL5ayPwRbHoPeaqMTmFYKtMUUMa0DecbBb0e5vkmro9QkMk7BFVUJJJTLbCylAo5C2Koja5OfNWT6jyacRp2hBbEEoaBOeNaLavHxryb0m5kKR2qI3kMtyAkkFaONgsVZKqzm1jwnQOfUJ4oWh9yUFGZcwZRcgCsyULalYgGzgaVRfgCMnGMkQl5LDM24xqlkcqAaRvuxB7QbN63Y6I9L4rt7yyBQoA3JHq2PhVJfuU6NfP8eAeejoXUBDidD97Mw0MaoBP8NdnwR0BI9Pp5JUKgSBC8rrZbsFbIZKOiCBslr3496r9Q5YSOBYUnBAo0Qwzq2wcjMDzsKF8jXz3QJ4eaIg2IpHKqzLUZRSGtn0MhlZJG/wDFV0Z6jHHBG7ciFQwGYqXtNEUDsBydMdCtVQI6D4kbgopJ2DiI8UHthQzs1gDdY7AUBlAOIYNe/EVUxePNQGsKAyE7ybA5NjmSSzEbBA14AaX1KRY5H7VJYuzxFq8hgoojLVDVihiCa3Z6fwWDx+6ZDbKVMpbKmByCUbjUEAEkVQAN4jog8VViEvuDBSlKbUPiwFHCwQtiiReQJoir6nqL9RWWRTZyXuDGwUsCySb/AIu/hQweOolLOXlZR2KAhbFm7mfKyhY7Uqw8jRAB6j/RKyOH5AUHMmJajyfJmLOKXEgf7GR+Frqn11ydOzwe5gCSS6rTKW0gJalqT4+PBqxvVH9mZoFlOA0CigB8jioLjsF0z2fwbrYIF8b0uIezM8ryRqWHtBlFEsC27OVaOgT2gGvJq43CBjZTYk90ZKJF0XrEhgTbjWmqwtbF9ey8JPaKRkR+bbEAIQI6oaYeAcQDkwbYPVs/CFRM8bBQyCw2QVhiM0JUELldNYb+Ogp43rFSCKdGOVArIQWi+77mRgR4vxe9+RRPo0qzSSqzFVtzZLAHFA2IVlDZKD9wqlIPyOhw5NokikkWQFwGKm/w2wQ4BA0b/wBmRFsiirIVKyFUisgsd5viy3R1ZB+b2OgMPq8hkwUCye4qCxxUHbnuEdtWIuyBst8Zz6k9IHIR2DHOM/porLVYpmUU/CyGiAQWJutkljxuBGkq5rCUgUAsHZQSSLaTyCfPaxOOfg1RjzeAjYPDisUlMHc9gtV7rKu37TpV2SAfJ6DP/SEXFiKT8iQq6mwojMg2CSQqkKpK0C26qx5BUP136jHK5AHFQxRrZBJGTE6JNaAA+0DwLsm+nn1V6LJLx2l4j/pZAPEGb5A8ZUzZYxtoG7u6HWY+meP+ol46YeKsYnLJhsmtD4s49BqF5JXGLNpaQKMVHaMAcQWNhBnQBPkEa+3rUcz1IiMEtJ7ZslA3t4rQNKRZ03afN38WV6WwyqQSVCo4IqMZFhob7qLAWDkFFNeqoUScY5Yo7RqfIViRQIHaTWvOKlCLBv4IA/geslZSxlkClso0cEKqmsdkAsHxYmjYCmxXXS+qCSYySxI+IxyGgBYBYG1oZC/FaOxQXqjn3/7wSVVSYverP8m0NK6+NaHyCTVkPg8zjyl0kXyFZaZbAaRmpwDdkEfN99mieg0nOKyRYqojnUFCcfuBbbMQCfuHkaNk+KIT8tyjk9qs0go+yyF3oLbBEokkPX3BrUivPUObCktGShFIqZIooADQxrLuatKCFJqzeuu9tn5CJxkT2MvvyHbRCAAElmxVbbHROQG7JBr6nxF5ER5JQAquTjWSYKGxb4r53d2DdHrM8b1CFmj9siyRpAlkE4jQClQCbN7XRAF6bctVCpFCS4GLEEMrklQ4yVaH2t3C78fgdU8pQI2ZEUMTjoOxQBapSvZo3d22vwQQEuXzuPI8Q7cwKIeRvGAK/vsghrtmJJ82R13QnqA/RP8AUR1FJiWUBWle6fMZa23dQJoHZHgd0FLeoRY5XIrShdfdVMxwRSBaqwCkg/tr/DXjzuqR+6qqjRgkU2V19qkDYoZWSBdUTvoaBHHt+3x1WMYrIylTrwjhB3USKAK5EC9XfXnJydU9/MyFtFoxkqjHtRCwNmvNkmh5oABUJmYABEbQVUicVkSF3kfI/nuAsiqB6HmZEZKPmmGBrLdWGYdsSit+PHn5P56xzP7UQmjULRY/YjBiWIs7awT5s18aPSvjy+2AUIRcjj7a0TVkM4VcO4AKDvGz8X0DOSVEZAsoKFSURWWrKjO7JY2UOQJN7sDoDkMT7kRlDyFcE7BgGLgU1HRoMxAyxIHnfRvp/FfsrjsJC+TNiMnOBasjjSkAVZ3ZAPVcnpiBsi4UopJAu1sgMz+6CCB3KaJ0X/2Bk3DiRGMUqyjcRxbS+FvEgqpyJrVijuhXSpOTkWKsygIwHYAToqVGwpBda8V+KIADRCJOPCyMxPczE0V2Q1BsgwNDIfjfz0ti4MuMhgEeIzpl+928Myl6K1bVrxverCzisrJQJZ2dO+RlthTCo8jkCP7iFFEUK8+vy5IVLFVUV3NZIUM5pQSSACqgedg3VC+h/SIiwQchXyVSaNatQEoUCGH/AC2O6hrotPSImiLyOCz/ALMhkcaCqRelq2sHybJAHQU8LnZVKpjd2IHgle7uCkAhQcmGqoUDrz009U50ZVAzRtIWFQrIwxAFa7hR+dfBH8dI3X2mFyoyRlAzY0RX5vAgixehZU1d10z5nCVplk46XGVyUJ92xm42gAc/J8kLr56CCSSRmWnaKV9mQMX8gqBGGPtqwoi8vAI7T3KpX0ctKuLwrmSaDA4AKw327LXRCg2zL4I6YcvhxRNFF7TxlY85jj2haVrVkP4vKmNm7+49Rn4qAvJDISzKSuTYsqga8WVOLbFkkl9KDfQEcZCGGNUSFKqqC8VXeIGl2AWO9EHZB6aQhcVaaOiz0khJFmsqyxFmlOwdgWfJ6z4ibjqcCTRCs9qPkMRbUWZ9L8gY2cerp2AiZZGlVmGJLKVJSgCy5fuMhHboAsADodAxi4EDwvJ70REbhgC5otZORHcPnwAdj7h1QPTwgLyqJWdhssEtiQ6k0xIAOPcbrVUO0L+DxBxwKkZVIDuI3IwCkMA1qts5BUD52b3fVn9SzuWjuR2JBw3ZPyUyICXZs/g7O+gdemyxRFhyA0ZoGPJhkKjA7FKAVYJNfwLsaE4PqLLF7csaygkh1WKyqBzpWJPebFmr0L+D0Jz4XSRMCZWmIBxkLDL8PVkDGgbHkf5u/lenLF2N7bOqlgY2GQDKR3Ar3m7o/laN3sBlmzE7KHjIkbMiyw8A9prYU2hsAV51fXcYZ4xJKxDviDeS5nZDAgiiCDkK1fg7JHqHLZ4/ZKZJoe6VVDshWcRuPnQqu3I6PQcvKdiyhCbvuYqo1kcWZQ2j3Ekn8Cz0Bac+KPITTOIyxChymMhDEEttTYxH4+B+eu68480JVn9uJGD69vtUCqO2Gxd0p/z13QVeo6ESjQ9saGh9rb18/wA/O/z0t48hh5krRkgwzkR33Y7b+6wT/Js6H467rugP9HiV42kZQXbkEFqokZutWPjEAV/HUPVY++NrayAScj5Ikv58fx467rugcRNkIkP2tN3fz+iDs+bHwfjp7Jwo3ifKNGpwACoIAs/B18Df8dd13QfPJ5SxnZgpKylFtV7VUkALrWmPjzq/Aozlcx44SFOlCUCAQLiF6N/3H/8AQOveu6A8LSM4+4lQT/hHr/ezvz0HxP8AqMlmgFUbNgGNbAPkD/fXdd0Bk/EQ8PiylcnPJYHLuH/Sla8Ta5ZAHKr/AJ6E5HqcxKEyMfcj5DMCdEq+AIHgUutAdd13QNPTYgsUhF9wINktYZgD5J8jX+Oh/TYlmLrIARi3gY32PVlaJr4/Hx1713QOPqeBf6DinEXiu63oKPPnxrrPenjKbZY0zIDkbxzfV3dde9d0G2g+luIz7hG8SdsPj+D/ACf9UPAHWT+ouBGvISNVARXalF1piB/qiddedd0Ge9b9Rl/qeOgdlVpipCnGx2a1X9zf9+jSS6szM2QlIyDMDQVq2CP7V/7dd13QaL0gZqC2/wBHQ+Bfmh4F/wAdJ+Zy3UwhWIDOoavmwR1713QA/UfIaODh+2xT3Ft8TWRxuz/Ngb8+R4J67ruu6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jpeg;base64,/9j/4AAQSkZJRgABAQAAAQABAAD/2wCEAAkGBxMSEhUTEhQWFhQXGR8aGBgXGR4dIBweHhwfHiAfGCAfISggIRslICEgIjEhJikrLi4uHyMzODMsNygtLisBCgoKBQUFDgUFDisZExkrKysrKysrKysrKysrKysrKysrKysrKysrKysrKysrKysrKysrKysrKysrKysrKysrK//AABEIARMAtwMBIgACEQEDEQH/xAAbAAACAwEBAQAAAAAAAAAAAAAEBQIDBgABB//EADsQAAICAgEDAwMDBAECAwgDAAECAxESIQQAIjEFE0EGMlEjQmEUUnGBYjORcoKxFTRjc5KhwfAHFiT/xAAUAQEAAAAAAAAAAAAAAAAAAAAA/8QAFBEBAAAAAAAAAAAAAAAAAAAAAP/aAAwDAQACEQMRAD8A0JL2cXqNaGjQGRAvHePzom9bquqYXXJrRkJ7yWXYsAXR+0Xqhvu8AHdkvNVc4hhnIcwqUSRkE+38gtRJsas4+BFcUjUkjakucWXQYLa2xABAAyIOhYPyQF9TRWVcQqhQoHuAriWJVSUA192wLvz5BPS8hEO6MpOKnOu1h9tAKCKojH8UCcemU0VkFWIYE2qEKrFUYEPq/NEEtsmz83Dm+m2SgN2UpjokBjtQv2qNUQDogfIIAaUmNhG/tyMH7pUDSBqRfJdSoJUBcbs/wCx6K/oAB7lm7BUEkFgQACwX9wOqAKigVF11PnlfckKs4x8EOoAJohfG8tWL/tF7B6Vcn16JOOnFlpgSMnNxACqvEhnpWO7oD5sXQW+xSLHhQevAXFsRr7gLILjT/wBx/PVXHeRilC1dFPuK6uEBr4diXNeTQJPzQyBKcaI5DGMuzJVk4kbP7iBfg0AftYn89WI+es/Li1H6gte6mx0LAB8nZA8dvQFciVHcRoBIFSiQxBAAqhSk+CtgldX+Vyr9A4yhCULM3adbAK5KQB4I2oyP4AsqQOk3M4c4j90wgRe4f0y0a+6DiPcOK4m2JO1B3u1U28/rDGoVQoyUAgWoCAbLm70pJB0oJ39uwjBHas8bBiw9qwxIsoayAQDWjXgEbFlj0QnLcIYXCObLXIxXAoCyHLZLHyTRof4A6qEYxNlkjuz3BfGJBzWj5oA6J+SQNi+nwxLyPb9wxkkjH3O34yFG7BF1rZyqugo4EbgMZpVWU5hjFkaLtSpk5yxLgfaQ1/7prxeI6pcrAp9gyYtdFe0BvJIu72CK2N9X8XkFEYRoFiUEuMR5yKkse1QKGV7JBFhaJC6WFzYYFEUHFUpbobKkEGlb41pr+CrBzSRmo29sowHuGSOqqx9oLWbA/aFujuwpvi4dhXjVSy00pd1jBZtOwWw27PcVB+780RIkBNIgLNiWol1YBCpXuIIs2tUb8m71OSmkLsI1AIYNmVbZ8MLs6W8iaKkX4JYJx8+eN5bRO0EC2JAUZZNhseAxB7gRRuj1V6lBdsO4sw264m7DEUf3UK8eBqr1dJHLIaOsbFZCjog6DA0poAWDZH4orYY3DsoETKoftJruMhU0DZZQRTEmyTu28gT6XhbuEY/dea6ZiatS1A0BQ8UHIPnq+OKJqZhl3WotgCaUKSLJrRUAmq3idHoVVJjLBqyYYqrNdAmsQAWB+B9uIJusR1dy5JMpFD4iMYAriGZiuj3CixLEb+6rNa6C7kSKit71PIG0gkLKpBomsRegCSQdha2ARLnoqqH9wWFJZREVXK8uwiiMtqQLyoWQfMYoJWYZJgArtcncRRu1xJOZLEUPAHmyAIcrloD9pIAIK4kGyM+4lCusiTvwTo7PQVSxukYWxM4oNWK3j2mmagNk634PgnXdEcp/cPcmS5PeLsMjY0y3gKOV6uwvjY67oHLRSPEC6hVxs0QBZK42O4Y1YxG9Dxd9JoY3KuZJXVdlUfYJybInJS6qCKGRAoqB89e8l5UCIkhbFUUI67yyJJDBV3dACsQufi1xlygYj3oQEUkHaa82P/iGwPjwe4WR0AnKljaJovYLO5bB5XdkGziFJsFsQHqvJWwSD1bDNmWvUYJL7BWwNePPdbUCCtDyVXpZzIgzB2VnCuVAU3GpDBmlZTRJzVVINm9knY6YcZmiiMbvJh7RVslIZyRtkJNKFIqj8/xdhV6l6hUTMiMxDBY+5aYk7JwsgfcCas5Hx56T+oc9EkVWjYmQULVJDZO+7IZksRQGQBC7paV1DyI0paL2qke5bFiQGUAFRf7msX4y3ZACn5XGlNQR5yRAKXK4rEzOE72ckswskR7DAeN9BZAVdpVZkVoVrBJGO/5JqNWbMXV0B5uunPCYyThkaRkBIfK1xAGB2y2wLKB5JoXdEkKPTuEqK0ikuxbVyAsvd3IAFu207UDZsG8QeqhxpTMk85HtxJXsC8QdkmQgW1hCAMMT8Y+egjzp3kIEMscgiZSlrQCKANVnk+iEACt3sQNEFpxpWWpJB3/dcl91L2FLTdnABR9pNnwARvUfVqlAjQ4gEklWsL2qABQLLbfcNACq7xV3H5loY0kcqwD5EKiKAFLBWKqCNhLANMxr5oKHl9sszLkRbdhNFypUZDINX8tl/wCHKj0x4PFiSRuQ4YylMAQWbEAk9ujRFCqKkiiCekPH9UEsrBQrgYCPLuUXh9rJdNi1HEFQTQuz01ZnA/V0XcaSQhaGNn9QD7yAlig13oWOgIdnZFCFwFZazarJbHvDEZUGBVR+FBO+qObHRDuXMUD6oITTJiLqyUH3m91qqBAo9N9XWRsYiojWxZYjJixIootCM2D+fIqh17x8ZQvuZEArRN2udL3WbQurHwR+29kkAX6dyZVMgCUQ4ew4NRir+6qCLRIyH+d9eemyy+5g5KkfCW4bIFSVtRbbDUxbY/jVA9pkQxSkqlMyhyhVgDs29mMEF1U7/kjwy43FcUGDx+KN2zAAHf7b3ZVbFj7j8BZkcMZESyxCgEbGRo0v20DRut3uztFLeVsURjpXORWvcIGBojMWoAsZNZoFdG+wDRUWlfIFqRQUMQcSAQRjXxditjS8EP3x4oCFeNwC52cstkR1VKCoO9HLdhysSyFcgGkOCldChbk5BWLEDIeTV1+6iOHEFV2Hc6fuJvJmoBflssmUNoeTfQPp7lpfcBZ23V1lRbbFSUqsjRCrYN5G1AYl2VyqtSrekDjLIYi2JJMhqy3cLyND9oT/AKd8pSWeRWbsBYqmJDAKqihVHuDEk3fla6Hnd0KlsAqgd7spAqitKWs7req7K8bMCJ7TmVmdtrvtuhun7AdggH/X4PQ0fHV1tg5iWhi2PhQtKVckBmNEAAefj5CPBmJARDG7gW1lSoa6JXDLfkf6Pz13VkAd1VHTBK7xVKK0oFlR4UaAGJu8iQ3XnQVTR7HuFoCb7VZGaRgMqsL7hYBSNDwDd23RcyqiMCcVA+3YJQENiGYocWAJJNirBsCuu9VkMhxABLkYhV1jY7vKr29pBORoUAbPQfrbzpgkS0SpDntTBTkczk+QoV82cPjWIUcrlTD2HVZLLgSIkQs5Ah1LbxCMAdmtV+OiU9UFh5QxoFUAAVnCkKTdjVsq7P3AkUBvpON9yNal/voBGbwRiwex5wLn/O9Dr14CXjLgKiOWbuGwiubW4jr48Ct9zX0GV+o/VG46+17kgYntSAohj89pNM4Ju8v5/K699C5hh4kAYBgWkqSma1ZwCEFHLYarAUmjuzSP6rEf/tNzYMciE05sZG7VSpU1lqz8XoiuiIEklhQcaCR8VIWRAWBF7DE0KXFtgAedeD0Go4POPtrHcRLzsQHUF2DXXahNkAd15ECru7Ir+oZxyKdkKwAKWoUrjrRW2JFDY0NUhAEkhzIpZAFbESZEKAW2Wcj7mOqNfO/ABzc5FjaMaF0FcMxugDlZHyHBANN+QWUgJTmQKrMlPosWUIhC3axuCewFr8/sH9pPVkJSSGRcgjE5GVWp6C2TGdEgdyhz5+3e7S87lNI1NK4W6KkefChjXnZrHZAYG6DdGJJPbEK7LeOWDEfhipOipIJH4sWdaDyLgRLGIiQwY9qsqx5NkWonKxjeRJYHtrtY11H1ieiI45GbJMATRxW+9i4tyaITu+0Xs+Suj9UZBZVg9UYyrq4CgHJWI7dhdWSRlYPjpvPITEGdTGSrK1SrmhzUYswC5RYbORs0AdgWF3pjVZYiSYBSprfcB4NZBbpmJIr7jQ30z9Z9YSCJpBVyaxhYsPsIJRtHEMbLCqy8/BTc/njj8dMW0UskAl6Koo7kJTySMRQ81ZshAY35JPI5IqJQWWECwB5oKAos+fBoaoDYDYcHkPIq9rYEadI2VmFVYKX2683+V/no6ad0YpHSM0tSZClW61Vk3TKgUA5E/FknuD6dFFGLBV3XLBgVJ1fihRJvZH+AboWImIws5Y18HbDZ/uBLfm/C1s10EuHzYfeeFpirY9yFKDE2be9b8UuWNG8SNR5cFSlWe7UEh97BNMoJ1iTQsV2fGV9Q4MvcQzU5bElBqrzxssWJ7mOQr58EV1XFCiqorNhIiyFF7nbIecQdBiW0U8L5WyQlyDkAqWsdh1EZWgaxqQoWKqQQcT/i7NdTaAN2hUYIWAYhcGonEKCbLVRy2CPBBOhfUuIsrKrAKCpUEOoGJcWzHyoUhTYyqxqyaOeAIAiyK4qgobEAHGlX52yUD5AyrfQTjnTIY+VUj9uVIm8fDUDorZ2y/kXHixKoFqt0xIJVmLHH7apgpNgkg2RfyT156ZyQjSQ4A0pV8ZBQH5OSjG8aoasj4GqORz0AV2F92JWmKgi6o0LOS+aIoA1QsBSHaSTOORuzsZD+nbEFjR89uQXTCsdj467pn6DE0wzULRZsM7BORJJQ2QAau638V890HTFWKwOysGcKRERiGVu5axHaDQLapqF5EZQ9XkkX3UVCSRXa2bEAVUars6H7q3VaFgsOqLbAojUApQ2MxkEBUAjEn4N/JOiegfT27kNAqQ5dxvZIsYkYldnViheiT3BX6uAGIAKqI1VWyNr+mLUMpycgWSxJ+/ROj0s+tyYuHNmVPJVERpVWwxYqCFOthu6wBWQ1aAhuAvmNs4goAYkhnonQaqQNqiADYL6+4oPqj6bZYFllVRGhMlq4fVMY1NqhI3jpGNnIk7oPn3EAkmAnLyQxnuB234obVqLfF3R1XW39L+rGiRpf6WRAxtfbGICnIkqDXbta+aU7Wx0gfiNx52Ji9xPbGJK4hSVWQ6JOt3VWf46cpwjyMQJAANMisWI8MzPiNKos+bJxGu0EC+X61FyFAgZIkUpedLRByJIKnIkronyVP3E6yfp3JkkSIAF7CqSXIApr1+Aq0P8Ay3460x9I9uORUDU02arQYiIWVBycDYIIvdsb/t6CT60hZAVTtJPYuIkUn7mUooolS3fohvk+eg1PC9N/olQFci0a5OSAUYlUHtodhSLNtYAUa0T0H9QetyRI75qFVbUMA2TBWCLZJAF1o9xtgaqix9W9RlSQqJGWUKQG+5Tdr9tlSVBLHRPzq9fJgjcuRv1O3uFYgtWj4uj/AJDbIJ/noBORzJJEomRizZWWZtKD4vZqyTXjEX019L9WlVExkeMUUkKE2VUggrZAvZoDH913fTP076UDJHLyXWPjouIF00rGRj4YHAEmixBAxHnwKPqn02ECNIUVWRTkYySrBu9SWNZNiRujdb3Q6Btw54pHVpmkkbJREneQgUKMmXEg4rag3Qq7N3099KmgU5lXWgHBwcLh4y0qq+zYW6IUmjZvDenci7IbfjbUpPzlv8/I/PnfWgi478p1blSe4q0FViWC+BbDEUaNdp/79BZ6t9cozVxg8gKtln2U1t3CxkSQwJyNaAq99HfT/qEixzPLSSrYaiooE123RJAJNghjVdxYAS4npS8dCxhAqu35cqCRY2NED9MN82PkLLlepLwpWY4jE/cO7KqAUBSDGpYkigaoXvQBwlKuUpVQ+JdpBjjZAGbGyHoKSWPyPwMbYJiTsg5nNiFFBNmmY4qorHzTVo/B6G4/NHJUsUcIxGOUaEsniwNgqR8XdnzvXnIUlZKUK1KuLrpbAWNF3eYJPhsfH4OITjfOEiMhWkFq6nJsdkqpVXJGr19x6F9OQYhcrfSqWz0Di3fk1+4dmib0Ko9ESR5K3cYrDBsVJ7UAX+4mrqrOwSdbylxeILZWaTEgaY5MBQJQ4EAfirfTA2b0FnARocRqPMkFkAK+cy8gJNEm95H8k6IFShG5GLH3HvtDADZViSg7luhWViyKsUbtg4SohCyyNWKYMlLS5UKK9xLbJTdEfwerOLLOIArFGJd2cxMWD1WAUNWLUAPJGrq26Adp2xVHRiVskEnf4OwTRHxXaVrQGu6s9vNhMYsjZDFsXP4FJQB0VPnVmwDrrugNmmJyLe4Ay67Sw0Lp8Ayqvm/n+T17xPUXMSR0AW/zeVMSArg0AtVo/jEDpfyoqUvx3QRCmfJHkY9oYa0b/c2xoEeepepLRGBVh2rvtyUknQ1YveLN4joA1sJurZZsbXsouwVas7A9sDH8P5JUURkLWfVfqmXGfjoxurGiSuyRkmN9zWqjyCLF1fR3pnLQF29kARvj3LXd4LAAsoWqIof7vwB6j6ikrD2xIWasVRVYKDYG3wY/yATQs10HyPj+qzPIJZHaRqq3dr2Ct3d6H4PWpg+qORGsYRFJXzI35Jtq3RFa7gT+K1UW9PEvLmfkM6xr97CLBsmxxAjyIUMxPczENidixTf0PicZ5Iq9xFRlZnDEYBsiDWLD4b7wtBgTVbBdL6zyFips3R7QHMtRON3ZoNSmjQ8npf8ASvDUSK7KCsalpLZdhbLCtg2Ay/xYOjRDD1OeA/pQye4gLMQGYkHFQLvsbRZSQQfihXd3ocVyN3dxxC4kUrNVGzQrZ0Ax1X46B36p6z77R+2GT3we2iwUEqM5CqkkV2shX4UWL2ByvT4HkLmRmKhnZkTCyHBKlj5amNlgDYC7sEw+qeU0VCTDQFsiKzdusULN4yDGg1j5AN3nm9elkiWAFkUke4VvuAFAeSa/7f46DYcjnceNvclLouHauBYN/wCCgjAnwWzAK5XeR6U/UH1ZE8qewrkhwSwZ9KAoIoOdEDwKqtVkb0nE9M45QpJFE4UEHORlYsB/emVACzQWhqwAL6zvpX0nKsrI0cRhD6nzYgqL0qoysWvXx8ij0Crm8bBsv+pG9Ysn2s3mtMfNHtvKxsGj1oPpn1yHjiQMAMPtIWxIPkl1BewTicSNMa8HrRcX6bjESQysR2gO9Z0FzalIVXKi8QxIoEnV11nuT6jEk0UKiGKIEl8VyOvsKgktmdj42N+NhR9QfUAiQQwqcWYy5KrRKozJFFT8sBdAVVWfIu9G9DUpnyFczntykJqPKyQFoYaOV2Ku9Xp56lNxpDFgtFh+jizLiwFFpQq5CgcguVnHTC8jKT1ePjM1igo7lBXNd5DLuaQvhRK62osAV0FHDgWH2/6uQixgqqTiBmcfA8FBosax2Cb0743KWM/qOSWsqNW13/0ie5l84gZCr+CQclw/VpJmZo4mjDbNkZsKayAoXzf7m8mwAOtVwz7yIyZoMkdz5PbiMWApj3pXmtA+AQA9eZl9x4ziWoqXcbCBrYK3zRUEm/jYNdecmF1bNlBZgVjykYGjVqo0aOsiD+LPm5urK+At1KhVCrJrY8nLGl0L+d/jc+ZM0hhL9ntK1pEDooO3ZBXuABBv8bOx0ERipwCyRKoyLOVA3saYhQAabVNYHzd1jjUhtWAjVzROstktRDOLo2y2d6F/ZXzZfbZlbNw14jPvYEHtDLr2yPCkWTdtQJ6I9P5vtTAIGCGz7fYDs7albbELq7/8o30A8HLyYp7yhRQwSyASCT7gUgKBVBmAugKBaz3XP6o0krsxU0xLqSCNWoW8CtWSdiyVBoDfXdA89KjV2xdgSAFxO/tUfBA38kHIXifg9LvUECTSM2DyKFKr7ZbH9R8RiAxPjxY/NeOvGhVLj4xJFKUVUKhSxP4QkLiCQCCDivm9w5RMTho2FspIDCioBXIuFX+bLdxthqr6CPqMwKyzFsDhkioQxAtMBTnyxZfusDIXvqlmnVDJO+amqTUY7qNg3qqG6J2fAAbqpuMOTAOY80TKrqYlSyM1OOSnEbyxGVa/izc/VOTiVolxGDLFZoRCgAWa6GYyIoXtt0DQfM/XvWHj5UgCKVddAn4ddbVroHYAOxveRJG9OjadqlekO8d+VI3VjwCVya/JHWh9Q48RM/ImwbGVVAJIAT2gxJBBZ3fIDJhYK3Z0Ohj9UwxxAQxiP7QQik5EKbuQ2w2R9pBIu9drAXyvT1iQRSFIrs2xNn4HbX+67djz0DHOEkYI64hqPaFLqFsGlsk4/Hn7bBINEegcZOUZHlJU2GjQEUXsBS5Irzqh/PjVmQrAjq8SQv2qAztY8kBmChstkEliopQAGxPQVc30KaRCqlSsxBQBUZtUxP6YzC4nyw1pb3XXR/S08be4zII0Y5kZggpXmkuq+LG/kbPTX6f+oMmZWEUk2JNsMbrEgIbIpDZwYj5sr46X/X3rbxZKUDNKAMnW1HbsjyjOMiPyCT8Y9Axha+4tk12MmKmwzHMDIsCbChXugPCi8Y/UExgjE1hDERftM2nPlFLIyuKYHdC/k76yXofq7IjEGZ3YMrtlQUWNpRusfIABvQPnpt9T89eRFHBxw7kNk4dCCCRsksBskj5Nljfx0C7076z5OahSqx6Vs8mJUtvJryutduOgAABrpz9USnCLmRyB3DMh7gS0JxUlgmLFBKTXgdw/jqfpP0KVZGnqQs4pFIIFC/1G82SD2gePJBNjWev+mF4XjZhkUJANKAxpbIINWMRl8fnuJ6DP+g8WKSOiQ2AxSIswbJnBJBs5AAfa1AXd6FaGH0KP3AMI7N170igv5JAGmYAWCDf8g0KxP0mvauailfJRibDfkC7LnQJqz2DwOnP1FxJXkEsUgQ1ohciARTlC1hAcu7E78buugdcr0yKNyU1LoZpgSymiCS4K/K15YgrvzREHKVUCI8YbER9itY2VvtAJIOtEVejrr51J6VJCpYciUSFrYLajEjZO97Wh48DQPWs+lePJSKFmwCJTOjOoK0VCY0QAuiN+dE/IPH4q4O7g3YtUBLMLIFljeOQPxlpt7PVI5JRwCAqk/i2Jo9qZMWau6zQ7fGgeimjeKkxiEoUfdKA4PdRUsoF7/Ir4rd1CBArwtgolBdluMkszUGNOQcgFG1rYFn4D2RVRQyxuwDikQOG7u3udhd5mtGqvX48gkAUpgDKXycs2X3awGzoXj5smgL2BZLMqhkkaTAuBdNS2qqQzWVYbyuwfivA6VODeTSBlCgHIRqCe3Si8gq922FVIdjz0DKbS/cwkJPaFFKPgElQC1br4sDddedUHih4z2qXHhFABIy7iWrF2z8/bZBPwB13QMJ+O6qqxkqFFmnK0MSCzAXdAkkX+w72CBW4ZkKo7K9EWEVMjWgGDBk/IrHwLsb6jEFI9pEH6oMrFGrIAUbYENIncDrIHt7rIHXenzTRh3iKKVPfKVQhsyhc2zKCBZ8sKxFFhRUJclmSIRiJI4ytMXVya7mpMtD+XbV/DEjryHiliIFcZMwtiPJU5A9gCmq2uNC6B3l1WPWByw7I5klVbBI9tiqkHE+MFY4qzC6LEj4As9Q44FkgBoxYtcqAsViTdgkG1IvXzXQY//wDkXgpHxWWjJKJR+qcciTkTkQo1iftA1Ys9tdYd5cPZjCj7WZibFF7/APRAor5o9fWfW/T0khaJXZbK1doCRRoDE1aqRYAI3ogV1ik5nAh49hivKDDIuhMiV2so7QBSotAMKLndAjoJ8D0VnMLCQicEMiBgGUfDbBAFg/dQ1VG+jvXvTVWORXAMlIrFzj+4gMpNkRqBu6saq7PWe9V+spZB7XG9yKKsfNswF1dCl0Tof9z5Jv0z6UHsvU0hJIRXVmJOJywu8a/cRVfgBiAhxZWhSASEey7ye24IFgCMENQtVqt/hhqr61Unpq8tBBMiqPuD2DIhGRHdtVvVnxiP4vrP+uhHDBpQrRFqBZNHycShpjQUa1YA0SR0v9P9YaClkxahQUZDxbYK47sNmippS2rVug2vC9Bg44KpT13EyY25sDeNdoPkL3U1WDQ6Qep8mTKnDccMWCAdtsmO1PcQRkDu9EG/PW69L5qSqZ+PRUvbi9gWSMhkT8KKFjRobo4T62+npZOSJI4pJIsKyVDJ3BjZdR3BRY7h+PzYAbH6Z5EM8Y9mRm/cyvjqt7VVAT8HECyb/A6LmglJTBaWvcLEMcTWK0CQSWUHZvtBsDLXz/6E9OfjjlOGcS37caoAxf2nDyZKMuzSKb0c6B/Ow9A5T4GMuvvyHMkZKdUMXBpgw1RO/NXroMJ6NzVgkkSVQxMhpFBDMQxDgEA0KWqPyNDZvccuQFUdnQJWshai6FSm2LEPTDDGyWJ0jDpb6z6jFxQiH+mVwQ1uA7WassoicgEY7YhiAd5ea/VB/WcakTt9sFY1xGsgFxApaUAk0G1aqTVqBo+p+MigmWH3I2GQWMqrBlqlAJOqFk2KANWD1afVouVIvsqspXEirOJFL+p2VQjJJKsSLIF/Kj0n6eHtIroWjAybJcRZC9/xSUVBIJujoEHrRH03BWWIOmdH2+4GWyDiygEHJCV7gT+QfHQH2zRPoBAxAYkKGYit0VJJJrH818rXUODzuPJ7dPG0bAZEjGpFYk4sXYKBq1okBSbo6tg4oilzZJIgazL2rOaKKLc5kAlQFHaoqvJHQbxjDDEPGy1QYKpUYhrJUK0faQGok+dDoLffjSJZUYKjoXyYkUCwYCNiVBv+dkjXyOpLITitMzE+LxCrVkqrgsQAAoABO/PyR09YSUvEk5eZyCqZtYXVAgLo/NMd1oDwK+UiOx2xEooa0SWogG8iRZXBSLIN3QJBhGUiR3C+KBWkvdWDeNIpIFsfIA0ddd1SQyOzYqkFZmOVmABYkAlbCqn9q0KJPyK67oKv6aHjccyPtMCkYvRMkg/6ahVLsxyO8qs0SCT15xssI/eRMXUK6vlkdg4lbCqFU/bliAwUA2ep8ySbkIgQJGIiokLMQUFfYGTWWmAIYjyPndUXFCEnEecFjsSMCQ5yNkr3klQKutk1l0Ap47r3LC7k5Yxuwfbs1EgHsWgrMbypa+CAX6pzZiVEwBjCgyyNG0ZyzVQqY+C+wSbCgaIxJ6L4nDWErDDEyFzm74qWAo93uFsVdqo47LNWvIo5HPkWxCqFxQRSGYA68kpZxDAmrxU/tBFALxJ6ZykkZcI2KRfFAq1MwopbUVFED5Yt0g+s/pxJ2/qQQssmAEeLYuGVccWKg5/8aJqyax3rUi5M7L7xQ4g5EM1Hd22LGsRQpfuO/glZ+n8iOLJOPJ3AVmTVObYkZswCiizBu6jskX0Hzf076TgTuaYSOD3QY/afgMfBF3/bliaNbJvqHrxg47N7XtFn7ETGNWRlyDe2MqPhjndXjutab1LhM5VmkDuSQoABZTYyxCFXClSAxsim6+VeqtLLJJ7v/VyIZXexEuVBVyb48fgKF3voKfTWzcKf1GkNBRW2JFbOlF7J/g763Xqv0oI4iY42EqbckMynTWANFFVgaLeaN2K6H9J9DeOEZIAZKIdfbjaKMKC9NI1hmDD7vAINdxx89G+tJZOXKZGk9lzSkBWZD4BGqrHVUfj82Qe/R3oJ46tLN2swULGGxCgt4eybl3idHGvBvrTJL7mIPaBeSGmrQsA5/wAH8jIizqulf056uJ4vdRmKKSmRUi3IIul8E5MvjVg+T1d6hOScEZc9LZy7LrYWgKNeLo5WP29BdJKtoCpcsQoLVZphv8+VBxqyAaF1daO6e7LGUWkCJaOxVUbAqGDFLN+bFEjW66Ji7QrEoTQJJAGzerNEk6og7DEGj0NFEXLe6qNkWdMjTDF7IZSpoqMRkPkg/hegzXon05Fy5ZtTPy4at8o/bvE0StBqGvA+4Ed3y4b08lA5iqOPFAVlsMVA1Gt1iGa8X/tNeOr/AE/he000sEkhdmETtHRClsQWjws/8gDuhe9WV6qTgkcZLRoO1FbGgFvFssTdawLD8f8AEglj5s8IAXIxUcjhmx8HJmtteRRAIyZvkAFf/wBoRBE8qSGRDlG8sYLMVerGJCITYULV6J2SpJac8qoD0GKs8mKxqRQFA0QSzViLDHtb8WTuOofUgUqSSI1GfaMaDCl2T5BBF6rzQCc71NucmLMrCYAPipUiIMrsoJJxU0AT25C9WAQDL6dHGkiqMYFXIlWZsgaIwGOarZNorLeJFWb60HuhfdcxiV6KLK+IxSxYUeO4Cx+SK8A9JhyHIVge2w6lgCBvHx+1iV+8mxl4FV0EuDEU4v3OJX+Iy5UkKFBDvTNYogm77aJoHroeSpwLYOxRYwRCFIGqzcsWOyAaxqrP83cueOUKHkSWTAIO0ZBUIHaoJvfnIHGr1voaSGMKzWqySEhgrMPtFWcaIH22VrSgG6YdBcIayja2wpQDgSRZojQFdprICwLtj47qrmRTKpaNZSqEBFDKxAAKmlZ1GJ0fDbUm9a96ArnyRpEAIkkC7VXF27fJAsMQlLVgfwB4vLxOkTqLdyyt7bAftIVQwpvtJ+0/zYAHQXLfsNoSWRVa2LML7acEk5bGhRJOgcegY4O4zSsyFxVkPF3FbyPc+I9tV/GgSdKAALlcxuePpQwp/wBT3GBDap69wnHIGz8aAy15yOMxEncpy/tcqtAGsSDS+V8UTmp+e4jnmGQRYOLUqzuGcXI1MWGBvuYBifFHzvqPqXFlHIlZZGZGxXFMb7LLSAkUcSWWmyrXm66AIl8HjKRopCMyogKoqntzyNNkTegoFtbPs9MoZYEi9x5WDsbBAyHyDaoe/wA7BaiR/DdDcrli1vKFHtWQHE0/gyEHudqbYACksbPaT56vwo8Q5dSVwDK90rDSqwJ2xJqixNNar+QznM5bvGhhHvPZMlKyqkRJCq/cFVpCq0CCQuxflh5PSoKPMmhiYWJMVvFVuqZSSX1saUaA2Gsan02TCCSy5ZSLjYsa3fcPdZQASr6NgUutUP6h6esqCNF48jSNHiW41d5ObsL0gxoNZxOzotZD5/zOZNzWYZP7a2WN0AK2B8BRf/Y+F8daj6R+k/6gPLNJ7MMXasasjsRa3f8AG9X4bZ0Oh/T/AKM9iSpGKx6ySQqVLUxo+BIqgqQwAF2NdO29PM2WLqVYkJiXYKGABQtG9nvysFgAS1fBAMvQfTQkQRfbpVsFhiSTRJGIBCDEU92QBZbQ6Gl4aqjFFYZtbGPTd4ohciSStY43Sk3ROwxgCxIyK4xkohkaxiwsFy21yJulJrs8gHq7j8gABCuRIBVVWwGyPyoIrS0PNk39pHQQSOIqiSe+AtFcTj7a7ORI/gWd5D/79C80xhuyQSIAxBbLE1gQHPgEWGDHR7zWiej/AEz1QFmtUEKrd5AB8TY0BZK1s/tN3/xXI6EESohQgiV2JKKNFioPbn5oUaUDQtug6blIZDUZPs17khkBVLokyKxAx0KDbv4IAPRnG46urlTmFJVyqdwORa+w5WHolR8BtAEUrnQyEHjSusd1GI3K+7SnKxSLo6FGvm7s9XRtGhxXJMQhIDNicVewAOxRYJ1oqaOugj6r7MPHOYAjsD28+7dgVak/zRGghNn5nxOUghCKkkUdUI8VUBiSpJCDEKAwJsi7B0aAV+o+tfqCIB2Jj9wtIMwtliDIVGONgrio2MQLLHpnwPUjIIlikZwFJdVCg2aIeSgTGVBBsqKJomyD0EuVzQsYXkM5i7rUo1sxK3YAcBARRFnzVdwXoLj8pR2rpjThgyYp/wDL8AyWcmu9Mt2GJJUHEjkDSM4qImzG4QKwF2WDEuAGYX3JZYN40Hy51t5cmxFsS0fuDH7iFZUtV/bq7xPnRIH8ZTNFft5JjZyCsSpUAV5b9y/JNjwLsy5egLiMbkUkrsoI+7E43jj3G+6yR42GA3DijWKKNrJfbqKSwRRDLoD4Vios2A2mI6Z85TTrv3MqUBN9zuhA8ABfAvEkXsnoBH4wAX3AyMQC7IxBZsBsUQAm/LGu5QPgHuu9I48spM0aqWzZadI09y8iQHxt8dGwoHb13QUmdQjLHKMVClbx/TLAhPGLY/qEknuN+AKXoiONUQLIHd/5vBhRvEnIqpNnZ3sduh1CTmTrdx5qyAPGuKNZBKh9MNKfi2/n9pH9U4rh3aWMBq0QQMtsVQAnuVSb2oOyAG3iEyIpPZODsyMZe3GRqJYDC7UEtQyagBkwA6H9I4zsjP2qpcuIkX3HMdgKisCFKbbeI2bGlPXv9NB7M5CtbAIcAIzkKYjFQHAC92BJsOASSV670lZFb9JDjQ3LGVB9x6YDOjoqCfgivJAsGzToZJDgUCL5JbHsHcbZRa7om20tHwR1RBGkk7IlWhxJCkEgL2irIqmor8AHuGiKZuCQyqXMrx9p9tvlmUWqk44jWiCPIHwBV6PE2hQFviHdgLHcGbIIFYm2QmmPxkciSF3A5+EcgdCYyQ6lXyKD4BBxqgVYr3AWBTG+vJ5VXMIHbt0WQkAkMwdij5BTWzQ8E5N88/LhAcPIrUoGLBcrtsRjrI5H5F+d3sW+nenwmJYXBcyEPhDkokBVe7Nm+zM0FVtgVRANBbH6gMTGSZND9RRQUk1dMDIyqQzGn1jVCq69k42WGWI3YO2LW3kAyEiwF2QpyumN0I8PlzAFY8CWrMYgqAVHnzko3s0SGqtgCrjrGjZDvLK5cFqUDIkqqUKWqDFqN5E2SbCfJ9RBFSkstMyqwW1ACmijDbCu4LewRS6694MqyCwkZa1O70W1dV+Sxs+KI8gjpN6lwlPI40sm5PuGasyBMlPaUZURSpBzZe4jxuiRw+SoR7kc9hxKuwLFgSSmWUmRYSCgwHaDh8EDzL7sftDaMVALoHuzf5OS+aPmitVeRF9lVxMj/qPS5IKaZgNHQBFjI+CKA0o10Zw5zGSZP02o09mQDO3RXIJJC1Z8jAfg5EObjuqs+X9QWQABCFtgMSae2zq/AtiaOyOg5eWxfBye8qbkCFWFgHRGTaK+B+QWAAB95nFCB2BUGlrKFcX1iclLA/ldKDXaB/bODjSDKNgV7FAJGWWQGYcRrR/jfkmgPBtdZoAvuBkUsWLI2K1QPeCf3WRQ3l92iR0HnD9JfhFGdwJC2S0QoLF31iyGkAcaJuyfJ6o9QaYEkTF/dtNqCGLWWUkyELTaOKMFIIHiuquFOkpHtxlXj/Tcx39qp7h90NiAHAALR0Wsd2h1dH7IkzjC5EnPycQT3g5SFsyO41YP/wBR6AWWKMyris8mgF7SFW8QSynHwbICqNBt7s2y8dTnCtIGH5YuDsZaY91AkA1sAkGh14ZB78ckLx0TcfYFIvf6Wwv2h8WUVRomiD14+MspabvcsAgeINoJdrgoLWreWG8SRXggfxOM7MEoNYzJBNZKLJGOR7sTaju2bNWD3qfIDu6qFoj4A7jQBO1BsNiDSnTg2NqBPSZsTcckkbUSA6iNUjonBQq9oCrRLEEAAAnwYQWJWleL3HsHADMEWAHYglBajIqN6HirYGXoU/tlJnOKUxyJZss6P5NkneyoHhRXnzoSLj+0uCYgqqoSQAQQNsTpUB0KIY+AaOl7oAuTx0YSBGmxzxdC5CgKuTHZkIXLGyq1RHj4vSZmEcaYqcW91WJLEAgKSxeqYEBmYD8eFJ6iiIgld3udjSqG2qCj3UdHFSQMtLoEbIq9XkH6jGSTBlUdhyOEfhlFBgmTFS5OXddjt6CXuSBA4CMykvMVyjAHaorEd3aF+W8FPALdFxyg/rcpVZWKgiXDFgVxZhiWYNVn7fFDVkdDx+pezxjIxiZpGo3RkXRx0iduVBbOJC1dHpnLzQ3HjJzMrroHFSxIrIKw13aBIYX+b6BZBFQUKTgAGRVjwUDIqzuLy7vIAok1kbIAYyAyFpFZUU21KQyDS9pUgFQoIIX+Sdasb+sfayR9rHuZFUjslJAat1kwy7SbNeTQpiMZZlkRTWMmJIs/d+o4kAOTBkWgRWRCt8kKeNyjEXMFsxfIuzZaq8w7n8BsA1mlRiuJ7HPpY5EZi/qVBlJzKxpjjr5AJLAIPkAhRWyFBFlsOZXQLmhUIVvEtYyAWQpRUAKKs4kfI6rXl7dmlyfQ91QwZSGotl9lgBfFbB7SegP4XKw953jIHtt7VsbeiSPcV6KsVPiz4H2BDaRfUfaPuKKLUVUq0eJVmFZEyRhghBvQIAJCggk7jxTXkFYI5JuqNj9ql+3HSgE3Zs+elssojcBeO5kLAjLvNEkHMgYB9XVC1O7F9Abx+0vcaBSlMqHQvIC8SXLW1nIWVs6JrqSRtl2hkklGIYq0hRScqZ8RiKNli4oAasX1QZ+Mtk9hQN3/AG2jGmUCgSuwck0CPNBlNk6cgZvHKmNEhWjF9oNB3tbQGxR7iGsnfQG8Jo4e1jm4YqWSqAx7E7fLGgzMGJOOyPCy4/q4lB34t2DKLOJN01YggWCtmgR4Ng+KkhC0qO/2uALWyLtALtQ4UUzDtJJ0Ol/qCt+kysMMSuQCquLNkxq1TLtdgW+LJvoCoaKBhJFmzHw1+52kAIYroAkD+2xYyIroHkrK7j+meH3lBO3bywtkIogLQW7xNfgDorhcdXLBZz7RBp2eJGBNDsZkrPx3FiR83818Hmi0ijGGKlryohQVAqgO7agRJaixf93QT9M4fIZakaQ0mbsXDR2o8qfuFbIr7iTf7ixPIliYqoYS4nMgnsbIMaDkBQ104AKnEedV14jqqF25MWDdrEhsie6lytQ3nHVlifOrAcrrGPaCshmYOpCYmTECiLBuxQGOS6Iqg1B7EJGtloU7CgWBx9v9uvBY2SxUUgIVqB6hDMwbKN2ed5CO12VWY0sbUpr26OJkZPuU9tDVcP1JFx0zXHFu1nZwWEdFQD+cmU0utAnYWuss/rz8yZI44yIwSXkIMhYbAZwR9oP8UL0DivQbPiRtJLZykkfE9qgKwsDFWshY8u46yNDfwSOf6ag/TjLuA1NYUrlV/q0VNjyQGP5IJoBZ6igaMSBfaUgBrVWLqtAZBiKY42ACp2DsqAPIuTlK6IyvKBjYkGYazphIgxWh4bIefgk9A5UB1EIdQyimdXJLN29rKEIJGLHI2RR8XQ7pTLOSjB5UzvIMj3/aCxLe0ou7JyFlvLHrug9j9GQ/cwRTk+0jDlqJVyCr6N0ArEUQNHQok9PSMSLK4xM2TRIcGJsItqCQTljj9oHwQSbug9dCEaf3Vjb7yxY4USrBdDvG2o3ifNWJT8iFKWpMwVpFYuXLKMR3XZ1ZxN+NkqGAWf0ZE8kpWItjjIzBcsawIZmKjENW1WiF1nvEv1Sb3liISnUEMzqTYOQslWZUUJsXZpjQB8oPqckLAWE7zOyIFLI+28qtAXeQQC6IAJBu20fJUrIFJCRs47VUNIBlSgCiCAG8V2ljRulIV+k+nzGEy0QHYLkcSXu0JjCjxVbNnevm6P62NZFyFBZMu8sKUBioByPxZ8eC1mych/UTL2DkSB0jEntqJsKQCyZVOQcte7JwBGz9xo9N5qSvmqziNKJ7XMam9BMCv5r5sDdWR0D6RIsj7OByXTRkCibB9tWAIlK592qxA8dC8rgplG4p/a8lmyvMEWtqQ+VkDa2dnQpWUf09IQrOyEWCAFClFP4OzsAkmrokXRGK2aRVV5XJQJ3FY1LFcRYzIL0aF9taAvxoOnmlUqFd8nbXuN9oK3kCBr7aomvAr5Vd676i2GQDFwQzFCo1ICSXzNhj9wztQCP9miJoyj5koGv22C0KS/vPxmy9w3igWgciRvV1b+meSfBTiT7iE7yFgMzNjXnVkAFVF1fQYWT67ZmCiIYjVh3Bc3syFiWIb5UH8b1u6D6hicsXSSN2JNx92RNg2LW7FDZ0AfuyNYyOTEKwAPkEG6838G/nrU+lc+ag39EJENhljVr1/IDFPnR/5aAPQaIfVcHthZElko5lGiAA83d5gmq2Te7v81eqfX7crCKFGYkYqsgWl0ft3R/Nsv8ArQ6t+neQjmXKKSORBcgJc9p3kdlhYUAlVFXYBIvoT6d+nRHyM8yrwvl7ZxGQU0Cpbtayy/Or/J7QZo3NA9yUEeSXBOiGBzDY4Vojuo6AH4NnovJjaZECxyFrD9khYqAuKigrMx7mxsADImz5yv1p6jLLUe/bse2ugcVUXeIAILeD4OII89XfSXC5CGJkaQRMcsFoWy7QKWsAGTEFh4FnoGh+jGHqJEy5I/6uTdoru7SznRFeDuv4IJd+qQiISAgyyIrmFWRQpfAtUQx7oxii34OJUEkA9U/Vn1BMePJK0hy7UVo4yAFolixJBvKiKNVjdhxef+keV789tkkYXuLlmsDwG7xSgA6H/wCB0CHjPLzHzmZnANhLYgfwo3+aG7/9etd9J8blcaQPx8ijAkoSVBOJIzBFV/g0b189HekcXiQK0hcIFyZXOWyQcSQwKqSteCLJ8CiDH1X6oaNyI5wBiCDijAbyphG3aDiFNgsKFkX0DiPklmDRKY0ZWOZRrjBoBUAIcUTiVNfcDqxZHEQnkYu6BEQd6M7NRABGNEd1HyxIHkaBYP0fkRzIHR5qBJwW8VAohUTCscP3BgwN1orU3aVWCw3TAKzdjLdEj29NbBmU3k4XVK3cAEuRxyQ6jvUvmo/SYEEnbDJTsH/IofnruqeeMVJQsjjtyxKg1VtVdxY5a0KtgNdd0EuTCURnlyWitCMs6sEYlLUEEKWBy+KoEjVDjmMeMJLRoltY5G7FNyeQCC4JOgdFqPwQel3qXJYZXK6KTvGKzYTIK2RAyLBBmQAQB/fXWsRuRBxY5JRCJCQcPuZssbKeaJNHzqzdZdoKzwlEqctgQq5KMGIUXd1mNClJByUGwVJNHoR3LOJ2SSKQaX3Y0YsCCVAWN9bcHIrjZbXkm1+Ys5JlQZMaJUZFslvEFAQGNA7vXxq+rOdFDFUzy1ItE5ZJZZWUIB3MG+AKNXssSbDOfV/qORWIggOLct92GVhVpjilgiwe7e/k6j6f9LkaFEWORv08yjyilQsKUgms8VGORsBm8XYQNzFi5hfcsgjAyXEksxxVUDUNCzoEsSTpaPWi9Lk5EKe5i+bAe7i92zlQTv7VTYKgkAqfhbIE8H1aRsVexGyi8yFIa1++MjNUa9HuXFb8b6j6P6PEHV5ApKZFMygD5MAWIrFWLAnGu5jsGgBVMs5t7EabLNJWQFjtCjGyy7u7HnqXJ5jzxiQqxRQCFQKTiEF0CCuqyvd45UfDA29X5rcqJ4wQwsr7YVWyYqzDIEfYAMqNAhTZ1QzX1Dx4Z4pBLEkPsDIAC+4KpbGquxlWVV2hqro3ivgrgGRWICezola8gsyliQL72rVHxQ6q9RL+zKpZVgwJZgayyFurZB1AJKkMvkrvzsPikRHtSKQcrDIR+VvIEeaxJN/8R05+mONNOwpskj0FkHuIC9qAI2sZWb0pA8mul3os6x8lMqMZJVz8YMCjHyP2sT8dMn+quVD+iixw+0WUCNao2Q3kkX8EkXXQbj0jhGJQf02Dxe1Gqp7QbHd+4CjhTWTSFaBJO7JOH9c5EvE53IVA0RvEgtbAfybJsnfyeieLyOXygLdTTXZIBLH5dgMhomvG9/dvo/k+iyvM0s0hxfuc6WgAKUM4YAAEAX+KvoHXBdVfjrL6bD+ogdJEWPAqq5ZMQuSkCiy2WJ8WCq9PDEnGId4BKQoQoZAxVrCsVOJbR7T2/uIsULD9J9QlMEYRogYwUMju+NIoUAKgAMlKWDGzvRGXVvqPrSCBmkZAHRWUFga7lxEYxost3ofsHyegD9T9Xf2+THjGivGY301U4UNhsLagKdEm/jzar6T4YMAIV1yPa4GQBB3lqsRRskUDfyB0z4XqqS+2UV+7M+6VIRQtkkm+0t4ILCvydXTxeQFeRBKHAkzycmsiMiAuJoh715sLd0egu9R9NZlUe284elLLGCEwG892gINAACta8Awi4BQFhx0Wj3SH7EGmJrIAsdAsWoDQ/JaT8MqAV9s4E4gpRIGySxclBdFiQ1nHXnGPK9fMcoaaNjKyhYlR47GrARCqiix7mWzR8jyA8jMKokcalhWTe0NErkRUiigQQob9tVY7uqoJopMWliSWRSQCwagABpS4JIJYnIaY0N9ELzJHRkQOW0rMyABvFqCpBHyQT/ijsdFTc3TbHt2SFyBAGJQlkZsrq7rEURrzYD830yGOQSzxAiIlFS4wDdisbUYCsgKBGa2LsDurfT5vegMjWrlj2qqksbFk05C0DZBskm+u6BZPyG5EwN6ikYe2iivcYh3IB7Mlqrc0SD/gsuc55CxoXkZFJ7Xa6ole7HJshoBiCPO1UkBdEYpSGOLiMFkd7K2SwIIvJiRodtdw1sjqULkFEYKpLFnOSMtRqWC12+DRLWT57fB6D3i832WHtRtI19ozBC2wDWGNeQwyW1NjbUKYc6Np/aWSWQRyyBnMbZM1DtQBKTEGmBb8jtHbYnA9hXIkj9wOpLFFACgrRCjJ6u/4A0AT82cidWkC8cmNSFEmVkUdCi1ZldEi7pf21sK/U+LAkkLLFCi0pUgASSGz7dyYUgIUA96kgVfd03+noFkViwkKhRRMmaDuHinZWYAULsitV1n/AFrj+3x0dPGkeJ0XJaUEhWFsSgLEnLQJP4HXQctliZlUK5YgZPiBQ/ByJF4rgVNAAeTfQNV5EaTKokyW2YDydgDsosAdd1KpY35tuiv/AGgrq5Zo0CBhkc1o033K4FKLNsTbed3oHjQrN+pI4CI1d65qzF91kUskjEsy6omhfV/BxL4LGlZUT7hohMfNlQoAJIWybFfPaFczxhwjsQgZUpRIgOKjwPtZizAmt5GqPnr36g9MMsToCyiU4EHSx1ZrHJVLk2KYmrJFY6t4vtLOhNlzIKZd4krZAC0pC15fzYq613qXLiMi/wBPlYLkOQWzZKdswO1VxLefuIuww2HxPmcd42aDEBiVDGw2yPtyWx5vQ8kfx1peR6LHK5lml9osIy4CZNZXFy1stL7it4yb+PjoX649PaKUMyhVeyhX+DegDQO7OyO7X5IfP9fcxxxwtipjAkryWyfxvWj8Vd/46DTcD1eGErCkUjyHIBTgrC2FKx2boVsaH+z049Y9mCNJeWyLI9WijJjRIBBsFsAayNDROzXWH9B9PkpXRu6QWlA2WzKlQP3VokWBsAne9p6X6PFx4mdgORyicY2LKzFj2gAF3CC77jZvdAAjoKfRvU4qkZykf7oi4q/2jIFkxsgir8Bj42RE9Ah5PqH6nIuLf3uoKlY8gpJqgDiLomm8GiejfQ4+RKoCRl1Eubs4DfcaIFHti7WWyf2ggCgOnvLXPLKKJCDk2V9gYsKaQJ+oHbxpfLXVdADJ6OeH7hVy6HEe0ZCVK9ozDRjJQK8EC8x8nERjODQlGVgYl9whxGo8r3BVAPxfhgLJx6dccPIZJGC/p2Pbilau1mFK1IFIogqSaJF1jtbPHD3Oe9EkbALG4xYN3qpL72gIu9r8jtAWchA7vG6IqIAUyAyZz8BQSWCYnY+T20FB6jLwlYhyuYOiPa9xWWgWGXcaByBy3bH5N9FcrlIsX6gyZogowNHGiGJ+QA/m/IYaayQv9O9SZVBfjhsgpyzNkkUwIL0I8d9tAA2RYvoG78JoI2aEOdExrR8BQoxNDdDVEC22T8VQzciVU/qFUiSMZFZDat2sM1+0uRY18a/FD8h0LBpRiFywV7kaqJGN0SoqyCF1WzerI5oxXuzMYmJryDYsWwZh2sa0ii9d2r6DyV0zkX+nzYqpEuIJ8m1RjZAu7pa1V6HXnQs8KxsUp/byIDr2quvDg+dqwBDfC3uye6CPI54VyqwD20CgASt2MrrSAP2Bu0ij3HypoHHzizmJ3MaxyMQwqj9zNbApX2oCoL0uNsCWNVTJJLJPgMEhlKmWQsQ/5tSVsRdiEnwaHcPgj1VrYOqErZLL7mYGI7AFIK93yLP8A1fQUcvix+6zhCCVFn2LXRpSgK2gWibLLuq80a+H6d/VzSKs0KFFJETlgPgv7aMzCvntCqRIf4o5pkhVlYSSuGVgSAvc28EJyr5vyLcCgFNUS8lGWZUhUIFDiW8j7rEUrUCzNYyxUMTmKxq+ghKis4Z4Hxj9wgZAjINbykKWbTMbVavLx56G9U5q+7m6gFsmCsiKpbRQ92LYLYC/dRu6tR0YscqoEaMIthgxkUYkgd5DjdUwAAoEWKokS9R5TBaUskWI0I2dfaCgMDiSCaHyaFldhjQRkMYjjYmN5E22R9tQQw0qURlZo40Rj5vZtqNybdzIzZSMynBdEdh0A4XJq0SSfFUDvSvUOFJAqFo1KNRLBsz+TlV2bIoE2Ron4ESZYXx4ryNCQMgx7fcCdpXVm1vywFm+gYxSJCaVMkI7nVK0KBLjbe414hWJsqaGtWeu8KM8X3OO7ccOoQqGKkWCTgQpGbBiDok2QD46X+sBmZUVABmJGBZu3QsOQhGeRDXYvdGh1Ll8p2iEbKpxN4qMmWztid5OQRsgUW3oqSGV+r/TjJwvcy9xle8rJpAKKr8BVbz/AD+AReO9I4T8k02b+FDXZU/toHZUEgED4b81e04/DLKB7kkcTJuHEvkccP7cVUCztmoXX93Wb5HLbhSO8SqHZ2wNAhfIK/gkWNDQDeNjoHfF4ycFLlMkUbbDmw7sKYqkRYUhKgZNQYVd+RL02NXcTvKYpi49pUUghiw3I6gURY/gfN2LxUnIl5EoZyZGoC9DtUeFGgAB8a62X0+kXGkHvtReMDMg3E7WSi721UA2PxrVFg1HHiaPudlmjDZNdN7rEKSJLBL2CpxUEhsh+4dZngvnNKICBCm0yXR0Ex9wjWR8X5+db61vqC+/EImZ7ZsMbFrTM9f+NgRb/cdUDpujYfSv/wDMjrcKEqIwg9skNsBtAi7q/u7vg/aGQ4cHOPuBJMLFFQxkZiSR+cFK0Ftq0W0aPTT0D0holYzzAS0+Pcbpv7yxu7ILYEDuonZPTf06IZK6BkDbu2JcdmiApSq0KJGAAUkXQiTMY2uNUADstOrv3kly8YCUVL5ayPwRbHoPeaqMTmFYKtMUUMa0DecbBb0e5vkmro9QkMk7BFVUJJJTLbCylAo5C2Koja5OfNWT6jyacRp2hBbEEoaBOeNaLavHxryb0m5kKR2qI3kMtyAkkFaONgsVZKqzm1jwnQOfUJ4oWh9yUFGZcwZRcgCsyULalYgGzgaVRfgCMnGMkQl5LDM24xqlkcqAaRvuxB7QbN63Y6I9L4rt7yyBQoA3JHq2PhVJfuU6NfP8eAeejoXUBDidD97Mw0MaoBP8NdnwR0BI9Pp5JUKgSBC8rrZbsFbIZKOiCBslr3496r9Q5YSOBYUnBAo0Qwzq2wcjMDzsKF8jXz3QJ4eaIg2IpHKqzLUZRSGtn0MhlZJG/wDFV0Z6jHHBG7ciFQwGYqXtNEUDsBydMdCtVQI6D4kbgopJ2DiI8UHthQzs1gDdY7AUBlAOIYNe/EVUxePNQGsKAyE7ybA5NjmSSzEbBA14AaX1KRY5H7VJYuzxFq8hgoojLVDVihiCa3Z6fwWDx+6ZDbKVMpbKmByCUbjUEAEkVQAN4jog8VViEvuDBSlKbUPiwFHCwQtiiReQJoir6nqL9RWWRTZyXuDGwUsCySb/AIu/hQweOolLOXlZR2KAhbFm7mfKyhY7Uqw8jRAB6j/RKyOH5AUHMmJajyfJmLOKXEgf7GR+Frqn11ydOzwe5gCSS6rTKW0gJalqT4+PBqxvVH9mZoFlOA0CigB8jioLjsF0z2fwbrYIF8b0uIezM8ryRqWHtBlFEsC27OVaOgT2gGvJq43CBjZTYk90ZKJF0XrEhgTbjWmqwtbF9ey8JPaKRkR+bbEAIQI6oaYeAcQDkwbYPVs/CFRM8bBQyCw2QVhiM0JUELldNYb+Ogp43rFSCKdGOVArIQWi+77mRgR4vxe9+RRPo0qzSSqzFVtzZLAHFA2IVlDZKD9wqlIPyOhw5NokikkWQFwGKm/w2wQ4BA0b/wBmRFsiirIVKyFUisgsd5viy3R1ZB+b2OgMPq8hkwUCye4qCxxUHbnuEdtWIuyBst8Zz6k9IHIR2DHOM/porLVYpmUU/CyGiAQWJutkljxuBGkq5rCUgUAsHZQSSLaTyCfPaxOOfg1RjzeAjYPDisUlMHc9gtV7rKu37TpV2SAfJ6DP/SEXFiKT8iQq6mwojMg2CSQqkKpK0C26qx5BUP136jHK5AHFQxRrZBJGTE6JNaAA+0DwLsm+nn1V6LJLx2l4j/pZAPEGb5A8ZUzZYxtoG7u6HWY+meP+ol46YeKsYnLJhsmtD4s49BqF5JXGLNpaQKMVHaMAcQWNhBnQBPkEa+3rUcz1IiMEtJ7ZslA3t4rQNKRZ03afN38WV6WwyqQSVCo4IqMZFhob7qLAWDkFFNeqoUScY5Yo7RqfIViRQIHaTWvOKlCLBv4IA/geslZSxlkClso0cEKqmsdkAsHxYmjYCmxXXS+qCSYySxI+IxyGgBYBYG1oZC/FaOxQXqjn3/7wSVVSYverP8m0NK6+NaHyCTVkPg8zjyl0kXyFZaZbAaRmpwDdkEfN99mieg0nOKyRYqojnUFCcfuBbbMQCfuHkaNk+KIT8tyjk9qs0go+yyF3oLbBEokkPX3BrUivPUObCktGShFIqZIooADQxrLuatKCFJqzeuu9tn5CJxkT2MvvyHbRCAAElmxVbbHROQG7JBr6nxF5ER5JQAquTjWSYKGxb4r53d2DdHrM8b1CFmj9siyRpAlkE4jQClQCbN7XRAF6bctVCpFCS4GLEEMrklQ4yVaH2t3C78fgdU8pQI2ZEUMTjoOxQBapSvZo3d22vwQQEuXzuPI8Q7cwKIeRvGAK/vsghrtmJJ82R13QnqA/RP8AUR1FJiWUBWle6fMZa23dQJoHZHgd0FLeoRY5XIrShdfdVMxwRSBaqwCkg/tr/DXjzuqR+6qqjRgkU2V19qkDYoZWSBdUTvoaBHHt+3x1WMYrIylTrwjhB3USKAK5EC9XfXnJydU9/MyFtFoxkqjHtRCwNmvNkmh5oABUJmYABEbQVUicVkSF3kfI/nuAsiqB6HmZEZKPmmGBrLdWGYdsSit+PHn5P56xzP7UQmjULRY/YjBiWIs7awT5s18aPSvjy+2AUIRcjj7a0TVkM4VcO4AKDvGz8X0DOSVEZAsoKFSURWWrKjO7JY2UOQJN7sDoDkMT7kRlDyFcE7BgGLgU1HRoMxAyxIHnfRvp/FfsrjsJC+TNiMnOBasjjSkAVZ3ZAPVcnpiBsi4UopJAu1sgMz+6CCB3KaJ0X/2Bk3DiRGMUqyjcRxbS+FvEgqpyJrVijuhXSpOTkWKsygIwHYAToqVGwpBda8V+KIADRCJOPCyMxPczE0V2Q1BsgwNDIfjfz0ti4MuMhgEeIzpl+928Myl6K1bVrxverCzisrJQJZ2dO+RlthTCo8jkCP7iFFEUK8+vy5IVLFVUV3NZIUM5pQSSACqgedg3VC+h/SIiwQchXyVSaNatQEoUCGH/AC2O6hrotPSImiLyOCz/ALMhkcaCqRelq2sHybJAHQU8LnZVKpjd2IHgle7uCkAhQcmGqoUDrz009U50ZVAzRtIWFQrIwxAFa7hR+dfBH8dI3X2mFyoyRlAzY0RX5vAgixehZU1d10z5nCVplk46XGVyUJ92xm42gAc/J8kLr56CCSSRmWnaKV9mQMX8gqBGGPtqwoi8vAI7T3KpX0ctKuLwrmSaDA4AKw327LXRCg2zL4I6YcvhxRNFF7TxlY85jj2haVrVkP4vKmNm7+49Rn4qAvJDISzKSuTYsqga8WVOLbFkkl9KDfQEcZCGGNUSFKqqC8VXeIGl2AWO9EHZB6aQhcVaaOiz0khJFmsqyxFmlOwdgWfJ6z4ibjqcCTRCs9qPkMRbUWZ9L8gY2cerp2AiZZGlVmGJLKVJSgCy5fuMhHboAsADodAxi4EDwvJ70REbhgC5otZORHcPnwAdj7h1QPTwgLyqJWdhssEtiQ6k0xIAOPcbrVUO0L+DxBxwKkZVIDuI3IwCkMA1qts5BUD52b3fVn9SzuWjuR2JBw3ZPyUyICXZs/g7O+gdemyxRFhyA0ZoGPJhkKjA7FKAVYJNfwLsaE4PqLLF7csaygkh1WKyqBzpWJPebFmr0L+D0Jz4XSRMCZWmIBxkLDL8PVkDGgbHkf5u/lenLF2N7bOqlgY2GQDKR3Ar3m7o/laN3sBlmzE7KHjIkbMiyw8A9prYU2hsAV51fXcYZ4xJKxDviDeS5nZDAgiiCDkK1fg7JHqHLZ4/ZKZJoe6VVDshWcRuPnQqu3I6PQcvKdiyhCbvuYqo1kcWZQ2j3Ekn8Cz0Bac+KPITTOIyxChymMhDEEttTYxH4+B+eu68480JVn9uJGD69vtUCqO2Gxd0p/z13QVeo6ESjQ9saGh9rb18/wA/O/z0t48hh5krRkgwzkR33Y7b+6wT/Js6H467rugP9HiV42kZQXbkEFqokZutWPjEAV/HUPVY++NrayAScj5Ikv58fx467rugcRNkIkP2tN3fz+iDs+bHwfjp7Jwo3ifKNGpwACoIAs/B18Df8dd13QfPJ5SxnZgpKylFtV7VUkALrWmPjzq/Aozlcx44SFOlCUCAQLiF6N/3H/8AQOveu6A8LSM4+4lQT/hHr/ezvz0HxP8AqMlmgFUbNgGNbAPkD/fXdd0Bk/EQ8PiylcnPJYHLuH/Sla8Ta5ZAHKr/AJ6E5HqcxKEyMfcj5DMCdEq+AIHgUutAdd13QNPTYgsUhF9wINktYZgD5J8jX+Oh/TYlmLrIARi3gY32PVlaJr4/Hx1713QOPqeBf6DinEXiu63oKPPnxrrPenjKbZY0zIDkbxzfV3dde9d0G2g+luIz7hG8SdsPj+D/ACf9UPAHWT+ouBGvISNVARXalF1piB/qiddedd0Ge9b9Rl/qeOgdlVpipCnGx2a1X9zf9+jSS6szM2QlIyDMDQVq2CP7V/7dd13QaL0gZqC2/wBHQ+Bfmh4F/wAdJ+Zy3UwhWIDOoavmwR1713QA/UfIaODh+2xT3Ft8TWRxuz/Ngb8+R4J67ruu6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eg;base64,/9j/4AAQSkZJRgABAQAAAQABAAD/2wCEAAkGBxMSEhUTEhQWFhQXGR8aGBgXGR4dIBweHhwfHiAfGCAfISggIRslICEgIjEhJikrLi4uHyMzODMsNygtLisBCgoKBQUFDgUFDisZExkrKysrKysrKysrKysrKysrKysrKysrKysrKysrKysrKysrKysrKysrKysrKysrKysrK//AABEIARMAtwMBIgACEQEDEQH/xAAbAAACAwEBAQAAAAAAAAAAAAAEBQIDBgABB//EADsQAAICAgEDAwMDBAECAwgDAAECAxESIQQAIjEFE0EGMlEjQmEUUnGBYjORcoKxFTRjc5KhwfAHFiT/xAAUAQEAAAAAAAAAAAAAAAAAAAAA/8QAFBEBAAAAAAAAAAAAAAAAAAAAAP/aAAwDAQACEQMRAD8A0JL2cXqNaGjQGRAvHePzom9bquqYXXJrRkJ7yWXYsAXR+0Xqhvu8AHdkvNVc4hhnIcwqUSRkE+38gtRJsas4+BFcUjUkjakucWXQYLa2xABAAyIOhYPyQF9TRWVcQqhQoHuAriWJVSUA192wLvz5BPS8hEO6MpOKnOu1h9tAKCKojH8UCcemU0VkFWIYE2qEKrFUYEPq/NEEtsmz83Dm+m2SgN2UpjokBjtQv2qNUQDogfIIAaUmNhG/tyMH7pUDSBqRfJdSoJUBcbs/wCx6K/oAB7lm7BUEkFgQACwX9wOqAKigVF11PnlfckKs4x8EOoAJohfG8tWL/tF7B6Vcn16JOOnFlpgSMnNxACqvEhnpWO7oD5sXQW+xSLHhQevAXFsRr7gLILjT/wBx/PVXHeRilC1dFPuK6uEBr4diXNeTQJPzQyBKcaI5DGMuzJVk4kbP7iBfg0AftYn89WI+es/Li1H6gte6mx0LAB8nZA8dvQFciVHcRoBIFSiQxBAAqhSk+CtgldX+Vyr9A4yhCULM3adbAK5KQB4I2oyP4AsqQOk3M4c4j90wgRe4f0y0a+6DiPcOK4m2JO1B3u1U28/rDGoVQoyUAgWoCAbLm70pJB0oJ39uwjBHas8bBiw9qwxIsoayAQDWjXgEbFlj0QnLcIYXCObLXIxXAoCyHLZLHyTRof4A6qEYxNlkjuz3BfGJBzWj5oA6J+SQNi+nwxLyPb9wxkkjH3O34yFG7BF1rZyqugo4EbgMZpVWU5hjFkaLtSpk5yxLgfaQ1/7prxeI6pcrAp9gyYtdFe0BvJIu72CK2N9X8XkFEYRoFiUEuMR5yKkse1QKGV7JBFhaJC6WFzYYFEUHFUpbobKkEGlb41pr+CrBzSRmo29sowHuGSOqqx9oLWbA/aFujuwpvi4dhXjVSy00pd1jBZtOwWw27PcVB+780RIkBNIgLNiWol1YBCpXuIIs2tUb8m71OSmkLsI1AIYNmVbZ8MLs6W8iaKkX4JYJx8+eN5bRO0EC2JAUZZNhseAxB7gRRuj1V6lBdsO4sw264m7DEUf3UK8eBqr1dJHLIaOsbFZCjog6DA0poAWDZH4orYY3DsoETKoftJruMhU0DZZQRTEmyTu28gT6XhbuEY/dea6ZiatS1A0BQ8UHIPnq+OKJqZhl3WotgCaUKSLJrRUAmq3idHoVVJjLBqyYYqrNdAmsQAWB+B9uIJusR1dy5JMpFD4iMYAriGZiuj3CixLEb+6rNa6C7kSKit71PIG0gkLKpBomsRegCSQdha2ARLnoqqH9wWFJZREVXK8uwiiMtqQLyoWQfMYoJWYZJgArtcncRRu1xJOZLEUPAHmyAIcrloD9pIAIK4kGyM+4lCusiTvwTo7PQVSxukYWxM4oNWK3j2mmagNk634PgnXdEcp/cPcmS5PeLsMjY0y3gKOV6uwvjY67oHLRSPEC6hVxs0QBZK42O4Y1YxG9Dxd9JoY3KuZJXVdlUfYJybInJS6qCKGRAoqB89e8l5UCIkhbFUUI67yyJJDBV3dACsQufi1xlygYj3oQEUkHaa82P/iGwPjwe4WR0AnKljaJovYLO5bB5XdkGziFJsFsQHqvJWwSD1bDNmWvUYJL7BWwNePPdbUCCtDyVXpZzIgzB2VnCuVAU3GpDBmlZTRJzVVINm9knY6YcZmiiMbvJh7RVslIZyRtkJNKFIqj8/xdhV6l6hUTMiMxDBY+5aYk7JwsgfcCas5Hx56T+oc9EkVWjYmQULVJDZO+7IZksRQGQBC7paV1DyI0paL2qke5bFiQGUAFRf7msX4y3ZACn5XGlNQR5yRAKXK4rEzOE72ckswskR7DAeN9BZAVdpVZkVoVrBJGO/5JqNWbMXV0B5uunPCYyThkaRkBIfK1xAGB2y2wLKB5JoXdEkKPTuEqK0ikuxbVyAsvd3IAFu207UDZsG8QeqhxpTMk85HtxJXsC8QdkmQgW1hCAMMT8Y+egjzp3kIEMscgiZSlrQCKANVnk+iEACt3sQNEFpxpWWpJB3/dcl91L2FLTdnABR9pNnwARvUfVqlAjQ4gEklWsL2qABQLLbfcNACq7xV3H5loY0kcqwD5EKiKAFLBWKqCNhLANMxr5oKHl9sszLkRbdhNFypUZDINX8tl/wCHKj0x4PFiSRuQ4YylMAQWbEAk9ujRFCqKkiiCekPH9UEsrBQrgYCPLuUXh9rJdNi1HEFQTQuz01ZnA/V0XcaSQhaGNn9QD7yAlig13oWOgIdnZFCFwFZazarJbHvDEZUGBVR+FBO+qObHRDuXMUD6oITTJiLqyUH3m91qqBAo9N9XWRsYiojWxZYjJixIootCM2D+fIqh17x8ZQvuZEArRN2udL3WbQurHwR+29kkAX6dyZVMgCUQ4ew4NRir+6qCLRIyH+d9eemyy+5g5KkfCW4bIFSVtRbbDUxbY/jVA9pkQxSkqlMyhyhVgDs29mMEF1U7/kjwy43FcUGDx+KN2zAAHf7b3ZVbFj7j8BZkcMZESyxCgEbGRo0v20DRut3uztFLeVsURjpXORWvcIGBojMWoAsZNZoFdG+wDRUWlfIFqRQUMQcSAQRjXxditjS8EP3x4oCFeNwC52cstkR1VKCoO9HLdhysSyFcgGkOCldChbk5BWLEDIeTV1+6iOHEFV2Hc6fuJvJmoBflssmUNoeTfQPp7lpfcBZ23V1lRbbFSUqsjRCrYN5G1AYl2VyqtSrekDjLIYi2JJMhqy3cLyND9oT/AKd8pSWeRWbsBYqmJDAKqihVHuDEk3fla6Hnd0KlsAqgd7spAqitKWs7req7K8bMCJ7TmVmdtrvtuhun7AdggH/X4PQ0fHV1tg5iWhi2PhQtKVckBmNEAAefj5CPBmJARDG7gW1lSoa6JXDLfkf6Pz13VkAd1VHTBK7xVKK0oFlR4UaAGJu8iQ3XnQVTR7HuFoCb7VZGaRgMqsL7hYBSNDwDd23RcyqiMCcVA+3YJQENiGYocWAJJNirBsCuu9VkMhxABLkYhV1jY7vKr29pBORoUAbPQfrbzpgkS0SpDntTBTkczk+QoV82cPjWIUcrlTD2HVZLLgSIkQs5Ah1LbxCMAdmtV+OiU9UFh5QxoFUAAVnCkKTdjVsq7P3AkUBvpON9yNal/voBGbwRiwex5wLn/O9Dr14CXjLgKiOWbuGwiubW4jr48Ct9zX0GV+o/VG46+17kgYntSAohj89pNM4Ju8v5/K699C5hh4kAYBgWkqSma1ZwCEFHLYarAUmjuzSP6rEf/tNzYMciE05sZG7VSpU1lqz8XoiuiIEklhQcaCR8VIWRAWBF7DE0KXFtgAedeD0Go4POPtrHcRLzsQHUF2DXXahNkAd15ECru7Ir+oZxyKdkKwAKWoUrjrRW2JFDY0NUhAEkhzIpZAFbESZEKAW2Wcj7mOqNfO/ABzc5FjaMaF0FcMxugDlZHyHBANN+QWUgJTmQKrMlPosWUIhC3axuCewFr8/sH9pPVkJSSGRcgjE5GVWp6C2TGdEgdyhz5+3e7S87lNI1NK4W6KkefChjXnZrHZAYG6DdGJJPbEK7LeOWDEfhipOipIJH4sWdaDyLgRLGIiQwY9qsqx5NkWonKxjeRJYHtrtY11H1ieiI45GbJMATRxW+9i4tyaITu+0Xs+Suj9UZBZVg9UYyrq4CgHJWI7dhdWSRlYPjpvPITEGdTGSrK1SrmhzUYswC5RYbORs0AdgWF3pjVZYiSYBSprfcB4NZBbpmJIr7jQ30z9Z9YSCJpBVyaxhYsPsIJRtHEMbLCqy8/BTc/njj8dMW0UskAl6Koo7kJTySMRQ81ZshAY35JPI5IqJQWWECwB5oKAos+fBoaoDYDYcHkPIq9rYEadI2VmFVYKX2683+V/no6ad0YpHSM0tSZClW61Vk3TKgUA5E/FknuD6dFFGLBV3XLBgVJ1fihRJvZH+AboWImIws5Y18HbDZ/uBLfm/C1s10EuHzYfeeFpirY9yFKDE2be9b8UuWNG8SNR5cFSlWe7UEh97BNMoJ1iTQsV2fGV9Q4MvcQzU5bElBqrzxssWJ7mOQr58EV1XFCiqorNhIiyFF7nbIecQdBiW0U8L5WyQlyDkAqWsdh1EZWgaxqQoWKqQQcT/i7NdTaAN2hUYIWAYhcGonEKCbLVRy2CPBBOhfUuIsrKrAKCpUEOoGJcWzHyoUhTYyqxqyaOeAIAiyK4qgobEAHGlX52yUD5AyrfQTjnTIY+VUj9uVIm8fDUDorZ2y/kXHixKoFqt0xIJVmLHH7apgpNgkg2RfyT156ZyQjSQ4A0pV8ZBQH5OSjG8aoasj4GqORz0AV2F92JWmKgi6o0LOS+aIoA1QsBSHaSTOORuzsZD+nbEFjR89uQXTCsdj467pn6DE0wzULRZsM7BORJJQ2QAau638V890HTFWKwOysGcKRERiGVu5axHaDQLapqF5EZQ9XkkX3UVCSRXa2bEAVUars6H7q3VaFgsOqLbAojUApQ2MxkEBUAjEn4N/JOiegfT27kNAqQ5dxvZIsYkYldnViheiT3BX6uAGIAKqI1VWyNr+mLUMpycgWSxJ+/ROj0s+tyYuHNmVPJVERpVWwxYqCFOthu6wBWQ1aAhuAvmNs4goAYkhnonQaqQNqiADYL6+4oPqj6bZYFllVRGhMlq4fVMY1NqhI3jpGNnIk7oPn3EAkmAnLyQxnuB234obVqLfF3R1XW39L+rGiRpf6WRAxtfbGICnIkqDXbta+aU7Wx0gfiNx52Ji9xPbGJK4hSVWQ6JOt3VWf46cpwjyMQJAANMisWI8MzPiNKos+bJxGu0EC+X61FyFAgZIkUpedLRByJIKnIkronyVP3E6yfp3JkkSIAF7CqSXIApr1+Aq0P8Ay3460x9I9uORUDU02arQYiIWVBycDYIIvdsb/t6CT60hZAVTtJPYuIkUn7mUooolS3fohvk+eg1PC9N/olQFci0a5OSAUYlUHtodhSLNtYAUa0T0H9QetyRI75qFVbUMA2TBWCLZJAF1o9xtgaqix9W9RlSQqJGWUKQG+5Tdr9tlSVBLHRPzq9fJgjcuRv1O3uFYgtWj4uj/AJDbIJ/noBORzJJEomRizZWWZtKD4vZqyTXjEX019L9WlVExkeMUUkKE2VUggrZAvZoDH913fTP076UDJHLyXWPjouIF00rGRj4YHAEmixBAxHnwKPqn02ECNIUVWRTkYySrBu9SWNZNiRujdb3Q6Btw54pHVpmkkbJREneQgUKMmXEg4rag3Qq7N3099KmgU5lXWgHBwcLh4y0qq+zYW6IUmjZvDenci7IbfjbUpPzlv8/I/PnfWgi478p1blSe4q0FViWC+BbDEUaNdp/79BZ6t9cozVxg8gKtln2U1t3CxkSQwJyNaAq99HfT/qEixzPLSSrYaiooE123RJAJNghjVdxYAS4npS8dCxhAqu35cqCRY2NED9MN82PkLLlepLwpWY4jE/cO7KqAUBSDGpYkigaoXvQBwlKuUpVQ+JdpBjjZAGbGyHoKSWPyPwMbYJiTsg5nNiFFBNmmY4qorHzTVo/B6G4/NHJUsUcIxGOUaEsniwNgqR8XdnzvXnIUlZKUK1KuLrpbAWNF3eYJPhsfH4OITjfOEiMhWkFq6nJsdkqpVXJGr19x6F9OQYhcrfSqWz0Di3fk1+4dmib0Ko9ESR5K3cYrDBsVJ7UAX+4mrqrOwSdbylxeILZWaTEgaY5MBQJQ4EAfirfTA2b0FnARocRqPMkFkAK+cy8gJNEm95H8k6IFShG5GLH3HvtDADZViSg7luhWViyKsUbtg4SohCyyNWKYMlLS5UKK9xLbJTdEfwerOLLOIArFGJd2cxMWD1WAUNWLUAPJGrq26Adp2xVHRiVskEnf4OwTRHxXaVrQGu6s9vNhMYsjZDFsXP4FJQB0VPnVmwDrrugNmmJyLe4Ay67Sw0Lp8Ayqvm/n+T17xPUXMSR0AW/zeVMSArg0AtVo/jEDpfyoqUvx3QRCmfJHkY9oYa0b/c2xoEeepepLRGBVh2rvtyUknQ1YveLN4joA1sJurZZsbXsouwVas7A9sDH8P5JUURkLWfVfqmXGfjoxurGiSuyRkmN9zWqjyCLF1fR3pnLQF29kARvj3LXd4LAAsoWqIof7vwB6j6ikrD2xIWasVRVYKDYG3wY/yATQs10HyPj+qzPIJZHaRqq3dr2Ct3d6H4PWpg+qORGsYRFJXzI35Jtq3RFa7gT+K1UW9PEvLmfkM6xr97CLBsmxxAjyIUMxPczENidixTf0PicZ5Iq9xFRlZnDEYBsiDWLD4b7wtBgTVbBdL6zyFips3R7QHMtRON3ZoNSmjQ8npf8ASvDUSK7KCsalpLZdhbLCtg2Ay/xYOjRDD1OeA/pQye4gLMQGYkHFQLvsbRZSQQfihXd3ocVyN3dxxC4kUrNVGzQrZ0Ax1X46B36p6z77R+2GT3we2iwUEqM5CqkkV2shX4UWL2ByvT4HkLmRmKhnZkTCyHBKlj5amNlgDYC7sEw+qeU0VCTDQFsiKzdusULN4yDGg1j5AN3nm9elkiWAFkUke4VvuAFAeSa/7f46DYcjnceNvclLouHauBYN/wCCgjAnwWzAK5XeR6U/UH1ZE8qewrkhwSwZ9KAoIoOdEDwKqtVkb0nE9M45QpJFE4UEHORlYsB/emVACzQWhqwAL6zvpX0nKsrI0cRhD6nzYgqL0qoysWvXx8ij0Crm8bBsv+pG9Ysn2s3mtMfNHtvKxsGj1oPpn1yHjiQMAMPtIWxIPkl1BewTicSNMa8HrRcX6bjESQysR2gO9Z0FzalIVXKi8QxIoEnV11nuT6jEk0UKiGKIEl8VyOvsKgktmdj42N+NhR9QfUAiQQwqcWYy5KrRKozJFFT8sBdAVVWfIu9G9DUpnyFczntykJqPKyQFoYaOV2Ku9Xp56lNxpDFgtFh+jizLiwFFpQq5CgcguVnHTC8jKT1ePjM1igo7lBXNd5DLuaQvhRK62osAV0FHDgWH2/6uQixgqqTiBmcfA8FBosax2Cb0743KWM/qOSWsqNW13/0ie5l84gZCr+CQclw/VpJmZo4mjDbNkZsKayAoXzf7m8mwAOtVwz7yIyZoMkdz5PbiMWApj3pXmtA+AQA9eZl9x4ziWoqXcbCBrYK3zRUEm/jYNdecmF1bNlBZgVjykYGjVqo0aOsiD+LPm5urK+At1KhVCrJrY8nLGl0L+d/jc+ZM0hhL9ntK1pEDooO3ZBXuABBv8bOx0ERipwCyRKoyLOVA3saYhQAabVNYHzd1jjUhtWAjVzROstktRDOLo2y2d6F/ZXzZfbZlbNw14jPvYEHtDLr2yPCkWTdtQJ6I9P5vtTAIGCGz7fYDs7albbELq7/8o30A8HLyYp7yhRQwSyASCT7gUgKBVBmAugKBaz3XP6o0krsxU0xLqSCNWoW8CtWSdiyVBoDfXdA89KjV2xdgSAFxO/tUfBA38kHIXifg9LvUECTSM2DyKFKr7ZbH9R8RiAxPjxY/NeOvGhVLj4xJFKUVUKhSxP4QkLiCQCCDivm9w5RMTho2FspIDCioBXIuFX+bLdxthqr6CPqMwKyzFsDhkioQxAtMBTnyxZfusDIXvqlmnVDJO+amqTUY7qNg3qqG6J2fAAbqpuMOTAOY80TKrqYlSyM1OOSnEbyxGVa/izc/VOTiVolxGDLFZoRCgAWa6GYyIoXtt0DQfM/XvWHj5UgCKVddAn4ddbVroHYAOxveRJG9OjadqlekO8d+VI3VjwCVya/JHWh9Q48RM/ImwbGVVAJIAT2gxJBBZ3fIDJhYK3Z0Ohj9UwxxAQxiP7QQik5EKbuQ2w2R9pBIu9drAXyvT1iQRSFIrs2xNn4HbX+67djz0DHOEkYI64hqPaFLqFsGlsk4/Hn7bBINEegcZOUZHlJU2GjQEUXsBS5Irzqh/PjVmQrAjq8SQv2qAztY8kBmChstkEliopQAGxPQVc30KaRCqlSsxBQBUZtUxP6YzC4nyw1pb3XXR/S08be4zII0Y5kZggpXmkuq+LG/kbPTX6f+oMmZWEUk2JNsMbrEgIbIpDZwYj5sr46X/X3rbxZKUDNKAMnW1HbsjyjOMiPyCT8Y9Axha+4tk12MmKmwzHMDIsCbChXugPCi8Y/UExgjE1hDERftM2nPlFLIyuKYHdC/k76yXofq7IjEGZ3YMrtlQUWNpRusfIABvQPnpt9T89eRFHBxw7kNk4dCCCRsksBskj5Nljfx0C7076z5OahSqx6Vs8mJUtvJryutduOgAABrpz9USnCLmRyB3DMh7gS0JxUlgmLFBKTXgdw/jqfpP0KVZGnqQs4pFIIFC/1G82SD2gePJBNjWev+mF4XjZhkUJANKAxpbIINWMRl8fnuJ6DP+g8WKSOiQ2AxSIswbJnBJBs5AAfa1AXd6FaGH0KP3AMI7N170igv5JAGmYAWCDf8g0KxP0mvauailfJRibDfkC7LnQJqz2DwOnP1FxJXkEsUgQ1ohciARTlC1hAcu7E78buugdcr0yKNyU1LoZpgSymiCS4K/K15YgrvzREHKVUCI8YbER9itY2VvtAJIOtEVejrr51J6VJCpYciUSFrYLajEjZO97Wh48DQPWs+lePJSKFmwCJTOjOoK0VCY0QAuiN+dE/IPH4q4O7g3YtUBLMLIFljeOQPxlpt7PVI5JRwCAqk/i2Jo9qZMWau6zQ7fGgeimjeKkxiEoUfdKA4PdRUsoF7/Ir4rd1CBArwtgolBdluMkszUGNOQcgFG1rYFn4D2RVRQyxuwDikQOG7u3udhd5mtGqvX48gkAUpgDKXycs2X3awGzoXj5smgL2BZLMqhkkaTAuBdNS2qqQzWVYbyuwfivA6VODeTSBlCgHIRqCe3Si8gq922FVIdjz0DKbS/cwkJPaFFKPgElQC1br4sDddedUHih4z2qXHhFABIy7iWrF2z8/bZBPwB13QMJ+O6qqxkqFFmnK0MSCzAXdAkkX+w72CBW4ZkKo7K9EWEVMjWgGDBk/IrHwLsb6jEFI9pEH6oMrFGrIAUbYENIncDrIHt7rIHXenzTRh3iKKVPfKVQhsyhc2zKCBZ8sKxFFhRUJclmSIRiJI4ytMXVya7mpMtD+XbV/DEjryHiliIFcZMwtiPJU5A9gCmq2uNC6B3l1WPWByw7I5klVbBI9tiqkHE+MFY4qzC6LEj4As9Q44FkgBoxYtcqAsViTdgkG1IvXzXQY//wDkXgpHxWWjJKJR+qcciTkTkQo1iftA1Ys9tdYd5cPZjCj7WZibFF7/APRAor5o9fWfW/T0khaJXZbK1doCRRoDE1aqRYAI3ogV1ik5nAh49hivKDDIuhMiV2so7QBSotAMKLndAjoJ8D0VnMLCQicEMiBgGUfDbBAFg/dQ1VG+jvXvTVWORXAMlIrFzj+4gMpNkRqBu6saq7PWe9V+spZB7XG9yKKsfNswF1dCl0Tof9z5Jv0z6UHsvU0hJIRXVmJOJywu8a/cRVfgBiAhxZWhSASEey7ye24IFgCMENQtVqt/hhqr61Unpq8tBBMiqPuD2DIhGRHdtVvVnxiP4vrP+uhHDBpQrRFqBZNHycShpjQUa1YA0SR0v9P9YaClkxahQUZDxbYK47sNmippS2rVug2vC9Bg44KpT13EyY25sDeNdoPkL3U1WDQ6Qep8mTKnDccMWCAdtsmO1PcQRkDu9EG/PW69L5qSqZ+PRUvbi9gWSMhkT8KKFjRobo4T62+npZOSJI4pJIsKyVDJ3BjZdR3BRY7h+PzYAbH6Z5EM8Y9mRm/cyvjqt7VVAT8HECyb/A6LmglJTBaWvcLEMcTWK0CQSWUHZvtBsDLXz/6E9OfjjlOGcS37caoAxf2nDyZKMuzSKb0c6B/Ow9A5T4GMuvvyHMkZKdUMXBpgw1RO/NXroMJ6NzVgkkSVQxMhpFBDMQxDgEA0KWqPyNDZvccuQFUdnQJWshai6FSm2LEPTDDGyWJ0jDpb6z6jFxQiH+mVwQ1uA7WassoicgEY7YhiAd5ea/VB/WcakTt9sFY1xGsgFxApaUAk0G1aqTVqBo+p+MigmWH3I2GQWMqrBlqlAJOqFk2KANWD1afVouVIvsqspXEirOJFL+p2VQjJJKsSLIF/Kj0n6eHtIroWjAybJcRZC9/xSUVBIJujoEHrRH03BWWIOmdH2+4GWyDiygEHJCV7gT+QfHQH2zRPoBAxAYkKGYit0VJJJrH818rXUODzuPJ7dPG0bAZEjGpFYk4sXYKBq1okBSbo6tg4oilzZJIgazL2rOaKKLc5kAlQFHaoqvJHQbxjDDEPGy1QYKpUYhrJUK0faQGok+dDoLffjSJZUYKjoXyYkUCwYCNiVBv+dkjXyOpLITitMzE+LxCrVkqrgsQAAoABO/PyR09YSUvEk5eZyCqZtYXVAgLo/NMd1oDwK+UiOx2xEooa0SWogG8iRZXBSLIN3QJBhGUiR3C+KBWkvdWDeNIpIFsfIA0ddd1SQyOzYqkFZmOVmABYkAlbCqn9q0KJPyK67oKv6aHjccyPtMCkYvRMkg/6ahVLsxyO8qs0SCT15xssI/eRMXUK6vlkdg4lbCqFU/bliAwUA2ep8ySbkIgQJGIiokLMQUFfYGTWWmAIYjyPndUXFCEnEecFjsSMCQ5yNkr3klQKutk1l0Ap47r3LC7k5Yxuwfbs1EgHsWgrMbypa+CAX6pzZiVEwBjCgyyNG0ZyzVQqY+C+wSbCgaIxJ6L4nDWErDDEyFzm74qWAo93uFsVdqo47LNWvIo5HPkWxCqFxQRSGYA68kpZxDAmrxU/tBFALxJ6ZykkZcI2KRfFAq1MwopbUVFED5Yt0g+s/pxJ2/qQQssmAEeLYuGVccWKg5/8aJqyax3rUi5M7L7xQ4g5EM1Hd22LGsRQpfuO/glZ+n8iOLJOPJ3AVmTVObYkZswCiizBu6jskX0Hzf076TgTuaYSOD3QY/afgMfBF3/bliaNbJvqHrxg47N7XtFn7ETGNWRlyDe2MqPhjndXjutab1LhM5VmkDuSQoABZTYyxCFXClSAxsim6+VeqtLLJJ7v/VyIZXexEuVBVyb48fgKF3voKfTWzcKf1GkNBRW2JFbOlF7J/g763Xqv0oI4iY42EqbckMynTWANFFVgaLeaN2K6H9J9DeOEZIAZKIdfbjaKMKC9NI1hmDD7vAINdxx89G+tJZOXKZGk9lzSkBWZD4BGqrHVUfj82Qe/R3oJ46tLN2swULGGxCgt4eybl3idHGvBvrTJL7mIPaBeSGmrQsA5/wAH8jIizqulf056uJ4vdRmKKSmRUi3IIul8E5MvjVg+T1d6hOScEZc9LZy7LrYWgKNeLo5WP29BdJKtoCpcsQoLVZphv8+VBxqyAaF1daO6e7LGUWkCJaOxVUbAqGDFLN+bFEjW66Ji7QrEoTQJJAGzerNEk6og7DEGj0NFEXLe6qNkWdMjTDF7IZSpoqMRkPkg/hegzXon05Fy5ZtTPy4at8o/bvE0StBqGvA+4Ed3y4b08lA5iqOPFAVlsMVA1Gt1iGa8X/tNeOr/AE/he000sEkhdmETtHRClsQWjws/8gDuhe9WV6qTgkcZLRoO1FbGgFvFssTdawLD8f8AEglj5s8IAXIxUcjhmx8HJmtteRRAIyZvkAFf/wBoRBE8qSGRDlG8sYLMVerGJCITYULV6J2SpJac8qoD0GKs8mKxqRQFA0QSzViLDHtb8WTuOofUgUqSSI1GfaMaDCl2T5BBF6rzQCc71NucmLMrCYAPipUiIMrsoJJxU0AT25C9WAQDL6dHGkiqMYFXIlWZsgaIwGOarZNorLeJFWb60HuhfdcxiV6KLK+IxSxYUeO4Cx+SK8A9JhyHIVge2w6lgCBvHx+1iV+8mxl4FV0EuDEU4v3OJX+Iy5UkKFBDvTNYogm77aJoHroeSpwLYOxRYwRCFIGqzcsWOyAaxqrP83cueOUKHkSWTAIO0ZBUIHaoJvfnIHGr1voaSGMKzWqySEhgrMPtFWcaIH22VrSgG6YdBcIayja2wpQDgSRZojQFdprICwLtj47qrmRTKpaNZSqEBFDKxAAKmlZ1GJ0fDbUm9a96ArnyRpEAIkkC7VXF27fJAsMQlLVgfwB4vLxOkTqLdyyt7bAftIVQwpvtJ+0/zYAHQXLfsNoSWRVa2LML7acEk5bGhRJOgcegY4O4zSsyFxVkPF3FbyPc+I9tV/GgSdKAALlcxuePpQwp/wBT3GBDap69wnHIGz8aAy15yOMxEncpy/tcqtAGsSDS+V8UTmp+e4jnmGQRYOLUqzuGcXI1MWGBvuYBifFHzvqPqXFlHIlZZGZGxXFMb7LLSAkUcSWWmyrXm66AIl8HjKRopCMyogKoqntzyNNkTegoFtbPs9MoZYEi9x5WDsbBAyHyDaoe/wA7BaiR/DdDcrli1vKFHtWQHE0/gyEHudqbYACksbPaT56vwo8Q5dSVwDK90rDSqwJ2xJqixNNar+QznM5bvGhhHvPZMlKyqkRJCq/cFVpCq0CCQuxflh5PSoKPMmhiYWJMVvFVuqZSSX1saUaA2Gsan02TCCSy5ZSLjYsa3fcPdZQASr6NgUutUP6h6esqCNF48jSNHiW41d5ObsL0gxoNZxOzotZD5/zOZNzWYZP7a2WN0AK2B8BRf/Y+F8daj6R+k/6gPLNJ7MMXasasjsRa3f8AG9X4bZ0Oh/T/AKM9iSpGKx6ySQqVLUxo+BIqgqQwAF2NdO29PM2WLqVYkJiXYKGABQtG9nvysFgAS1fBAMvQfTQkQRfbpVsFhiSTRJGIBCDEU92QBZbQ6Gl4aqjFFYZtbGPTd4ohciSStY43Sk3ROwxgCxIyK4xkohkaxiwsFy21yJulJrs8gHq7j8gABCuRIBVVWwGyPyoIrS0PNk39pHQQSOIqiSe+AtFcTj7a7ORI/gWd5D/79C80xhuyQSIAxBbLE1gQHPgEWGDHR7zWiej/AEz1QFmtUEKrd5AB8TY0BZK1s/tN3/xXI6EESohQgiV2JKKNFioPbn5oUaUDQtug6blIZDUZPs17khkBVLokyKxAx0KDbv4IAPRnG46urlTmFJVyqdwORa+w5WHolR8BtAEUrnQyEHjSusd1GI3K+7SnKxSLo6FGvm7s9XRtGhxXJMQhIDNicVewAOxRYJ1oqaOugj6r7MPHOYAjsD28+7dgVak/zRGghNn5nxOUghCKkkUdUI8VUBiSpJCDEKAwJsi7B0aAV+o+tfqCIB2Jj9wtIMwtliDIVGONgrio2MQLLHpnwPUjIIlikZwFJdVCg2aIeSgTGVBBsqKJomyD0EuVzQsYXkM5i7rUo1sxK3YAcBARRFnzVdwXoLj8pR2rpjThgyYp/wDL8AyWcmu9Mt2GJJUHEjkDSM4qImzG4QKwF2WDEuAGYX3JZYN40Hy51t5cmxFsS0fuDH7iFZUtV/bq7xPnRIH8ZTNFft5JjZyCsSpUAV5b9y/JNjwLsy5egLiMbkUkrsoI+7E43jj3G+6yR42GA3DijWKKNrJfbqKSwRRDLoD4Vios2A2mI6Z85TTrv3MqUBN9zuhA8ABfAvEkXsnoBH4wAX3AyMQC7IxBZsBsUQAm/LGu5QPgHuu9I48spM0aqWzZadI09y8iQHxt8dGwoHb13QUmdQjLHKMVClbx/TLAhPGLY/qEknuN+AKXoiONUQLIHd/5vBhRvEnIqpNnZ3sduh1CTmTrdx5qyAPGuKNZBKh9MNKfi2/n9pH9U4rh3aWMBq0QQMtsVQAnuVSb2oOyAG3iEyIpPZODsyMZe3GRqJYDC7UEtQyagBkwA6H9I4zsjP2qpcuIkX3HMdgKisCFKbbeI2bGlPXv9NB7M5CtbAIcAIzkKYjFQHAC92BJsOASSV670lZFb9JDjQ3LGVB9x6YDOjoqCfgivJAsGzToZJDgUCL5JbHsHcbZRa7om20tHwR1RBGkk7IlWhxJCkEgL2irIqmor8AHuGiKZuCQyqXMrx9p9tvlmUWqk44jWiCPIHwBV6PE2hQFviHdgLHcGbIIFYm2QmmPxkciSF3A5+EcgdCYyQ6lXyKD4BBxqgVYr3AWBTG+vJ5VXMIHbt0WQkAkMwdij5BTWzQ8E5N88/LhAcPIrUoGLBcrtsRjrI5H5F+d3sW+nenwmJYXBcyEPhDkokBVe7Nm+zM0FVtgVRANBbH6gMTGSZND9RRQUk1dMDIyqQzGn1jVCq69k42WGWI3YO2LW3kAyEiwF2QpyumN0I8PlzAFY8CWrMYgqAVHnzko3s0SGqtgCrjrGjZDvLK5cFqUDIkqqUKWqDFqN5E2SbCfJ9RBFSkstMyqwW1ACmijDbCu4LewRS6694MqyCwkZa1O70W1dV+Sxs+KI8gjpN6lwlPI40sm5PuGasyBMlPaUZURSpBzZe4jxuiRw+SoR7kc9hxKuwLFgSSmWUmRYSCgwHaDh8EDzL7sftDaMVALoHuzf5OS+aPmitVeRF9lVxMj/qPS5IKaZgNHQBFjI+CKA0o10Zw5zGSZP02o09mQDO3RXIJJC1Z8jAfg5EObjuqs+X9QWQABCFtgMSae2zq/AtiaOyOg5eWxfBye8qbkCFWFgHRGTaK+B+QWAAB95nFCB2BUGlrKFcX1iclLA/ldKDXaB/bODjSDKNgV7FAJGWWQGYcRrR/jfkmgPBtdZoAvuBkUsWLI2K1QPeCf3WRQ3l92iR0HnD9JfhFGdwJC2S0QoLF31iyGkAcaJuyfJ6o9QaYEkTF/dtNqCGLWWUkyELTaOKMFIIHiuquFOkpHtxlXj/Tcx39qp7h90NiAHAALR0Wsd2h1dH7IkzjC5EnPycQT3g5SFsyO41YP/wBR6AWWKMyris8mgF7SFW8QSynHwbICqNBt7s2y8dTnCtIGH5YuDsZaY91AkA1sAkGh14ZB78ckLx0TcfYFIvf6Wwv2h8WUVRomiD14+MspabvcsAgeINoJdrgoLWreWG8SRXggfxOM7MEoNYzJBNZKLJGOR7sTaju2bNWD3qfIDu6qFoj4A7jQBO1BsNiDSnTg2NqBPSZsTcckkbUSA6iNUjonBQq9oCrRLEEAAAnwYQWJWleL3HsHADMEWAHYglBajIqN6HirYGXoU/tlJnOKUxyJZss6P5NkneyoHhRXnzoSLj+0uCYgqqoSQAQQNsTpUB0KIY+AaOl7oAuTx0YSBGmxzxdC5CgKuTHZkIXLGyq1RHj4vSZmEcaYqcW91WJLEAgKSxeqYEBmYD8eFJ6iiIgld3udjSqG2qCj3UdHFSQMtLoEbIq9XkH6jGSTBlUdhyOEfhlFBgmTFS5OXddjt6CXuSBA4CMykvMVyjAHaorEd3aF+W8FPALdFxyg/rcpVZWKgiXDFgVxZhiWYNVn7fFDVkdDx+pezxjIxiZpGo3RkXRx0iduVBbOJC1dHpnLzQ3HjJzMrroHFSxIrIKw13aBIYX+b6BZBFQUKTgAGRVjwUDIqzuLy7vIAok1kbIAYyAyFpFZUU21KQyDS9pUgFQoIIX+Sdasb+sfayR9rHuZFUjslJAat1kwy7SbNeTQpiMZZlkRTWMmJIs/d+o4kAOTBkWgRWRCt8kKeNyjEXMFsxfIuzZaq8w7n8BsA1mlRiuJ7HPpY5EZi/qVBlJzKxpjjr5AJLAIPkAhRWyFBFlsOZXQLmhUIVvEtYyAWQpRUAKKs4kfI6rXl7dmlyfQ91QwZSGotl9lgBfFbB7SegP4XKw953jIHtt7VsbeiSPcV6KsVPiz4H2BDaRfUfaPuKKLUVUq0eJVmFZEyRhghBvQIAJCggk7jxTXkFYI5JuqNj9ql+3HSgE3Zs+elssojcBeO5kLAjLvNEkHMgYB9XVC1O7F9Abx+0vcaBSlMqHQvIC8SXLW1nIWVs6JrqSRtl2hkklGIYq0hRScqZ8RiKNli4oAasX1QZ+Mtk9hQN3/AG2jGmUCgSuwck0CPNBlNk6cgZvHKmNEhWjF9oNB3tbQGxR7iGsnfQG8Jo4e1jm4YqWSqAx7E7fLGgzMGJOOyPCy4/q4lB34t2DKLOJN01YggWCtmgR4Ng+KkhC0qO/2uALWyLtALtQ4UUzDtJJ0Ol/qCt+kysMMSuQCquLNkxq1TLtdgW+LJvoCoaKBhJFmzHw1+52kAIYroAkD+2xYyIroHkrK7j+meH3lBO3bywtkIogLQW7xNfgDorhcdXLBZz7RBp2eJGBNDsZkrPx3FiR83818Hmi0ijGGKlryohQVAqgO7agRJaixf93QT9M4fIZakaQ0mbsXDR2o8qfuFbIr7iTf7ixPIliYqoYS4nMgnsbIMaDkBQ104AKnEedV14jqqF25MWDdrEhsie6lytQ3nHVlifOrAcrrGPaCshmYOpCYmTECiLBuxQGOS6Iqg1B7EJGtloU7CgWBx9v9uvBY2SxUUgIVqB6hDMwbKN2ed5CO12VWY0sbUpr26OJkZPuU9tDVcP1JFx0zXHFu1nZwWEdFQD+cmU0utAnYWuss/rz8yZI44yIwSXkIMhYbAZwR9oP8UL0DivQbPiRtJLZykkfE9qgKwsDFWshY8u46yNDfwSOf6ag/TjLuA1NYUrlV/q0VNjyQGP5IJoBZ6igaMSBfaUgBrVWLqtAZBiKY42ACp2DsqAPIuTlK6IyvKBjYkGYazphIgxWh4bIefgk9A5UB1EIdQyimdXJLN29rKEIJGLHI2RR8XQ7pTLOSjB5UzvIMj3/aCxLe0ou7JyFlvLHrug9j9GQ/cwRTk+0jDlqJVyCr6N0ArEUQNHQok9PSMSLK4xM2TRIcGJsItqCQTljj9oHwQSbug9dCEaf3Vjb7yxY4USrBdDvG2o3ifNWJT8iFKWpMwVpFYuXLKMR3XZ1ZxN+NkqGAWf0ZE8kpWItjjIzBcsawIZmKjENW1WiF1nvEv1Sb3liISnUEMzqTYOQslWZUUJsXZpjQB8oPqckLAWE7zOyIFLI+28qtAXeQQC6IAJBu20fJUrIFJCRs47VUNIBlSgCiCAG8V2ljRulIV+k+nzGEy0QHYLkcSXu0JjCjxVbNnevm6P62NZFyFBZMu8sKUBioByPxZ8eC1mych/UTL2DkSB0jEntqJsKQCyZVOQcte7JwBGz9xo9N5qSvmqziNKJ7XMam9BMCv5r5sDdWR0D6RIsj7OByXTRkCibB9tWAIlK592qxA8dC8rgplG4p/a8lmyvMEWtqQ+VkDa2dnQpWUf09IQrOyEWCAFClFP4OzsAkmrokXRGK2aRVV5XJQJ3FY1LFcRYzIL0aF9taAvxoOnmlUqFd8nbXuN9oK3kCBr7aomvAr5Vd676i2GQDFwQzFCo1ICSXzNhj9wztQCP9miJoyj5koGv22C0KS/vPxmy9w3igWgciRvV1b+meSfBTiT7iE7yFgMzNjXnVkAFVF1fQYWT67ZmCiIYjVh3Bc3syFiWIb5UH8b1u6D6hicsXSSN2JNx92RNg2LW7FDZ0AfuyNYyOTEKwAPkEG6838G/nrU+lc+ag39EJENhljVr1/IDFPnR/5aAPQaIfVcHthZElko5lGiAA83d5gmq2Te7v81eqfX7crCKFGYkYqsgWl0ft3R/Nsv8ArQ6t+neQjmXKKSORBcgJc9p3kdlhYUAlVFXYBIvoT6d+nRHyM8yrwvl7ZxGQU0Cpbtayy/Or/J7QZo3NA9yUEeSXBOiGBzDY4Vojuo6AH4NnovJjaZECxyFrD9khYqAuKigrMx7mxsADImz5yv1p6jLLUe/bse2ugcVUXeIAILeD4OII89XfSXC5CGJkaQRMcsFoWy7QKWsAGTEFh4FnoGh+jGHqJEy5I/6uTdoru7SznRFeDuv4IJd+qQiISAgyyIrmFWRQpfAtUQx7oxii34OJUEkA9U/Vn1BMePJK0hy7UVo4yAFolixJBvKiKNVjdhxef+keV789tkkYXuLlmsDwG7xSgA6H/wCB0CHjPLzHzmZnANhLYgfwo3+aG7/9etd9J8blcaQPx8ijAkoSVBOJIzBFV/g0b189HekcXiQK0hcIFyZXOWyQcSQwKqSteCLJ8CiDH1X6oaNyI5wBiCDijAbyphG3aDiFNgsKFkX0DiPklmDRKY0ZWOZRrjBoBUAIcUTiVNfcDqxZHEQnkYu6BEQd6M7NRABGNEd1HyxIHkaBYP0fkRzIHR5qBJwW8VAohUTCscP3BgwN1orU3aVWCw3TAKzdjLdEj29NbBmU3k4XVK3cAEuRxyQ6jvUvmo/SYEEnbDJTsH/IofnruqeeMVJQsjjtyxKg1VtVdxY5a0KtgNdd0EuTCURnlyWitCMs6sEYlLUEEKWBy+KoEjVDjmMeMJLRoltY5G7FNyeQCC4JOgdFqPwQel3qXJYZXK6KTvGKzYTIK2RAyLBBmQAQB/fXWsRuRBxY5JRCJCQcPuZssbKeaJNHzqzdZdoKzwlEqctgQq5KMGIUXd1mNClJByUGwVJNHoR3LOJ2SSKQaX3Y0YsCCVAWN9bcHIrjZbXkm1+Ys5JlQZMaJUZFslvEFAQGNA7vXxq+rOdFDFUzy1ItE5ZJZZWUIB3MG+AKNXssSbDOfV/qORWIggOLct92GVhVpjilgiwe7e/k6j6f9LkaFEWORv08yjyilQsKUgms8VGORsBm8XYQNzFi5hfcsgjAyXEksxxVUDUNCzoEsSTpaPWi9Lk5EKe5i+bAe7i92zlQTv7VTYKgkAqfhbIE8H1aRsVexGyi8yFIa1++MjNUa9HuXFb8b6j6P6PEHV5ApKZFMygD5MAWIrFWLAnGu5jsGgBVMs5t7EabLNJWQFjtCjGyy7u7HnqXJ5jzxiQqxRQCFQKTiEF0CCuqyvd45UfDA29X5rcqJ4wQwsr7YVWyYqzDIEfYAMqNAhTZ1QzX1Dx4Z4pBLEkPsDIAC+4KpbGquxlWVV2hqro3ivgrgGRWICezola8gsyliQL72rVHxQ6q9RL+zKpZVgwJZgayyFurZB1AJKkMvkrvzsPikRHtSKQcrDIR+VvIEeaxJN/8R05+mONNOwpskj0FkHuIC9qAI2sZWb0pA8mul3os6x8lMqMZJVz8YMCjHyP2sT8dMn+quVD+iixw+0WUCNao2Q3kkX8EkXXQbj0jhGJQf02Dxe1Gqp7QbHd+4CjhTWTSFaBJO7JOH9c5EvE53IVA0RvEgtbAfybJsnfyeieLyOXygLdTTXZIBLH5dgMhomvG9/dvo/k+iyvM0s0hxfuc6WgAKUM4YAAEAX+KvoHXBdVfjrL6bD+ogdJEWPAqq5ZMQuSkCiy2WJ8WCq9PDEnGId4BKQoQoZAxVrCsVOJbR7T2/uIsULD9J9QlMEYRogYwUMju+NIoUAKgAMlKWDGzvRGXVvqPrSCBmkZAHRWUFga7lxEYxost3ofsHyegD9T9Xf2+THjGivGY301U4UNhsLagKdEm/jzar6T4YMAIV1yPa4GQBB3lqsRRskUDfyB0z4XqqS+2UV+7M+6VIRQtkkm+0t4ILCvydXTxeQFeRBKHAkzycmsiMiAuJoh715sLd0egu9R9NZlUe284elLLGCEwG892gINAACta8Awi4BQFhx0Wj3SH7EGmJrIAsdAsWoDQ/JaT8MqAV9s4E4gpRIGySxclBdFiQ1nHXnGPK9fMcoaaNjKyhYlR47GrARCqiix7mWzR8jyA8jMKokcalhWTe0NErkRUiigQQob9tVY7uqoJopMWliSWRSQCwagABpS4JIJYnIaY0N9ELzJHRkQOW0rMyABvFqCpBHyQT/ijsdFTc3TbHt2SFyBAGJQlkZsrq7rEURrzYD830yGOQSzxAiIlFS4wDdisbUYCsgKBGa2LsDurfT5vegMjWrlj2qqksbFk05C0DZBskm+u6BZPyG5EwN6ikYe2iivcYh3IB7Mlqrc0SD/gsuc55CxoXkZFJ7Xa6ole7HJshoBiCPO1UkBdEYpSGOLiMFkd7K2SwIIvJiRodtdw1sjqULkFEYKpLFnOSMtRqWC12+DRLWT57fB6D3i832WHtRtI19ozBC2wDWGNeQwyW1NjbUKYc6Np/aWSWQRyyBnMbZM1DtQBKTEGmBb8jtHbYnA9hXIkj9wOpLFFACgrRCjJ6u/4A0AT82cidWkC8cmNSFEmVkUdCi1ZldEi7pf21sK/U+LAkkLLFCi0pUgASSGz7dyYUgIUA96kgVfd03+noFkViwkKhRRMmaDuHinZWYAULsitV1n/AFrj+3x0dPGkeJ0XJaUEhWFsSgLEnLQJP4HXQctliZlUK5YgZPiBQ/ByJF4rgVNAAeTfQNV5EaTKokyW2YDydgDsosAdd1KpY35tuiv/AGgrq5Zo0CBhkc1o033K4FKLNsTbed3oHjQrN+pI4CI1d65qzF91kUskjEsy6omhfV/BxL4LGlZUT7hohMfNlQoAJIWybFfPaFczxhwjsQgZUpRIgOKjwPtZizAmt5GqPnr36g9MMsToCyiU4EHSx1ZrHJVLk2KYmrJFY6t4vtLOhNlzIKZd4krZAC0pC15fzYq613qXLiMi/wBPlYLkOQWzZKdswO1VxLefuIuww2HxPmcd42aDEBiVDGw2yPtyWx5vQ8kfx1peR6LHK5lml9osIy4CZNZXFy1stL7it4yb+PjoX649PaKUMyhVeyhX+DegDQO7OyO7X5IfP9fcxxxwtipjAkryWyfxvWj8Vd/46DTcD1eGErCkUjyHIBTgrC2FKx2boVsaH+z049Y9mCNJeWyLI9WijJjRIBBsFsAayNDROzXWH9B9PkpXRu6QWlA2WzKlQP3VokWBsAne9p6X6PFx4mdgORyicY2LKzFj2gAF3CC77jZvdAAjoKfRvU4qkZykf7oi4q/2jIFkxsgir8Bj42RE9Ah5PqH6nIuLf3uoKlY8gpJqgDiLomm8GiejfQ4+RKoCRl1Eubs4DfcaIFHti7WWyf2ggCgOnvLXPLKKJCDk2V9gYsKaQJ+oHbxpfLXVdADJ6OeH7hVy6HEe0ZCVK9ozDRjJQK8EC8x8nERjODQlGVgYl9whxGo8r3BVAPxfhgLJx6dccPIZJGC/p2Pbilau1mFK1IFIogqSaJF1jtbPHD3Oe9EkbALG4xYN3qpL72gIu9r8jtAWchA7vG6IqIAUyAyZz8BQSWCYnY+T20FB6jLwlYhyuYOiPa9xWWgWGXcaByBy3bH5N9FcrlIsX6gyZogowNHGiGJ+QA/m/IYaayQv9O9SZVBfjhsgpyzNkkUwIL0I8d9tAA2RYvoG78JoI2aEOdExrR8BQoxNDdDVEC22T8VQzciVU/qFUiSMZFZDat2sM1+0uRY18a/FD8h0LBpRiFywV7kaqJGN0SoqyCF1WzerI5oxXuzMYmJryDYsWwZh2sa0ii9d2r6DyV0zkX+nzYqpEuIJ8m1RjZAu7pa1V6HXnQs8KxsUp/byIDr2quvDg+dqwBDfC3uye6CPI54VyqwD20CgASt2MrrSAP2Bu0ij3HypoHHzizmJ3MaxyMQwqj9zNbApX2oCoL0uNsCWNVTJJLJPgMEhlKmWQsQ/5tSVsRdiEnwaHcPgj1VrYOqErZLL7mYGI7AFIK93yLP8A1fQUcvix+6zhCCVFn2LXRpSgK2gWibLLuq80a+H6d/VzSKs0KFFJETlgPgv7aMzCvntCqRIf4o5pkhVlYSSuGVgSAvc28EJyr5vyLcCgFNUS8lGWZUhUIFDiW8j7rEUrUCzNYyxUMTmKxq+ghKis4Z4Hxj9wgZAjINbykKWbTMbVavLx56G9U5q+7m6gFsmCsiKpbRQ92LYLYC/dRu6tR0YscqoEaMIthgxkUYkgd5DjdUwAAoEWKokS9R5TBaUskWI0I2dfaCgMDiSCaHyaFldhjQRkMYjjYmN5E22R9tQQw0qURlZo40Rj5vZtqNybdzIzZSMynBdEdh0A4XJq0SSfFUDvSvUOFJAqFo1KNRLBsz+TlV2bIoE2Ron4ESZYXx4ryNCQMgx7fcCdpXVm1vywFm+gYxSJCaVMkI7nVK0KBLjbe414hWJsqaGtWeu8KM8X3OO7ccOoQqGKkWCTgQpGbBiDok2QD46X+sBmZUVABmJGBZu3QsOQhGeRDXYvdGh1Ll8p2iEbKpxN4qMmWztid5OQRsgUW3oqSGV+r/TjJwvcy9xle8rJpAKKr8BVbz/AD+AReO9I4T8k02b+FDXZU/toHZUEgED4b81e04/DLKB7kkcTJuHEvkccP7cVUCztmoXX93Wb5HLbhSO8SqHZ2wNAhfIK/gkWNDQDeNjoHfF4ycFLlMkUbbDmw7sKYqkRYUhKgZNQYVd+RL02NXcTvKYpi49pUUghiw3I6gURY/gfN2LxUnIl5EoZyZGoC9DtUeFGgAB8a62X0+kXGkHvtReMDMg3E7WSi721UA2PxrVFg1HHiaPudlmjDZNdN7rEKSJLBL2CpxUEhsh+4dZngvnNKICBCm0yXR0Ex9wjWR8X5+db61vqC+/EImZ7ZsMbFrTM9f+NgRb/cdUDpujYfSv/wDMjrcKEqIwg9skNsBtAi7q/u7vg/aGQ4cHOPuBJMLFFQxkZiSR+cFK0Ftq0W0aPTT0D0holYzzAS0+Pcbpv7yxu7ILYEDuonZPTf06IZK6BkDbu2JcdmiApSq0KJGAAUkXQiTMY2uNUADstOrv3kly8YCUVL5ayPwRbHoPeaqMTmFYKtMUUMa0DecbBb0e5vkmro9QkMk7BFVUJJJTLbCylAo5C2Koja5OfNWT6jyacRp2hBbEEoaBOeNaLavHxryb0m5kKR2qI3kMtyAkkFaONgsVZKqzm1jwnQOfUJ4oWh9yUFGZcwZRcgCsyULalYgGzgaVRfgCMnGMkQl5LDM24xqlkcqAaRvuxB7QbN63Y6I9L4rt7yyBQoA3JHq2PhVJfuU6NfP8eAeejoXUBDidD97Mw0MaoBP8NdnwR0BI9Pp5JUKgSBC8rrZbsFbIZKOiCBslr3496r9Q5YSOBYUnBAo0Qwzq2wcjMDzsKF8jXz3QJ4eaIg2IpHKqzLUZRSGtn0MhlZJG/wDFV0Z6jHHBG7ciFQwGYqXtNEUDsBydMdCtVQI6D4kbgopJ2DiI8UHthQzs1gDdY7AUBlAOIYNe/EVUxePNQGsKAyE7ybA5NjmSSzEbBA14AaX1KRY5H7VJYuzxFq8hgoojLVDVihiCa3Z6fwWDx+6ZDbKVMpbKmByCUbjUEAEkVQAN4jog8VViEvuDBSlKbUPiwFHCwQtiiReQJoir6nqL9RWWRTZyXuDGwUsCySb/AIu/hQweOolLOXlZR2KAhbFm7mfKyhY7Uqw8jRAB6j/RKyOH5AUHMmJajyfJmLOKXEgf7GR+Frqn11ydOzwe5gCSS6rTKW0gJalqT4+PBqxvVH9mZoFlOA0CigB8jioLjsF0z2fwbrYIF8b0uIezM8ryRqWHtBlFEsC27OVaOgT2gGvJq43CBjZTYk90ZKJF0XrEhgTbjWmqwtbF9ey8JPaKRkR+bbEAIQI6oaYeAcQDkwbYPVs/CFRM8bBQyCw2QVhiM0JUELldNYb+Ogp43rFSCKdGOVArIQWi+77mRgR4vxe9+RRPo0qzSSqzFVtzZLAHFA2IVlDZKD9wqlIPyOhw5NokikkWQFwGKm/w2wQ4BA0b/wBmRFsiirIVKyFUisgsd5viy3R1ZB+b2OgMPq8hkwUCye4qCxxUHbnuEdtWIuyBst8Zz6k9IHIR2DHOM/porLVYpmUU/CyGiAQWJutkljxuBGkq5rCUgUAsHZQSSLaTyCfPaxOOfg1RjzeAjYPDisUlMHc9gtV7rKu37TpV2SAfJ6DP/SEXFiKT8iQq6mwojMg2CSQqkKpK0C26qx5BUP136jHK5AHFQxRrZBJGTE6JNaAA+0DwLsm+nn1V6LJLx2l4j/pZAPEGb5A8ZUzZYxtoG7u6HWY+meP+ol46YeKsYnLJhsmtD4s49BqF5JXGLNpaQKMVHaMAcQWNhBnQBPkEa+3rUcz1IiMEtJ7ZslA3t4rQNKRZ03afN38WV6WwyqQSVCo4IqMZFhob7qLAWDkFFNeqoUScY5Yo7RqfIViRQIHaTWvOKlCLBv4IA/geslZSxlkClso0cEKqmsdkAsHxYmjYCmxXXS+qCSYySxI+IxyGgBYBYG1oZC/FaOxQXqjn3/7wSVVSYverP8m0NK6+NaHyCTVkPg8zjyl0kXyFZaZbAaRmpwDdkEfN99mieg0nOKyRYqojnUFCcfuBbbMQCfuHkaNk+KIT8tyjk9qs0go+yyF3oLbBEokkPX3BrUivPUObCktGShFIqZIooADQxrLuatKCFJqzeuu9tn5CJxkT2MvvyHbRCAAElmxVbbHROQG7JBr6nxF5ER5JQAquTjWSYKGxb4r53d2DdHrM8b1CFmj9siyRpAlkE4jQClQCbN7XRAF6bctVCpFCS4GLEEMrklQ4yVaH2t3C78fgdU8pQI2ZEUMTjoOxQBapSvZo3d22vwQQEuXzuPI8Q7cwKIeRvGAK/vsghrtmJJ82R13QnqA/RP8AUR1FJiWUBWle6fMZa23dQJoHZHgd0FLeoRY5XIrShdfdVMxwRSBaqwCkg/tr/DXjzuqR+6qqjRgkU2V19qkDYoZWSBdUTvoaBHHt+3x1WMYrIylTrwjhB3USKAK5EC9XfXnJydU9/MyFtFoxkqjHtRCwNmvNkmh5oABUJmYABEbQVUicVkSF3kfI/nuAsiqB6HmZEZKPmmGBrLdWGYdsSit+PHn5P56xzP7UQmjULRY/YjBiWIs7awT5s18aPSvjy+2AUIRcjj7a0TVkM4VcO4AKDvGz8X0DOSVEZAsoKFSURWWrKjO7JY2UOQJN7sDoDkMT7kRlDyFcE7BgGLgU1HRoMxAyxIHnfRvp/FfsrjsJC+TNiMnOBasjjSkAVZ3ZAPVcnpiBsi4UopJAu1sgMz+6CCB3KaJ0X/2Bk3DiRGMUqyjcRxbS+FvEgqpyJrVijuhXSpOTkWKsygIwHYAToqVGwpBda8V+KIADRCJOPCyMxPczE0V2Q1BsgwNDIfjfz0ti4MuMhgEeIzpl+928Myl6K1bVrxverCzisrJQJZ2dO+RlthTCo8jkCP7iFFEUK8+vy5IVLFVUV3NZIUM5pQSSACqgedg3VC+h/SIiwQchXyVSaNatQEoUCGH/AC2O6hrotPSImiLyOCz/ALMhkcaCqRelq2sHybJAHQU8LnZVKpjd2IHgle7uCkAhQcmGqoUDrz009U50ZVAzRtIWFQrIwxAFa7hR+dfBH8dI3X2mFyoyRlAzY0RX5vAgixehZU1d10z5nCVplk46XGVyUJ92xm42gAc/J8kLr56CCSSRmWnaKV9mQMX8gqBGGPtqwoi8vAI7T3KpX0ctKuLwrmSaDA4AKw327LXRCg2zL4I6YcvhxRNFF7TxlY85jj2haVrVkP4vKmNm7+49Rn4qAvJDISzKSuTYsqga8WVOLbFkkl9KDfQEcZCGGNUSFKqqC8VXeIGl2AWO9EHZB6aQhcVaaOiz0khJFmsqyxFmlOwdgWfJ6z4ibjqcCTRCs9qPkMRbUWZ9L8gY2cerp2AiZZGlVmGJLKVJSgCy5fuMhHboAsADodAxi4EDwvJ70REbhgC5otZORHcPnwAdj7h1QPTwgLyqJWdhssEtiQ6k0xIAOPcbrVUO0L+DxBxwKkZVIDuI3IwCkMA1qts5BUD52b3fVn9SzuWjuR2JBw3ZPyUyICXZs/g7O+gdemyxRFhyA0ZoGPJhkKjA7FKAVYJNfwLsaE4PqLLF7csaygkh1WKyqBzpWJPebFmr0L+D0Jz4XSRMCZWmIBxkLDL8PVkDGgbHkf5u/lenLF2N7bOqlgY2GQDKR3Ar3m7o/laN3sBlmzE7KHjIkbMiyw8A9prYU2hsAV51fXcYZ4xJKxDviDeS5nZDAgiiCDkK1fg7JHqHLZ4/ZKZJoe6VVDshWcRuPnQqu3I6PQcvKdiyhCbvuYqo1kcWZQ2j3Ekn8Cz0Bac+KPITTOIyxChymMhDEEttTYxH4+B+eu68480JVn9uJGD69vtUCqO2Gxd0p/z13QVeo6ESjQ9saGh9rb18/wA/O/z0t48hh5krRkgwzkR33Y7b+6wT/Js6H467rugP9HiV42kZQXbkEFqokZutWPjEAV/HUPVY++NrayAScj5Ikv58fx467rugcRNkIkP2tN3fz+iDs+bHwfjp7Jwo3ifKNGpwACoIAs/B18Df8dd13QfPJ5SxnZgpKylFtV7VUkALrWmPjzq/Aozlcx44SFOlCUCAQLiF6N/3H/8AQOveu6A8LSM4+4lQT/hHr/ezvz0HxP8AqMlmgFUbNgGNbAPkD/fXdd0Bk/EQ8PiylcnPJYHLuH/Sla8Ta5ZAHKr/AJ6E5HqcxKEyMfcj5DMCdEq+AIHgUutAdd13QNPTYgsUhF9wINktYZgD5J8jX+Oh/TYlmLrIARi3gY32PVlaJr4/Hx1713QOPqeBf6DinEXiu63oKPPnxrrPenjKbZY0zIDkbxzfV3dde9d0G2g+luIz7hG8SdsPj+D/ACf9UPAHWT+ouBGvISNVARXalF1piB/qiddedd0Ge9b9Rl/qeOgdlVpipCnGx2a1X9zf9+jSS6szM2QlIyDMDQVq2CP7V/7dd13QaL0gZqC2/wBHQ+Bfmh4F/wAdJ+Zy3UwhWIDOoavmwR1713QA/UfIaODh+2xT3Ft8TWRxuz/Ngb8+R4J67ruu6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8" name="Picture 10" descr="http://www.spycraftacademy.com/wp-content/uploads/2012/10/shoeprint-in-sand-e13497926356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415" y="1252116"/>
            <a:ext cx="4724400" cy="1719683"/>
          </a:xfrm>
          <a:prstGeom prst="rect">
            <a:avLst/>
          </a:prstGeom>
          <a:noFill/>
        </p:spPr>
      </p:pic>
      <p:pic>
        <p:nvPicPr>
          <p:cNvPr id="12300" name="Picture 12" descr="http://t0.gstatic.com/images?q=tbn:ANd9GcRbqCR3YiL9KZKwNXwCtQ1Wfx9zT1A60L2EHlIHMlZUYHdifH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73607" y="3043445"/>
            <a:ext cx="4495800" cy="2980912"/>
          </a:xfrm>
          <a:prstGeom prst="rect">
            <a:avLst/>
          </a:prstGeom>
          <a:noFill/>
        </p:spPr>
      </p:pic>
      <p:pic>
        <p:nvPicPr>
          <p:cNvPr id="12302" name="Picture 14" descr="http://lh3.ggpht.com/_1wtadqGaaPs/TFG5642mO4I/AAAAAAAAMhw/WPjjv35DXuc/tmp1B2_thumb_thumb.jpg?imgmax=8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2415" y="3104326"/>
            <a:ext cx="4724400" cy="3729790"/>
          </a:xfrm>
          <a:prstGeom prst="rect">
            <a:avLst/>
          </a:prstGeom>
          <a:noFill/>
        </p:spPr>
      </p:pic>
      <p:pic>
        <p:nvPicPr>
          <p:cNvPr id="10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Latent Impressions</a:t>
            </a:r>
            <a:endParaRPr lang="en-US" dirty="0"/>
          </a:p>
        </p:txBody>
      </p:sp>
      <p:pic>
        <p:nvPicPr>
          <p:cNvPr id="11266" name="Picture 2" descr="http://cdn.phys.org/newman/gfx/news/2012/shoeprintsre.jpg"/>
          <p:cNvPicPr>
            <a:picLocks noChangeAspect="1" noChangeArrowheads="1"/>
          </p:cNvPicPr>
          <p:nvPr/>
        </p:nvPicPr>
        <p:blipFill>
          <a:blip r:embed="rId2"/>
          <a:srcRect l="24338" r="24424"/>
          <a:stretch>
            <a:fillRect/>
          </a:stretch>
        </p:blipFill>
        <p:spPr bwMode="auto">
          <a:xfrm>
            <a:off x="5486400" y="2476500"/>
            <a:ext cx="3505200" cy="4381500"/>
          </a:xfrm>
          <a:prstGeom prst="rect">
            <a:avLst/>
          </a:prstGeom>
          <a:noFill/>
        </p:spPr>
      </p:pic>
      <p:pic>
        <p:nvPicPr>
          <p:cNvPr id="11268" name="Picture 4" descr="http://t3.gstatic.com/images?q=tbn:ANd9GcR9b87-dqpZz0vW1-poxizGNVhoRIqrBXM5p1fNf6YJCH3qnMQbU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1544"/>
            <a:ext cx="3657600" cy="2048256"/>
          </a:xfrm>
          <a:prstGeom prst="rect">
            <a:avLst/>
          </a:prstGeom>
          <a:noFill/>
        </p:spPr>
      </p:pic>
      <p:pic>
        <p:nvPicPr>
          <p:cNvPr id="11270" name="Picture 6" descr="http://forensics4fiction.files.wordpress.com/2011/06/carfilmcloseu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396630"/>
            <a:ext cx="4267200" cy="3157777"/>
          </a:xfrm>
          <a:prstGeom prst="rect">
            <a:avLst/>
          </a:prstGeom>
          <a:noFill/>
        </p:spPr>
      </p:pic>
      <p:pic>
        <p:nvPicPr>
          <p:cNvPr id="7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528" y="106362"/>
            <a:ext cx="7893078" cy="960438"/>
          </a:xfrm>
        </p:spPr>
        <p:txBody>
          <a:bodyPr/>
          <a:lstStyle/>
          <a:p>
            <a:r>
              <a:rPr lang="en-US" dirty="0" smtClean="0"/>
              <a:t>Plastic Impressions</a:t>
            </a:r>
            <a:endParaRPr lang="en-US" dirty="0"/>
          </a:p>
        </p:txBody>
      </p:sp>
      <p:pic>
        <p:nvPicPr>
          <p:cNvPr id="1026" name="Picture 2" descr="http://forensics4fiction.files.wordpress.com/2012/11/dsc_0077.jpg?w=300&amp;h=199"/>
          <p:cNvPicPr>
            <a:picLocks noChangeAspect="1" noChangeArrowheads="1"/>
          </p:cNvPicPr>
          <p:nvPr/>
        </p:nvPicPr>
        <p:blipFill rotWithShape="1">
          <a:blip r:embed="rId2"/>
          <a:srcRect r="12080"/>
          <a:stretch/>
        </p:blipFill>
        <p:spPr bwMode="auto">
          <a:xfrm>
            <a:off x="1349320" y="990600"/>
            <a:ext cx="3984680" cy="3006346"/>
          </a:xfrm>
          <a:prstGeom prst="rect">
            <a:avLst/>
          </a:prstGeom>
          <a:noFill/>
        </p:spPr>
      </p:pic>
      <p:pic>
        <p:nvPicPr>
          <p:cNvPr id="1028" name="Picture 4" descr="http://www.pbs.org/wgbh/nova/assets/img/17/three-advances-forensic.jpg"/>
          <p:cNvPicPr>
            <a:picLocks noChangeAspect="1" noChangeArrowheads="1"/>
          </p:cNvPicPr>
          <p:nvPr/>
        </p:nvPicPr>
        <p:blipFill>
          <a:blip r:embed="rId3"/>
          <a:srcRect l="47170"/>
          <a:stretch>
            <a:fillRect/>
          </a:stretch>
        </p:blipFill>
        <p:spPr bwMode="auto">
          <a:xfrm>
            <a:off x="5638800" y="3178522"/>
            <a:ext cx="3376807" cy="3603895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ANd9GcQ7f4D8wafrzsQgQSHEh8lOcpaRSESt8FwTB-Ir4y6Avi4Uu8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5803" y="4099823"/>
            <a:ext cx="3581400" cy="2682594"/>
          </a:xfrm>
          <a:prstGeom prst="rect">
            <a:avLst/>
          </a:prstGeom>
          <a:noFill/>
        </p:spPr>
      </p:pic>
      <p:pic>
        <p:nvPicPr>
          <p:cNvPr id="7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Impressions </a:t>
            </a:r>
            <a:br>
              <a:rPr lang="en-US" dirty="0" smtClean="0"/>
            </a:br>
            <a:r>
              <a:rPr lang="en-US" dirty="0" smtClean="0"/>
              <a:t>Individual or Class 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22437"/>
            <a:ext cx="7543800" cy="4525963"/>
          </a:xfrm>
        </p:spPr>
        <p:txBody>
          <a:bodyPr/>
          <a:lstStyle/>
          <a:p>
            <a:r>
              <a:rPr lang="en-US" dirty="0" smtClean="0"/>
              <a:t>Depending on how it is made</a:t>
            </a:r>
          </a:p>
          <a:p>
            <a:r>
              <a:rPr lang="en-US" dirty="0" smtClean="0"/>
              <a:t>Class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tread pattern may identify brand and size of shoe or tire</a:t>
            </a:r>
          </a:p>
          <a:p>
            <a:r>
              <a:rPr lang="en-US" dirty="0" smtClean="0"/>
              <a:t>Individual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split on a shoe sole or unusual wear on a tire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ental work with history</a:t>
            </a:r>
            <a:endParaRPr lang="en-US" dirty="0"/>
          </a:p>
        </p:txBody>
      </p:sp>
      <p:pic>
        <p:nvPicPr>
          <p:cNvPr id="4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Shoe/Foot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525963"/>
          </a:xfrm>
        </p:spPr>
        <p:txBody>
          <a:bodyPr/>
          <a:lstStyle/>
          <a:p>
            <a:r>
              <a:rPr lang="en-US" dirty="0" smtClean="0"/>
              <a:t>What were the entrance and exit route?</a:t>
            </a:r>
          </a:p>
          <a:p>
            <a:r>
              <a:rPr lang="en-US" dirty="0" smtClean="0"/>
              <a:t>How many people were at the crime scene?</a:t>
            </a:r>
          </a:p>
          <a:p>
            <a:r>
              <a:rPr lang="en-US" dirty="0" smtClean="0"/>
              <a:t>Is there evidence of any confrontation or disturbance within the crime scene?</a:t>
            </a:r>
          </a:p>
          <a:p>
            <a:r>
              <a:rPr lang="en-US" dirty="0" smtClean="0"/>
              <a:t>Is there evidence of anyone sustaining injuries?</a:t>
            </a:r>
            <a:endParaRPr lang="en-US" dirty="0"/>
          </a:p>
        </p:txBody>
      </p:sp>
      <p:pic>
        <p:nvPicPr>
          <p:cNvPr id="4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Shoe/Foot Impressions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772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Size of shoe – </a:t>
            </a:r>
            <a:r>
              <a:rPr lang="en-US" b="1" dirty="0" smtClean="0"/>
              <a:t>height</a:t>
            </a:r>
          </a:p>
          <a:p>
            <a:r>
              <a:rPr lang="en-US" dirty="0" smtClean="0"/>
              <a:t>Depth of impression – </a:t>
            </a:r>
            <a:r>
              <a:rPr lang="en-US" b="1" dirty="0" smtClean="0"/>
              <a:t>weight</a:t>
            </a:r>
          </a:p>
          <a:p>
            <a:r>
              <a:rPr lang="en-US" dirty="0" smtClean="0"/>
              <a:t>Type of shoe – </a:t>
            </a:r>
            <a:r>
              <a:rPr lang="en-US" b="1" dirty="0" smtClean="0"/>
              <a:t>job, gender</a:t>
            </a:r>
          </a:p>
          <a:p>
            <a:r>
              <a:rPr lang="en-US" dirty="0" smtClean="0"/>
              <a:t>Brand of shoe – </a:t>
            </a:r>
            <a:r>
              <a:rPr lang="en-US" b="1" dirty="0" smtClean="0"/>
              <a:t>$ </a:t>
            </a:r>
          </a:p>
          <a:p>
            <a:r>
              <a:rPr lang="en-US" dirty="0" smtClean="0"/>
              <a:t>Barefoot? – Reveals a lot!</a:t>
            </a:r>
          </a:p>
          <a:p>
            <a:r>
              <a:rPr lang="en-US" b="1" dirty="0" smtClean="0"/>
              <a:t>SICAR</a:t>
            </a:r>
            <a:r>
              <a:rPr lang="en-US" dirty="0" smtClean="0"/>
              <a:t> </a:t>
            </a:r>
            <a:r>
              <a:rPr lang="en-US" sz="2800" dirty="0" smtClean="0"/>
              <a:t>(</a:t>
            </a:r>
            <a:r>
              <a:rPr lang="en-US" sz="2800" dirty="0"/>
              <a:t>Shoeprint Image Capture and </a:t>
            </a:r>
            <a:r>
              <a:rPr lang="en-US" sz="2800" dirty="0" smtClean="0"/>
              <a:t>Retrieval) </a:t>
            </a:r>
            <a:r>
              <a:rPr lang="en-US" dirty="0" smtClean="0"/>
              <a:t>– database of manufacturers and tread patterns</a:t>
            </a:r>
          </a:p>
          <a:p>
            <a:pPr lvl="1"/>
            <a:r>
              <a:rPr lang="en-US" dirty="0" smtClean="0"/>
              <a:t>multiple manufacturers use the same generic sole pattern (can complicate things)</a:t>
            </a:r>
            <a:endParaRPr lang="en-US" dirty="0"/>
          </a:p>
        </p:txBody>
      </p:sp>
      <p:pic>
        <p:nvPicPr>
          <p:cNvPr id="4" name="Picture 6" descr="Image result for tire impress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74667"/>
          <a:stretch/>
        </p:blipFill>
        <p:spPr bwMode="auto">
          <a:xfrm>
            <a:off x="-76200" y="20187"/>
            <a:ext cx="10668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9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1387</Words>
  <Application>Microsoft Office PowerPoint</Application>
  <PresentationFormat>On-screen Show (4:3)</PresentationFormat>
  <Paragraphs>172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Office Theme</vt:lpstr>
      <vt:lpstr>1_Office Theme</vt:lpstr>
      <vt:lpstr>Casts  and Impressions</vt:lpstr>
      <vt:lpstr>Chapter 16 Vocabulary</vt:lpstr>
      <vt:lpstr>Types of Impressions</vt:lpstr>
      <vt:lpstr>Patent Impressions</vt:lpstr>
      <vt:lpstr>Latent Impressions</vt:lpstr>
      <vt:lpstr>Plastic Impressions</vt:lpstr>
      <vt:lpstr>Are Impressions  Individual or Class evidence?</vt:lpstr>
      <vt:lpstr>Shoe/Foot Impressions</vt:lpstr>
      <vt:lpstr>Shoe/Foot Impressions</vt:lpstr>
      <vt:lpstr>Shoe Wear Patterns</vt:lpstr>
      <vt:lpstr>Gait and Tracks</vt:lpstr>
      <vt:lpstr>Collecting Shoe Impression Evidence</vt:lpstr>
      <vt:lpstr>Collecting Shoe Impression Evidence</vt:lpstr>
      <vt:lpstr>Collecting Shoe Impression Evidence</vt:lpstr>
      <vt:lpstr>Foot Length, Shoe Size, and Height</vt:lpstr>
      <vt:lpstr>Tire Treads and Impressions</vt:lpstr>
      <vt:lpstr>The Anatomy of a Tire</vt:lpstr>
      <vt:lpstr>Recording Tread Impressions</vt:lpstr>
      <vt:lpstr>Identifying a Vehicle Wheel Base and Track Width</vt:lpstr>
      <vt:lpstr>Measuring Track Width</vt:lpstr>
      <vt:lpstr>Identifying a Vehicle Turning Diameter </vt:lpstr>
      <vt:lpstr>Establishing Car Movements</vt:lpstr>
      <vt:lpstr>Accident Reconstruction</vt:lpstr>
      <vt:lpstr>Accident Reconstruction</vt:lpstr>
      <vt:lpstr>Dental Impressions/Evidence</vt:lpstr>
      <vt:lpstr>Dental Impressions</vt:lpstr>
      <vt:lpstr>Dental Impressions</vt:lpstr>
      <vt:lpstr>Bite Mark Comparisons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Casts and Impressions</dc:title>
  <dc:creator>Christy</dc:creator>
  <cp:lastModifiedBy>Jenn15</cp:lastModifiedBy>
  <cp:revision>27</cp:revision>
  <dcterms:created xsi:type="dcterms:W3CDTF">2014-05-15T13:29:43Z</dcterms:created>
  <dcterms:modified xsi:type="dcterms:W3CDTF">2018-06-28T18:31:44Z</dcterms:modified>
</cp:coreProperties>
</file>