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2" r:id="rId17"/>
    <p:sldId id="271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5FA6-1206-4A7E-AA22-4AD69EB0FEA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915B-C040-4AD0-97BA-F0778FEC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oolbe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6197" r="9437" b="202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828" y="4396346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MARKS</a:t>
            </a:r>
            <a:endParaRPr lang="en-US" sz="8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09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Surface Characteristics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61374" y="1308339"/>
            <a:ext cx="3709116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5000"/>
              </a:lnSpc>
              <a:spcBef>
                <a:spcPct val="35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Tools change over time as they are used repeatedly.</a:t>
            </a:r>
          </a:p>
          <a:p>
            <a:pPr marL="457200" indent="-457200" algn="l">
              <a:lnSpc>
                <a:spcPct val="85000"/>
              </a:lnSpc>
              <a:spcBef>
                <a:spcPct val="35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</a:t>
            </a:r>
            <a:r>
              <a:rPr lang="en-US" sz="3200" dirty="0"/>
              <a:t>, or rusting of tools, as well as uneven sharpening, are additional characteristics that help distinguish a tool mark.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4352" r="5849"/>
          <a:stretch/>
        </p:blipFill>
        <p:spPr>
          <a:xfrm>
            <a:off x="5647095" y="1725769"/>
            <a:ext cx="3316601" cy="244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8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Evidence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01328" y="1597324"/>
            <a:ext cx="6787552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Some experts specialize in tool mark investigations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Evidence can include: </a:t>
            </a:r>
          </a:p>
          <a:p>
            <a:pPr marL="914400" lvl="1" indent="-457200" algn="l"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tool marks at the scene</a:t>
            </a:r>
          </a:p>
          <a:p>
            <a:pPr marL="914400" lvl="1" indent="-457200" algn="l"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the tool if left behind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99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the Evidence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01328" y="1597324"/>
            <a:ext cx="6787552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</a:t>
            </a:r>
            <a:r>
              <a:rPr lang="en-US" sz="2800" dirty="0" smtClean="0"/>
              <a:t> tool mark evidence when possible </a:t>
            </a:r>
          </a:p>
          <a:p>
            <a:pPr marL="457200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Photograph</a:t>
            </a:r>
            <a:r>
              <a:rPr lang="en-US" sz="2800" dirty="0" smtClean="0"/>
              <a:t> the evidence with a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measuring </a:t>
            </a:r>
            <a:r>
              <a:rPr lang="en-US" sz="2800" dirty="0" smtClean="0"/>
              <a:t>device to show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scale</a:t>
            </a:r>
            <a:endParaRPr lang="en-US" sz="25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indirect lighting (</a:t>
            </a:r>
            <a:r>
              <a:rPr lang="en-US" sz="2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</a:t>
            </a:r>
            <a:r>
              <a:rPr lang="en-US" sz="2500" dirty="0" smtClean="0"/>
              <a:t>) is preferred because it casts shadows and highlights details</a:t>
            </a:r>
          </a:p>
          <a:p>
            <a:pPr marL="457200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Measure the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</a:t>
            </a:r>
            <a:r>
              <a:rPr lang="en-US" sz="2800" dirty="0" smtClean="0"/>
              <a:t> of the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impression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2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the Evidence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7284" y="1424796"/>
            <a:ext cx="718641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Castings </a:t>
            </a:r>
            <a:r>
              <a:rPr lang="en-US" sz="2800" dirty="0" smtClean="0"/>
              <a:t>preserve tool mark impressions</a:t>
            </a:r>
          </a:p>
          <a:p>
            <a:pPr marL="685800" lvl="1" indent="-342900" algn="l"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/>
              <a:t>silicone or rubber-based casting materials </a:t>
            </a:r>
          </a:p>
          <a:p>
            <a:pPr marL="457200" indent="-457200" algn="l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Cast impressions retain the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 indentation</a:t>
            </a:r>
            <a:r>
              <a:rPr lang="en-US" sz="2800" dirty="0" smtClean="0"/>
              <a:t> marks made by a specific tool</a:t>
            </a:r>
          </a:p>
          <a:p>
            <a:pPr lvl="1">
              <a:spcAft>
                <a:spcPct val="30000"/>
              </a:spcAft>
              <a:buSzPct val="90000"/>
            </a:pPr>
            <a:endParaRPr lang="en-US" sz="2800" dirty="0" smtClean="0"/>
          </a:p>
          <a:p>
            <a:pPr>
              <a:spcAft>
                <a:spcPct val="30000"/>
              </a:spcAft>
              <a:buSzPct val="90000"/>
              <a:buFontTx/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3867" y="3833902"/>
            <a:ext cx="3971121" cy="2886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7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the Evidence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84" y="1965123"/>
            <a:ext cx="7186412" cy="314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449503"/>
            <a:ext cx="7186412" cy="86098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Collecting and </a:t>
            </a:r>
            <a:b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Preserving a Sample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7284" y="1649083"/>
            <a:ext cx="690089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Correctly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label </a:t>
            </a:r>
            <a:r>
              <a:rPr lang="en-US" sz="3600" dirty="0" smtClean="0"/>
              <a:t>evidence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Wrap small objects with clean paper and place them in small containers or plastic bags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Pack large objects in cartons or boxes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Record—who, where, when, and why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Maintain the chain of custody!!</a:t>
            </a:r>
            <a:r>
              <a:rPr lang="en-US" sz="3600" dirty="0" smtClean="0"/>
              <a:t> </a:t>
            </a:r>
          </a:p>
          <a:p>
            <a:pPr lvl="1">
              <a:spcAft>
                <a:spcPct val="30000"/>
              </a:spcAft>
              <a:buSzPct val="90000"/>
            </a:pPr>
            <a:endParaRPr lang="en-US" sz="2800" dirty="0" smtClean="0"/>
          </a:p>
          <a:p>
            <a:pPr>
              <a:spcAft>
                <a:spcPct val="30000"/>
              </a:spcAft>
              <a:buSzPct val="90000"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Analyzing Tool Mark Evidence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7284" y="1649083"/>
            <a:ext cx="702165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Crime-scene tool marks and suspect tools are 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fitted together</a:t>
            </a:r>
            <a:r>
              <a:rPr lang="en-US" altLang="en-US" sz="3200" dirty="0" smtClean="0"/>
              <a:t>. This may compromise the integrity of the evidence.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Instead, compare impressions from the crime scene and impressions made from the suspected tool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Serial numbers can possibly reveal the store where the tool was purchased. </a:t>
            </a:r>
          </a:p>
          <a:p>
            <a:pPr lvl="1">
              <a:spcAft>
                <a:spcPct val="30000"/>
              </a:spcAft>
              <a:buSzPct val="90000"/>
            </a:pPr>
            <a:endParaRPr lang="en-US" sz="2800" dirty="0" smtClean="0"/>
          </a:p>
          <a:p>
            <a:pPr>
              <a:spcAft>
                <a:spcPct val="30000"/>
              </a:spcAft>
              <a:buSzPct val="90000"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484008"/>
            <a:ext cx="7186412" cy="860983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Mark Identification Technology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7284" y="1649083"/>
            <a:ext cx="69699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Laboratory tool mark analysis identifies: </a:t>
            </a:r>
          </a:p>
          <a:p>
            <a:pPr marL="914400" lvl="1" indent="-457200" algn="l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major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</a:t>
            </a:r>
            <a:r>
              <a:rPr lang="en-US" sz="3200" dirty="0" smtClean="0"/>
              <a:t> defining the type of tool used in a crime </a:t>
            </a:r>
          </a:p>
          <a:p>
            <a:pPr marL="914400" lvl="1" indent="-457200" algn="l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</a:t>
            </a:r>
            <a:r>
              <a:rPr lang="en-US" sz="3200" dirty="0" smtClean="0"/>
              <a:t> characteristics that might distinguish between the same kinds of tools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Forensic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microscopes </a:t>
            </a:r>
            <a:r>
              <a:rPr lang="en-US" sz="3200" dirty="0" smtClean="0"/>
              <a:t>examine tool mark characteristics that match a suspect tool</a:t>
            </a:r>
          </a:p>
          <a:p>
            <a:pPr lvl="1">
              <a:spcAft>
                <a:spcPct val="30000"/>
              </a:spcAft>
              <a:buSzPct val="90000"/>
            </a:pPr>
            <a:endParaRPr lang="en-US" sz="2800" dirty="0" smtClean="0"/>
          </a:p>
          <a:p>
            <a:pPr>
              <a:spcAft>
                <a:spcPct val="30000"/>
              </a:spcAft>
              <a:buSzPct val="90000"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79" y="432250"/>
            <a:ext cx="7186412" cy="860983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Mark Evidence in the Courtroom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2779" y="1668641"/>
            <a:ext cx="7186412" cy="454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buSzPct val="90000"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Courts</a:t>
            </a:r>
            <a:r>
              <a:rPr lang="en-US" sz="3200" dirty="0" smtClean="0"/>
              <a:t> now require more than visual pattern comparisons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 mark databases</a:t>
            </a:r>
            <a:r>
              <a:rPr lang="en-US" sz="3200" dirty="0" smtClean="0"/>
              <a:t> (with images acquired  by forensic comparison microscopes)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Algorithms to statistically analyze tool mark patterns 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Scanning tools measure the depth or height of tool marks and make a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 map.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Same techniques used for ballistics/firearms examinations</a:t>
            </a:r>
          </a:p>
        </p:txBody>
      </p:sp>
    </p:spTree>
    <p:extLst>
      <p:ext uri="{BB962C8B-B14F-4D97-AF65-F5344CB8AC3E}">
        <p14:creationId xmlns:p14="http://schemas.microsoft.com/office/powerpoint/2010/main" val="29257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79" y="432250"/>
            <a:ext cx="7186412" cy="860983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Mark Evidence in the Courtroom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2779" y="1707276"/>
            <a:ext cx="71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tool mark witness prepares a written report to present to a jury.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When available, provide:</a:t>
            </a:r>
          </a:p>
          <a:p>
            <a:pPr marL="685800" lvl="1" indent="-342900"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Original evidence </a:t>
            </a:r>
          </a:p>
          <a:p>
            <a:pPr marL="685800" lvl="1" indent="-342900"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Castings </a:t>
            </a:r>
          </a:p>
          <a:p>
            <a:pPr marL="685800" lvl="1" indent="-342900">
              <a:buSzPct val="90000"/>
              <a:buFont typeface="Arial" panose="020B0604020202020204" pitchFamily="34" charset="0"/>
              <a:buChar char="•"/>
            </a:pPr>
            <a:r>
              <a:rPr lang="en-US" sz="3200" dirty="0" smtClean="0"/>
              <a:t>Magnified images of tool mark comparisons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Such evidence may link a series of crimes  </a:t>
            </a:r>
          </a:p>
        </p:txBody>
      </p:sp>
    </p:spTree>
    <p:extLst>
      <p:ext uri="{BB962C8B-B14F-4D97-AF65-F5344CB8AC3E}">
        <p14:creationId xmlns:p14="http://schemas.microsoft.com/office/powerpoint/2010/main" val="36104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17 VOCABULARY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749" y="2082330"/>
            <a:ext cx="4095482" cy="296618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500" dirty="0" smtClean="0"/>
              <a:t>abrasion mark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500" dirty="0" smtClean="0"/>
              <a:t>cutting mark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500" dirty="0" smtClean="0"/>
              <a:t>indentation mark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500" dirty="0" smtClean="0"/>
              <a:t>tool mark</a:t>
            </a:r>
          </a:p>
          <a:p>
            <a:endParaRPr lang="en-US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1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60031" y="1466491"/>
            <a:ext cx="7186412" cy="496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 mark</a:t>
            </a:r>
            <a:r>
              <a:rPr lang="en-US" sz="3200" dirty="0" smtClean="0"/>
              <a:t>—any impression, abrasion, or cut made when contact occurs between a tool and an object </a:t>
            </a:r>
          </a:p>
          <a:p>
            <a:pPr marL="1219200" lvl="2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An example of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</a:t>
            </a:r>
            <a:r>
              <a:rPr lang="en-US" sz="3200" dirty="0" smtClean="0"/>
              <a:t>evidence </a:t>
            </a:r>
          </a:p>
          <a:p>
            <a:pPr marL="1219200" lvl="2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Even mass-produced tools have minor differences </a:t>
            </a:r>
          </a:p>
          <a:p>
            <a:pPr marL="1219200" lvl="2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The impressions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link</a:t>
            </a:r>
            <a:r>
              <a:rPr lang="en-US" sz="3200" dirty="0" smtClean="0"/>
              <a:t> the tool to a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crime scene</a:t>
            </a:r>
            <a:r>
              <a:rPr lang="en-US" sz="3200" dirty="0" smtClean="0"/>
              <a:t> and potentially to the owner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38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Tools and Crime Scenes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7284" y="1597324"/>
            <a:ext cx="7186412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en-US" sz="4000" b="1" dirty="0" smtClean="0"/>
              <a:t>:</a:t>
            </a:r>
          </a:p>
          <a:p>
            <a:pPr marL="914400" lvl="1" indent="-457200" algn="l">
              <a:buSzTx/>
              <a:buFont typeface="Arial" panose="020B0604020202020204" pitchFamily="34" charset="0"/>
              <a:buChar char="•"/>
            </a:pPr>
            <a:r>
              <a:rPr lang="en-US" sz="3600" dirty="0" smtClean="0"/>
              <a:t>increase our ability to handle manual tasks, but can also be used in crimes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How can a tool used in a crime lead investigators to the criminal?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Why is ownership of a tool used in a </a:t>
            </a:r>
            <a:r>
              <a:rPr lang="en-US" sz="3600" smtClean="0"/>
              <a:t>crime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circumstantial</a:t>
            </a:r>
            <a:r>
              <a:rPr lang="en-US" sz="3600" smtClean="0"/>
              <a:t> </a:t>
            </a:r>
            <a:r>
              <a:rPr lang="en-US" sz="3600" dirty="0" smtClean="0"/>
              <a:t>evidence?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07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Impressions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7284" y="1210958"/>
            <a:ext cx="6787552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Indentation Marks</a:t>
            </a:r>
            <a:r>
              <a:rPr lang="en-US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Result when a tool is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pressed</a:t>
            </a:r>
            <a:r>
              <a:rPr lang="en-US" sz="3200" dirty="0" smtClean="0"/>
              <a:t> against a softer surface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Tools usually leave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distinctive </a:t>
            </a:r>
            <a:r>
              <a:rPr lang="en-US" sz="3200" dirty="0" smtClean="0"/>
              <a:t>marks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hardness </a:t>
            </a:r>
            <a:r>
              <a:rPr lang="en-US" sz="3200" dirty="0" smtClean="0"/>
              <a:t>of a tool influences the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resulting marks</a:t>
            </a:r>
            <a:r>
              <a:rPr lang="en-US" sz="3200" dirty="0" smtClean="0"/>
              <a:t> left in the softer object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May indicate the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</a:t>
            </a:r>
            <a:r>
              <a:rPr lang="en-US" sz="3200" dirty="0" smtClean="0"/>
              <a:t> of the tool used in a crime 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6" r="8732" b="9197"/>
          <a:stretch/>
        </p:blipFill>
        <p:spPr>
          <a:xfrm>
            <a:off x="6645499" y="4713667"/>
            <a:ext cx="2318197" cy="203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2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Impressions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7284" y="1133683"/>
            <a:ext cx="6787552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Abrasion Marks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An object’s surface can be </a:t>
            </a: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 or worn</a:t>
            </a:r>
            <a:r>
              <a:rPr lang="en-US" sz="3000" dirty="0" smtClean="0"/>
              <a:t> away by a tool when they slide across each other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The </a:t>
            </a: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harder</a:t>
            </a:r>
            <a:r>
              <a:rPr lang="en-US" sz="3000" dirty="0" smtClean="0"/>
              <a:t> object causes abrasions (scratches) on the </a:t>
            </a: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softer </a:t>
            </a:r>
            <a:r>
              <a:rPr lang="en-US" sz="3000" dirty="0" smtClean="0"/>
              <a:t>surface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Indentation and abrasion marks sometimes occur at the same time</a:t>
            </a:r>
            <a:endParaRPr lang="en-US" sz="3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30661" r="7243" b="1214"/>
          <a:stretch/>
        </p:blipFill>
        <p:spPr>
          <a:xfrm>
            <a:off x="7317489" y="4752304"/>
            <a:ext cx="1646207" cy="1918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8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Impressions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7284" y="1198079"/>
            <a:ext cx="6787552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Cutting Marks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Edged instruments can penetrate a softer object and separate it into parts 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Cut marks</a:t>
            </a:r>
            <a:r>
              <a:rPr lang="en-US" sz="3200" dirty="0" smtClean="0"/>
              <a:t> are produced along the edge as a surface is cut</a:t>
            </a:r>
          </a:p>
          <a:p>
            <a:pPr marL="533400" indent="-5334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The type of saw blade used to dismember a body can be determined by examining the cut surface of the bone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31671" r="7667" b="4009"/>
          <a:stretch/>
        </p:blipFill>
        <p:spPr>
          <a:xfrm>
            <a:off x="6800045" y="4521686"/>
            <a:ext cx="2163651" cy="2235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8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92052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Impressions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2961" b="43873"/>
          <a:stretch/>
        </p:blipFill>
        <p:spPr bwMode="auto">
          <a:xfrm>
            <a:off x="1952847" y="1597324"/>
            <a:ext cx="6835286" cy="50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57769" y="1068946"/>
            <a:ext cx="6787552" cy="593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/>
            <a:r>
              <a:rPr lang="en-US" sz="3200" b="1" dirty="0" smtClean="0"/>
              <a:t>Examples of Cut Marks on Bones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71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4" y="207963"/>
            <a:ext cx="7186412" cy="860983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Tool Mark Impressions </a:t>
            </a:r>
            <a:endParaRPr lang="en-US" b="1" u="sng" dirty="0"/>
          </a:p>
        </p:txBody>
      </p:sp>
      <p:pic>
        <p:nvPicPr>
          <p:cNvPr id="1026" name="Picture 2" descr="Image result for tool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4914"/>
          <a:stretch/>
        </p:blipFill>
        <p:spPr bwMode="auto">
          <a:xfrm>
            <a:off x="0" y="0"/>
            <a:ext cx="15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76714" y="1676644"/>
            <a:ext cx="6787552" cy="593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/>
            <a:r>
              <a:rPr lang="en-US" sz="3200" b="1" dirty="0" smtClean="0"/>
              <a:t>Examples of Cut Marks on Bones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0" r="3872"/>
          <a:stretch/>
        </p:blipFill>
        <p:spPr bwMode="auto">
          <a:xfrm>
            <a:off x="2057400" y="2584908"/>
            <a:ext cx="6731480" cy="40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94" r="3545" b="95050"/>
          <a:stretch/>
        </p:blipFill>
        <p:spPr bwMode="auto">
          <a:xfrm>
            <a:off x="2064991" y="2305320"/>
            <a:ext cx="6718401" cy="2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625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TOOL MARKS</vt:lpstr>
      <vt:lpstr>CHAPTER 17 VOCABULARY</vt:lpstr>
      <vt:lpstr>Introduction </vt:lpstr>
      <vt:lpstr>Tools and Crime Scenes </vt:lpstr>
      <vt:lpstr>Tool Mark Impressions </vt:lpstr>
      <vt:lpstr>Tool Mark Impressions </vt:lpstr>
      <vt:lpstr>Tool Mark Impressions </vt:lpstr>
      <vt:lpstr>Tool Mark Impressions </vt:lpstr>
      <vt:lpstr>Tool Mark Impressions </vt:lpstr>
      <vt:lpstr>Tool Surface Characteristics</vt:lpstr>
      <vt:lpstr>Tool Mark Evidence </vt:lpstr>
      <vt:lpstr>Documenting the Evidence </vt:lpstr>
      <vt:lpstr>Documenting the Evidence </vt:lpstr>
      <vt:lpstr>Documenting the Evidence </vt:lpstr>
      <vt:lpstr>Collecting and  Preserving a Sample </vt:lpstr>
      <vt:lpstr>Analyzing Tool Mark Evidence </vt:lpstr>
      <vt:lpstr>Tool Mark Identification Technology</vt:lpstr>
      <vt:lpstr>Tool Mark Evidence in the Courtroom</vt:lpstr>
      <vt:lpstr>Tool Mark Evidence in the Courtroom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MARKS</dc:title>
  <dc:creator>Jenn15</dc:creator>
  <cp:lastModifiedBy>Jenn15</cp:lastModifiedBy>
  <cp:revision>6</cp:revision>
  <dcterms:created xsi:type="dcterms:W3CDTF">2018-06-28T18:52:01Z</dcterms:created>
  <dcterms:modified xsi:type="dcterms:W3CDTF">2018-07-01T21:22:29Z</dcterms:modified>
</cp:coreProperties>
</file>