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8" r:id="rId1"/>
  </p:sldMasterIdLst>
  <p:notesMasterIdLst>
    <p:notesMasterId r:id="rId56"/>
  </p:notesMasterIdLst>
  <p:sldIdLst>
    <p:sldId id="256" r:id="rId2"/>
    <p:sldId id="257" r:id="rId3"/>
    <p:sldId id="259" r:id="rId4"/>
    <p:sldId id="260" r:id="rId5"/>
    <p:sldId id="262" r:id="rId6"/>
    <p:sldId id="263" r:id="rId7"/>
    <p:sldId id="275" r:id="rId8"/>
    <p:sldId id="264" r:id="rId9"/>
    <p:sldId id="267" r:id="rId10"/>
    <p:sldId id="268" r:id="rId11"/>
    <p:sldId id="269" r:id="rId12"/>
    <p:sldId id="266" r:id="rId13"/>
    <p:sldId id="270" r:id="rId14"/>
    <p:sldId id="276" r:id="rId15"/>
    <p:sldId id="271" r:id="rId16"/>
    <p:sldId id="272" r:id="rId17"/>
    <p:sldId id="273" r:id="rId18"/>
    <p:sldId id="274" r:id="rId19"/>
    <p:sldId id="277" r:id="rId20"/>
    <p:sldId id="278" r:id="rId21"/>
    <p:sldId id="279" r:id="rId22"/>
    <p:sldId id="280" r:id="rId23"/>
    <p:sldId id="281" r:id="rId24"/>
    <p:sldId id="282" r:id="rId25"/>
    <p:sldId id="283" r:id="rId26"/>
    <p:sldId id="284" r:id="rId27"/>
    <p:sldId id="285" r:id="rId28"/>
    <p:sldId id="286" r:id="rId29"/>
    <p:sldId id="289" r:id="rId30"/>
    <p:sldId id="287" r:id="rId31"/>
    <p:sldId id="290" r:id="rId32"/>
    <p:sldId id="294" r:id="rId33"/>
    <p:sldId id="295" r:id="rId34"/>
    <p:sldId id="296" r:id="rId35"/>
    <p:sldId id="297" r:id="rId36"/>
    <p:sldId id="321" r:id="rId37"/>
    <p:sldId id="298" r:id="rId38"/>
    <p:sldId id="322" r:id="rId39"/>
    <p:sldId id="323" r:id="rId40"/>
    <p:sldId id="293" r:id="rId41"/>
    <p:sldId id="291" r:id="rId42"/>
    <p:sldId id="292" r:id="rId43"/>
    <p:sldId id="299" r:id="rId44"/>
    <p:sldId id="300" r:id="rId45"/>
    <p:sldId id="301" r:id="rId46"/>
    <p:sldId id="302" r:id="rId47"/>
    <p:sldId id="311" r:id="rId48"/>
    <p:sldId id="312" r:id="rId49"/>
    <p:sldId id="313" r:id="rId50"/>
    <p:sldId id="314" r:id="rId51"/>
    <p:sldId id="315" r:id="rId52"/>
    <p:sldId id="316" r:id="rId53"/>
    <p:sldId id="317" r:id="rId54"/>
    <p:sldId id="318" r:id="rId55"/>
  </p:sldIdLst>
  <p:sldSz cx="9144000" cy="6858000" type="screen4x3"/>
  <p:notesSz cx="6854825" cy="90836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99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p:restoredTop sz="94604"/>
  </p:normalViewPr>
  <p:slideViewPr>
    <p:cSldViewPr snapToGrid="0" snapToObjects="1">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0211" cy="454024"/>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3025" y="0"/>
            <a:ext cx="2970211" cy="454024"/>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57287" y="681037"/>
            <a:ext cx="4541837" cy="3406774"/>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14825"/>
            <a:ext cx="5483224" cy="4087812"/>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28061"/>
            <a:ext cx="2970211" cy="454024"/>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3025" y="8628061"/>
            <a:ext cx="2970211" cy="454024"/>
          </a:xfrm>
          <a:prstGeom prst="rect">
            <a:avLst/>
          </a:prstGeom>
          <a:noFill/>
          <a:ln>
            <a:noFill/>
          </a:ln>
        </p:spPr>
        <p:txBody>
          <a:bodyPr lIns="91425" tIns="91425" rIns="91425" bIns="91425" anchor="b" anchorCtr="0">
            <a:noAutofit/>
          </a:bodyPr>
          <a:lstStyle/>
          <a:p>
            <a:pPr marL="0" marR="0" lvl="0" indent="0" algn="r" rt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17657729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57288" y="681038"/>
            <a:ext cx="4541837" cy="3406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14825"/>
            <a:ext cx="5483100" cy="4087800"/>
          </a:xfrm>
          <a:prstGeom prst="rect">
            <a:avLst/>
          </a:prstGeom>
        </p:spPr>
        <p:txBody>
          <a:bodyPr lIns="91425" tIns="91425" rIns="91425" bIns="91425" anchor="ctr" anchorCtr="0">
            <a:noAutofit/>
          </a:bodyPr>
          <a:lstStyle/>
          <a:p>
            <a:pPr lvl="0">
              <a:spcBef>
                <a:spcPts val="0"/>
              </a:spcBef>
              <a:buNone/>
            </a:pPr>
            <a:endParaRPr lang="en-US" sz="2200" dirty="0">
              <a:solidFill>
                <a:schemeClr val="dk2"/>
              </a:solidFill>
              <a:latin typeface="Bree Serif"/>
              <a:ea typeface="Bree Serif"/>
              <a:cs typeface="Bree Serif"/>
              <a:sym typeface="Bree Serif"/>
            </a:endParaRPr>
          </a:p>
        </p:txBody>
      </p:sp>
      <p:sp>
        <p:nvSpPr>
          <p:cNvPr id="60" name="Shape 60"/>
          <p:cNvSpPr txBox="1">
            <a:spLocks noGrp="1"/>
          </p:cNvSpPr>
          <p:nvPr>
            <p:ph type="sldNum" idx="12"/>
          </p:nvPr>
        </p:nvSpPr>
        <p:spPr>
          <a:xfrm>
            <a:off x="3883025" y="8628061"/>
            <a:ext cx="2970300" cy="453900"/>
          </a:xfrm>
          <a:prstGeom prst="rect">
            <a:avLst/>
          </a:prstGeom>
        </p:spPr>
        <p:txBody>
          <a:bodyPr lIns="91425" tIns="91425" rIns="91425" bIns="91425" anchor="b" anchorCtr="0">
            <a:noAutofit/>
          </a:bodyPr>
          <a:lstStyle/>
          <a:p>
            <a:pPr lvl="0">
              <a:spcBef>
                <a:spcPts val="0"/>
              </a:spcBef>
              <a:buClr>
                <a:srgbClr val="000000"/>
              </a:buClr>
              <a:buSzPct val="100000"/>
              <a:buFont typeface="Arial"/>
              <a:buNone/>
            </a:pPr>
            <a:endParaRPr/>
          </a:p>
          <a:p>
            <a:pPr lvl="1">
              <a:spcBef>
                <a:spcPts val="0"/>
              </a:spcBef>
              <a:buClr>
                <a:srgbClr val="000000"/>
              </a:buClr>
              <a:buSzPct val="100000"/>
              <a:buFont typeface="Arial"/>
              <a:buNone/>
            </a:pPr>
            <a:endParaRPr/>
          </a:p>
          <a:p>
            <a:pPr lvl="2">
              <a:spcBef>
                <a:spcPts val="0"/>
              </a:spcBef>
              <a:buClr>
                <a:srgbClr val="000000"/>
              </a:buClr>
              <a:buSzPct val="100000"/>
              <a:buFont typeface="Arial"/>
              <a:buNone/>
            </a:pPr>
            <a:endParaRPr/>
          </a:p>
          <a:p>
            <a:pPr lvl="3">
              <a:spcBef>
                <a:spcPts val="0"/>
              </a:spcBef>
              <a:buClr>
                <a:srgbClr val="000000"/>
              </a:buClr>
              <a:buSzPct val="100000"/>
              <a:buFont typeface="Arial"/>
              <a:buNone/>
            </a:pPr>
            <a:endParaRPr/>
          </a:p>
          <a:p>
            <a:pPr lvl="4">
              <a:spcBef>
                <a:spcPts val="0"/>
              </a:spcBef>
              <a:buClr>
                <a:srgbClr val="000000"/>
              </a:buClr>
              <a:buSzPct val="100000"/>
              <a:buFont typeface="Arial"/>
              <a:buNone/>
            </a:pPr>
            <a:endParaRPr/>
          </a:p>
          <a:p>
            <a:pPr lvl="5">
              <a:spcBef>
                <a:spcPts val="0"/>
              </a:spcBef>
              <a:buClr>
                <a:srgbClr val="000000"/>
              </a:buClr>
              <a:buSzPct val="100000"/>
              <a:buFont typeface="Arial"/>
              <a:buNone/>
            </a:pPr>
            <a:endParaRPr/>
          </a:p>
          <a:p>
            <a:pPr lvl="6">
              <a:spcBef>
                <a:spcPts val="0"/>
              </a:spcBef>
              <a:buClr>
                <a:srgbClr val="000000"/>
              </a:buClr>
              <a:buSzPct val="100000"/>
              <a:buFont typeface="Arial"/>
              <a:buNone/>
            </a:pPr>
            <a:endParaRPr/>
          </a:p>
          <a:p>
            <a:pPr lvl="7">
              <a:spcBef>
                <a:spcPts val="0"/>
              </a:spcBef>
              <a:buClr>
                <a:srgbClr val="000000"/>
              </a:buClr>
              <a:buSzPct val="100000"/>
              <a:buFont typeface="Arial"/>
              <a:buNone/>
            </a:pPr>
            <a:endParaRPr/>
          </a:p>
          <a:p>
            <a:pPr lvl="8">
              <a:spcBef>
                <a:spcPts val="0"/>
              </a:spcBef>
              <a:buClr>
                <a:srgbClr val="000000"/>
              </a:buClr>
              <a:buSzPct val="100000"/>
              <a:buFont typeface="Arial"/>
              <a:buNone/>
            </a:pPr>
            <a:endParaRPr/>
          </a:p>
        </p:txBody>
      </p:sp>
    </p:spTree>
    <p:extLst>
      <p:ext uri="{BB962C8B-B14F-4D97-AF65-F5344CB8AC3E}">
        <p14:creationId xmlns:p14="http://schemas.microsoft.com/office/powerpoint/2010/main" val="127005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1873268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279883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559374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166732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864438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230493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214113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2246998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7288" y="681038"/>
            <a:ext cx="4541837" cy="34067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102085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8574C9-A272-41C2-BC14-EDC19269FE9B}"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31196298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574C9-A272-41C2-BC14-EDC19269FE9B}"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364614633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574C9-A272-41C2-BC14-EDC19269FE9B}"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37240293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574C9-A272-41C2-BC14-EDC19269FE9B}"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1761677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8574C9-A272-41C2-BC14-EDC19269FE9B}" type="datetimeFigureOut">
              <a:rPr lang="en-US" smtClean="0"/>
              <a:pPr/>
              <a:t>7/3/2018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259514608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8574C9-A272-41C2-BC14-EDC19269FE9B}"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9250412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8574C9-A272-41C2-BC14-EDC19269FE9B}" type="datetimeFigureOut">
              <a:rPr lang="en-US" smtClean="0"/>
              <a:pPr/>
              <a:t>7/3/2018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3859774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8574C9-A272-41C2-BC14-EDC19269FE9B}" type="datetimeFigureOut">
              <a:rPr lang="en-US" smtClean="0"/>
              <a:pPr/>
              <a:t>7/3/2018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167531255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574C9-A272-41C2-BC14-EDC19269FE9B}" type="datetimeFigureOut">
              <a:rPr lang="en-US" smtClean="0"/>
              <a:pPr/>
              <a:t>7/3/2018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26986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574C9-A272-41C2-BC14-EDC19269FE9B}"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13397051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574C9-A272-41C2-BC14-EDC19269FE9B}" type="datetimeFigureOut">
              <a:rPr lang="en-US" smtClean="0"/>
              <a:pPr/>
              <a:t>7/3/2018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B86BA-8BF7-4920-AA49-2CCA5770B560}" type="slidenum">
              <a:rPr lang="en-US" smtClean="0"/>
              <a:pPr/>
              <a:t>‹#›</a:t>
            </a:fld>
            <a:endParaRPr lang="en-US"/>
          </a:p>
        </p:txBody>
      </p:sp>
    </p:spTree>
    <p:extLst>
      <p:ext uri="{BB962C8B-B14F-4D97-AF65-F5344CB8AC3E}">
        <p14:creationId xmlns:p14="http://schemas.microsoft.com/office/powerpoint/2010/main" val="27690687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574C9-A272-41C2-BC14-EDC19269FE9B}" type="datetimeFigureOut">
              <a:rPr lang="en-US" smtClean="0"/>
              <a:pPr/>
              <a:t>7/3/2018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B86BA-8BF7-4920-AA49-2CCA5770B560}" type="slidenum">
              <a:rPr lang="en-US" smtClean="0"/>
              <a:pPr/>
              <a:t>‹#›</a:t>
            </a:fld>
            <a:endParaRPr lang="en-US"/>
          </a:p>
        </p:txBody>
      </p:sp>
    </p:spTree>
    <p:extLst>
      <p:ext uri="{BB962C8B-B14F-4D97-AF65-F5344CB8AC3E}">
        <p14:creationId xmlns:p14="http://schemas.microsoft.com/office/powerpoint/2010/main" val="31730235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youtube.com/watch?v=gunNXngtOKo" TargetMode="External"/><Relationship Id="rId5" Type="http://schemas.openxmlformats.org/officeDocument/2006/relationships/image" Target="../media/image13.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www.youtube.com/watch?v=rJMXXuGhIN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BifOqXTU4o"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VqOqZBRZsj8"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Shape 61"/>
        <p:cNvGrpSpPr/>
        <p:nvPr/>
      </p:nvGrpSpPr>
      <p:grpSpPr>
        <a:xfrm>
          <a:off x="0" y="0"/>
          <a:ext cx="0" cy="0"/>
          <a:chOff x="0" y="0"/>
          <a:chExt cx="0" cy="0"/>
        </a:xfrm>
      </p:grpSpPr>
      <p:pic>
        <p:nvPicPr>
          <p:cNvPr id="4" name="Picture 2" descr="Image result for firearms and ball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ln w="190500" cap="sq">
            <a:no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3300" y="4573682"/>
            <a:ext cx="4360460" cy="1143000"/>
          </a:xfrm>
        </p:spPr>
        <p:txBody>
          <a:bodyPr>
            <a:noAutofit/>
          </a:bodyPr>
          <a:lstStyle/>
          <a:p>
            <a:r>
              <a:rPr lang="en-US" sz="6000" b="1" dirty="0" smtClean="0">
                <a:ln>
                  <a:solidFill>
                    <a:schemeClr val="bg1"/>
                  </a:solidFill>
                </a:ln>
                <a:latin typeface="AR JULIAN" panose="02000000000000000000" pitchFamily="2" charset="0"/>
              </a:rPr>
              <a:t>Firearms &amp; Ballistics</a:t>
            </a:r>
            <a:endParaRPr lang="en-US" sz="6000" b="1" dirty="0">
              <a:ln>
                <a:solidFill>
                  <a:schemeClr val="bg1"/>
                </a:solidFill>
              </a:ln>
              <a:latin typeface="AR JULIAN" panose="020000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9" y="102108"/>
            <a:ext cx="6823054" cy="1143000"/>
          </a:xfrm>
        </p:spPr>
        <p:txBody>
          <a:bodyPr>
            <a:noAutofit/>
          </a:bodyPr>
          <a:lstStyle/>
          <a:p>
            <a:r>
              <a:rPr lang="en-US" sz="3600" b="1" u="sng" dirty="0" smtClean="0">
                <a:latin typeface="AR JULIAN" panose="02000000000000000000" pitchFamily="2" charset="0"/>
                <a:cs typeface="Aharoni" panose="02010803020104030203" pitchFamily="2" charset="-79"/>
                <a:sym typeface="Ultra"/>
              </a:rPr>
              <a:t>Handguns – Can </a:t>
            </a:r>
            <a:r>
              <a:rPr lang="en-US" sz="3600" b="1" u="sng" dirty="0">
                <a:latin typeface="AR JULIAN" panose="02000000000000000000" pitchFamily="2" charset="0"/>
                <a:cs typeface="Aharoni" panose="02010803020104030203" pitchFamily="2" charset="-79"/>
                <a:sym typeface="Ultra"/>
              </a:rPr>
              <a:t>B</a:t>
            </a:r>
            <a:r>
              <a:rPr lang="en-US" sz="3600" b="1" u="sng" dirty="0" smtClean="0">
                <a:latin typeface="AR JULIAN" panose="02000000000000000000" pitchFamily="2" charset="0"/>
                <a:cs typeface="Aharoni" panose="02010803020104030203" pitchFamily="2" charset="-79"/>
                <a:sym typeface="Ultra"/>
              </a:rPr>
              <a:t>e Held </a:t>
            </a:r>
            <a:br>
              <a:rPr lang="en-US" sz="3600" b="1" u="sng" dirty="0" smtClean="0">
                <a:latin typeface="AR JULIAN" panose="02000000000000000000" pitchFamily="2" charset="0"/>
                <a:cs typeface="Aharoni" panose="02010803020104030203" pitchFamily="2" charset="-79"/>
                <a:sym typeface="Ultra"/>
              </a:rPr>
            </a:br>
            <a:r>
              <a:rPr lang="en-US" sz="3600" b="1" u="sng" dirty="0" smtClean="0">
                <a:latin typeface="AR JULIAN" panose="02000000000000000000" pitchFamily="2" charset="0"/>
                <a:cs typeface="Aharoni" panose="02010803020104030203" pitchFamily="2" charset="-79"/>
                <a:sym typeface="Ultra"/>
              </a:rPr>
              <a:t>In One Hand</a:t>
            </a:r>
            <a:endParaRPr lang="en-US" sz="3600" b="1" dirty="0">
              <a:latin typeface="AR JULIAN" panose="02000000000000000000" pitchFamily="2" charset="0"/>
              <a:cs typeface="Aharoni" panose="02010803020104030203" pitchFamily="2" charset="-79"/>
            </a:endParaRPr>
          </a:p>
        </p:txBody>
      </p:sp>
      <p:sp>
        <p:nvSpPr>
          <p:cNvPr id="14" name="Shape 176"/>
          <p:cNvSpPr txBox="1"/>
          <p:nvPr/>
        </p:nvSpPr>
        <p:spPr>
          <a:xfrm>
            <a:off x="3814970" y="1326776"/>
            <a:ext cx="2005185" cy="589800"/>
          </a:xfrm>
          <a:prstGeom prst="rect">
            <a:avLst/>
          </a:prstGeom>
          <a:no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500" dirty="0">
                <a:latin typeface="Arial Rounded MT Bold" charset="0"/>
                <a:ea typeface="Arial Rounded MT Bold" charset="0"/>
                <a:cs typeface="Arial Rounded MT Bold" charset="0"/>
                <a:sym typeface="Bree Serif"/>
              </a:rPr>
              <a:t>Handguns</a:t>
            </a:r>
          </a:p>
        </p:txBody>
      </p:sp>
      <p:sp>
        <p:nvSpPr>
          <p:cNvPr id="15" name="Shape 177"/>
          <p:cNvSpPr/>
          <p:nvPr/>
        </p:nvSpPr>
        <p:spPr>
          <a:xfrm rot="2962225">
            <a:off x="5356456" y="2268424"/>
            <a:ext cx="1450321" cy="558899"/>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78"/>
          <p:cNvSpPr/>
          <p:nvPr/>
        </p:nvSpPr>
        <p:spPr>
          <a:xfrm rot="7913366">
            <a:off x="2752304" y="2268508"/>
            <a:ext cx="1450362" cy="558742"/>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9"/>
          <p:cNvSpPr txBox="1"/>
          <p:nvPr/>
        </p:nvSpPr>
        <p:spPr>
          <a:xfrm>
            <a:off x="5602264" y="3133398"/>
            <a:ext cx="3336300" cy="1248600"/>
          </a:xfrm>
          <a:prstGeom prst="rect">
            <a:avLst/>
          </a:prstGeom>
          <a:no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500" u="sng">
                <a:latin typeface="Arial Rounded MT Bold" charset="0"/>
                <a:ea typeface="Arial Rounded MT Bold" charset="0"/>
                <a:cs typeface="Arial Rounded MT Bold" charset="0"/>
                <a:sym typeface="Bree Serif"/>
              </a:rPr>
              <a:t>Revolvers</a:t>
            </a:r>
          </a:p>
          <a:p>
            <a:pPr lvl="0" algn="ctr" rtl="0">
              <a:spcBef>
                <a:spcPts val="0"/>
              </a:spcBef>
              <a:buNone/>
            </a:pPr>
            <a:r>
              <a:rPr lang="en-US" sz="2300">
                <a:latin typeface="Arial Rounded MT Bold" charset="0"/>
                <a:ea typeface="Arial Rounded MT Bold" charset="0"/>
                <a:cs typeface="Arial Rounded MT Bold" charset="0"/>
                <a:sym typeface="Bree Serif"/>
              </a:rPr>
              <a:t>Ammo is contained in a revolving cylinder</a:t>
            </a:r>
          </a:p>
        </p:txBody>
      </p:sp>
      <p:sp>
        <p:nvSpPr>
          <p:cNvPr id="18" name="Shape 180"/>
          <p:cNvSpPr txBox="1"/>
          <p:nvPr/>
        </p:nvSpPr>
        <p:spPr>
          <a:xfrm>
            <a:off x="1447489" y="3133398"/>
            <a:ext cx="3159600" cy="1248600"/>
          </a:xfrm>
          <a:prstGeom prst="rect">
            <a:avLst/>
          </a:prstGeom>
          <a:no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500" u="sng">
                <a:latin typeface="Arial Rounded MT Bold" charset="0"/>
                <a:ea typeface="Arial Rounded MT Bold" charset="0"/>
                <a:cs typeface="Arial Rounded MT Bold" charset="0"/>
                <a:sym typeface="Bree Serif"/>
              </a:rPr>
              <a:t>Pistols</a:t>
            </a:r>
          </a:p>
          <a:p>
            <a:pPr lvl="0" algn="ctr" rtl="0">
              <a:spcBef>
                <a:spcPts val="0"/>
              </a:spcBef>
              <a:buNone/>
            </a:pPr>
            <a:r>
              <a:rPr lang="en-US" sz="2500">
                <a:latin typeface="Arial Rounded MT Bold" charset="0"/>
                <a:ea typeface="Arial Rounded MT Bold" charset="0"/>
                <a:cs typeface="Arial Rounded MT Bold" charset="0"/>
                <a:sym typeface="Bree Serif"/>
              </a:rPr>
              <a:t>Ammo is contained in a magazine</a:t>
            </a:r>
          </a:p>
        </p:txBody>
      </p:sp>
      <p:pic>
        <p:nvPicPr>
          <p:cNvPr id="19" name="Shape 181"/>
          <p:cNvPicPr preferRelativeResize="0"/>
          <p:nvPr/>
        </p:nvPicPr>
        <p:blipFill>
          <a:blip r:embed="rId3">
            <a:alphaModFix/>
          </a:blip>
          <a:stretch>
            <a:fillRect/>
          </a:stretch>
        </p:blipFill>
        <p:spPr>
          <a:xfrm>
            <a:off x="1604839" y="4481073"/>
            <a:ext cx="2844902" cy="1874474"/>
          </a:xfrm>
          <a:prstGeom prst="rect">
            <a:avLst/>
          </a:prstGeom>
          <a:noFill/>
          <a:ln>
            <a:noFill/>
          </a:ln>
        </p:spPr>
      </p:pic>
      <p:pic>
        <p:nvPicPr>
          <p:cNvPr id="20" name="Shape 182"/>
          <p:cNvPicPr preferRelativeResize="0"/>
          <p:nvPr/>
        </p:nvPicPr>
        <p:blipFill>
          <a:blip r:embed="rId4">
            <a:alphaModFix/>
          </a:blip>
          <a:stretch>
            <a:fillRect/>
          </a:stretch>
        </p:blipFill>
        <p:spPr>
          <a:xfrm>
            <a:off x="5602266" y="4481073"/>
            <a:ext cx="3269432" cy="1874474"/>
          </a:xfrm>
          <a:prstGeom prst="rect">
            <a:avLst/>
          </a:prstGeom>
          <a:noFill/>
          <a:ln>
            <a:noFill/>
          </a:ln>
        </p:spPr>
      </p:pic>
    </p:spTree>
    <p:extLst>
      <p:ext uri="{BB962C8B-B14F-4D97-AF65-F5344CB8AC3E}">
        <p14:creationId xmlns:p14="http://schemas.microsoft.com/office/powerpoint/2010/main" val="2560325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2090"/>
          <a:stretch/>
        </p:blipFill>
        <p:spPr bwMode="auto">
          <a:xfrm rot="5400000">
            <a:off x="-576207" y="4834306"/>
            <a:ext cx="2599900"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707366" y="102108"/>
            <a:ext cx="8315863" cy="1143000"/>
          </a:xfrm>
        </p:spPr>
        <p:txBody>
          <a:bodyPr>
            <a:noAutofit/>
          </a:bodyPr>
          <a:lstStyle/>
          <a:p>
            <a:r>
              <a:rPr lang="en-US" sz="3600" b="1" u="sng" dirty="0" smtClean="0">
                <a:latin typeface="AR JULIAN" panose="02000000000000000000" pitchFamily="2" charset="0"/>
                <a:cs typeface="Aharoni" panose="02010803020104030203" pitchFamily="2" charset="-79"/>
                <a:sym typeface="Ultra"/>
              </a:rPr>
              <a:t>Guns Can Be Classified On How Bullets Come Out When Fired</a:t>
            </a:r>
            <a:endParaRPr lang="en-US" sz="3600" b="1" dirty="0">
              <a:latin typeface="AR JULIAN" panose="02000000000000000000" pitchFamily="2" charset="0"/>
              <a:cs typeface="Aharoni" panose="02010803020104030203" pitchFamily="2" charset="-79"/>
            </a:endParaRPr>
          </a:p>
        </p:txBody>
      </p:sp>
      <p:sp>
        <p:nvSpPr>
          <p:cNvPr id="11" name="Shape 188"/>
          <p:cNvSpPr txBox="1"/>
          <p:nvPr/>
        </p:nvSpPr>
        <p:spPr>
          <a:xfrm>
            <a:off x="6031500" y="1404050"/>
            <a:ext cx="3112500" cy="2821500"/>
          </a:xfrm>
          <a:prstGeom prst="rect">
            <a:avLst/>
          </a:prstGeom>
          <a:no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000" u="sng">
                <a:latin typeface="Arial Rounded MT Bold" charset="0"/>
                <a:ea typeface="Arial Rounded MT Bold" charset="0"/>
                <a:cs typeface="Arial Rounded MT Bold" charset="0"/>
                <a:sym typeface="Bree Serif"/>
              </a:rPr>
              <a:t>Fully Automatic</a:t>
            </a:r>
          </a:p>
          <a:p>
            <a:pPr lvl="0" algn="ctr" rtl="0">
              <a:spcBef>
                <a:spcPts val="0"/>
              </a:spcBef>
              <a:buNone/>
            </a:pPr>
            <a:r>
              <a:rPr lang="en-US" sz="2000">
                <a:latin typeface="Arial Rounded MT Bold" charset="0"/>
                <a:ea typeface="Arial Rounded MT Bold" charset="0"/>
                <a:cs typeface="Arial Rounded MT Bold" charset="0"/>
                <a:sym typeface="Bree Serif"/>
              </a:rPr>
              <a:t>One pull of the trigger results in a continuous burst, releasing more than one round at a time</a:t>
            </a:r>
          </a:p>
        </p:txBody>
      </p:sp>
      <p:sp>
        <p:nvSpPr>
          <p:cNvPr id="12" name="Shape 189"/>
          <p:cNvSpPr txBox="1"/>
          <p:nvPr/>
        </p:nvSpPr>
        <p:spPr>
          <a:xfrm>
            <a:off x="3015750" y="1404050"/>
            <a:ext cx="2947500" cy="2821500"/>
          </a:xfrm>
          <a:prstGeom prst="rect">
            <a:avLst/>
          </a:prstGeom>
          <a:no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000" u="sng">
                <a:latin typeface="Arial Rounded MT Bold" charset="0"/>
                <a:ea typeface="Arial Rounded MT Bold" charset="0"/>
                <a:cs typeface="Arial Rounded MT Bold" charset="0"/>
                <a:sym typeface="Bree Serif"/>
              </a:rPr>
              <a:t>Semi-Automatic</a:t>
            </a:r>
          </a:p>
          <a:p>
            <a:pPr lvl="0" algn="ctr" rtl="0">
              <a:spcBef>
                <a:spcPts val="0"/>
              </a:spcBef>
              <a:buNone/>
            </a:pPr>
            <a:r>
              <a:rPr lang="en-US" sz="2000">
                <a:latin typeface="Arial Rounded MT Bold" charset="0"/>
                <a:ea typeface="Arial Rounded MT Bold" charset="0"/>
                <a:cs typeface="Arial Rounded MT Bold" charset="0"/>
                <a:sym typeface="Bree Serif"/>
              </a:rPr>
              <a:t>Action only needs to be loaded before the first shot and will then fire another round with each pull of the trigger</a:t>
            </a:r>
          </a:p>
        </p:txBody>
      </p:sp>
      <p:sp>
        <p:nvSpPr>
          <p:cNvPr id="13" name="Shape 190"/>
          <p:cNvSpPr txBox="1"/>
          <p:nvPr/>
        </p:nvSpPr>
        <p:spPr>
          <a:xfrm>
            <a:off x="0" y="1404031"/>
            <a:ext cx="2947500" cy="2821500"/>
          </a:xfrm>
          <a:prstGeom prst="rect">
            <a:avLst/>
          </a:prstGeom>
          <a:no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000" u="sng" dirty="0">
                <a:latin typeface="Arial Rounded MT Bold" charset="0"/>
                <a:ea typeface="Arial Rounded MT Bold" charset="0"/>
                <a:cs typeface="Arial Rounded MT Bold" charset="0"/>
                <a:sym typeface="Bree Serif"/>
              </a:rPr>
              <a:t>Single-Action</a:t>
            </a:r>
          </a:p>
          <a:p>
            <a:pPr lvl="0" algn="ctr" rtl="0">
              <a:spcBef>
                <a:spcPts val="0"/>
              </a:spcBef>
              <a:buNone/>
            </a:pPr>
            <a:r>
              <a:rPr lang="en-US" sz="2000" dirty="0">
                <a:latin typeface="Arial Rounded MT Bold" charset="0"/>
                <a:ea typeface="Arial Rounded MT Bold" charset="0"/>
                <a:cs typeface="Arial Rounded MT Bold" charset="0"/>
                <a:sym typeface="Bree Serif"/>
              </a:rPr>
              <a:t>Action must be loaded before each pull of the trigger.  Each pull results in only one round coming out.</a:t>
            </a:r>
          </a:p>
        </p:txBody>
      </p:sp>
      <p:pic>
        <p:nvPicPr>
          <p:cNvPr id="21" name="Shape 191"/>
          <p:cNvPicPr preferRelativeResize="0"/>
          <p:nvPr/>
        </p:nvPicPr>
        <p:blipFill>
          <a:blip r:embed="rId3">
            <a:alphaModFix/>
          </a:blip>
          <a:stretch>
            <a:fillRect/>
          </a:stretch>
        </p:blipFill>
        <p:spPr>
          <a:xfrm>
            <a:off x="244800" y="4572924"/>
            <a:ext cx="2349675" cy="1347149"/>
          </a:xfrm>
          <a:prstGeom prst="rect">
            <a:avLst/>
          </a:prstGeom>
          <a:noFill/>
          <a:ln>
            <a:noFill/>
          </a:ln>
        </p:spPr>
      </p:pic>
      <p:pic>
        <p:nvPicPr>
          <p:cNvPr id="22" name="Shape 192"/>
          <p:cNvPicPr preferRelativeResize="0"/>
          <p:nvPr/>
        </p:nvPicPr>
        <p:blipFill>
          <a:blip r:embed="rId4">
            <a:alphaModFix/>
          </a:blip>
          <a:stretch>
            <a:fillRect/>
          </a:stretch>
        </p:blipFill>
        <p:spPr>
          <a:xfrm>
            <a:off x="3374162" y="4572974"/>
            <a:ext cx="2044577" cy="1347150"/>
          </a:xfrm>
          <a:prstGeom prst="rect">
            <a:avLst/>
          </a:prstGeom>
          <a:noFill/>
          <a:ln>
            <a:noFill/>
          </a:ln>
        </p:spPr>
      </p:pic>
      <p:pic>
        <p:nvPicPr>
          <p:cNvPr id="23" name="Shape 193"/>
          <p:cNvPicPr preferRelativeResize="0"/>
          <p:nvPr/>
        </p:nvPicPr>
        <p:blipFill>
          <a:blip r:embed="rId5">
            <a:alphaModFix/>
          </a:blip>
          <a:stretch>
            <a:fillRect/>
          </a:stretch>
        </p:blipFill>
        <p:spPr>
          <a:xfrm>
            <a:off x="6393675" y="4572975"/>
            <a:ext cx="2251348" cy="1454400"/>
          </a:xfrm>
          <a:prstGeom prst="rect">
            <a:avLst/>
          </a:prstGeom>
          <a:noFill/>
          <a:ln>
            <a:noFill/>
          </a:ln>
        </p:spPr>
      </p:pic>
      <p:sp>
        <p:nvSpPr>
          <p:cNvPr id="2" name="Rectangle 1"/>
          <p:cNvSpPr/>
          <p:nvPr/>
        </p:nvSpPr>
        <p:spPr>
          <a:xfrm>
            <a:off x="1705564" y="6267466"/>
            <a:ext cx="6716903" cy="584775"/>
          </a:xfrm>
          <a:prstGeom prst="rect">
            <a:avLst/>
          </a:prstGeom>
        </p:spPr>
        <p:txBody>
          <a:bodyPr wrap="none">
            <a:spAutoFit/>
          </a:bodyPr>
          <a:lstStyle/>
          <a:p>
            <a:r>
              <a:rPr lang="en-US" sz="1600" dirty="0" smtClean="0"/>
              <a:t>Types of Guns (2.28) </a:t>
            </a:r>
            <a:r>
              <a:rPr lang="en-US" sz="1600" dirty="0" smtClean="0">
                <a:hlinkClick r:id="rId6"/>
              </a:rPr>
              <a:t>https</a:t>
            </a:r>
            <a:r>
              <a:rPr lang="en-US" sz="1600" dirty="0">
                <a:hlinkClick r:id="rId6"/>
              </a:rPr>
              <a:t>://</a:t>
            </a:r>
            <a:r>
              <a:rPr lang="en-US" sz="1600" dirty="0" smtClean="0">
                <a:hlinkClick r:id="rId6"/>
              </a:rPr>
              <a:t>www.youtube.com/watch?v=gunNXngtOKo</a:t>
            </a:r>
            <a:endParaRPr lang="en-US" sz="1600" dirty="0" smtClean="0"/>
          </a:p>
          <a:p>
            <a:endParaRPr lang="en-US" sz="1600" dirty="0"/>
          </a:p>
        </p:txBody>
      </p:sp>
      <p:pic>
        <p:nvPicPr>
          <p:cNvPr id="24" name="Picture 12" descr="Image result for bullet holes"/>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79701"/>
          <a:stretch/>
        </p:blipFill>
        <p:spPr bwMode="auto">
          <a:xfrm rot="5400000">
            <a:off x="27706" y="-27709"/>
            <a:ext cx="1392073" cy="144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839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8" y="102108"/>
            <a:ext cx="7575741" cy="1143000"/>
          </a:xfrm>
        </p:spPr>
        <p:txBody>
          <a:bodyPr>
            <a:noAutofit/>
          </a:bodyPr>
          <a:lstStyle/>
          <a:p>
            <a:r>
              <a:rPr lang="en-US" sz="3600" b="1" u="sng" dirty="0" smtClean="0">
                <a:latin typeface="AR JULIAN" panose="02000000000000000000" pitchFamily="2" charset="0"/>
                <a:cs typeface="Aharoni" panose="02010803020104030203" pitchFamily="2" charset="-79"/>
                <a:sym typeface="Ultra"/>
              </a:rPr>
              <a:t>Each Rifled Gun Barrel Is Unique</a:t>
            </a:r>
            <a:endParaRPr lang="en-US" sz="3600" b="1" dirty="0">
              <a:latin typeface="AR JULIAN" panose="02000000000000000000" pitchFamily="2" charset="0"/>
              <a:cs typeface="Aharoni" panose="02010803020104030203" pitchFamily="2" charset="-79"/>
            </a:endParaRPr>
          </a:p>
        </p:txBody>
      </p:sp>
      <p:pic>
        <p:nvPicPr>
          <p:cNvPr id="10" name="Shape 158"/>
          <p:cNvPicPr preferRelativeResize="0">
            <a:picLocks noChangeAspect="1"/>
          </p:cNvPicPr>
          <p:nvPr/>
        </p:nvPicPr>
        <p:blipFill>
          <a:blip r:embed="rId3">
            <a:alphaModFix/>
          </a:blip>
          <a:stretch>
            <a:fillRect/>
          </a:stretch>
        </p:blipFill>
        <p:spPr>
          <a:xfrm>
            <a:off x="1818117" y="1106389"/>
            <a:ext cx="6895419" cy="5171581"/>
          </a:xfrm>
          <a:prstGeom prst="rect">
            <a:avLst/>
          </a:prstGeom>
          <a:noFill/>
          <a:ln>
            <a:noFill/>
          </a:ln>
        </p:spPr>
      </p:pic>
    </p:spTree>
    <p:extLst>
      <p:ext uri="{BB962C8B-B14F-4D97-AF65-F5344CB8AC3E}">
        <p14:creationId xmlns:p14="http://schemas.microsoft.com/office/powerpoint/2010/main" val="3625652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8" y="102108"/>
            <a:ext cx="7575741" cy="1143000"/>
          </a:xfrm>
        </p:spPr>
        <p:txBody>
          <a:bodyPr>
            <a:noAutofit/>
          </a:bodyPr>
          <a:lstStyle/>
          <a:p>
            <a:r>
              <a:rPr lang="en-US" b="1" u="sng" dirty="0" smtClean="0">
                <a:latin typeface="AR JULIAN" panose="02000000000000000000" pitchFamily="2" charset="0"/>
                <a:ea typeface="Impact" charset="0"/>
                <a:cs typeface="Impact" charset="0"/>
                <a:sym typeface="Ultra"/>
              </a:rPr>
              <a:t>Bullets And Cartridges</a:t>
            </a:r>
            <a:endParaRPr lang="en-US" b="1" dirty="0">
              <a:latin typeface="AR JULIAN" panose="02000000000000000000" pitchFamily="2" charset="0"/>
              <a:cs typeface="Aharoni" panose="02010803020104030203" pitchFamily="2" charset="-79"/>
            </a:endParaRPr>
          </a:p>
        </p:txBody>
      </p:sp>
      <p:sp>
        <p:nvSpPr>
          <p:cNvPr id="8" name="Shape 96"/>
          <p:cNvSpPr txBox="1">
            <a:spLocks noGrp="1"/>
          </p:cNvSpPr>
          <p:nvPr>
            <p:ph idx="1"/>
          </p:nvPr>
        </p:nvSpPr>
        <p:spPr>
          <a:xfrm>
            <a:off x="1467732" y="1511074"/>
            <a:ext cx="3767626" cy="4525963"/>
          </a:xfrm>
          <a:prstGeom prst="rect">
            <a:avLst/>
          </a:prstGeom>
          <a:noFill/>
          <a:ln>
            <a:noFill/>
          </a:ln>
        </p:spPr>
        <p:txBody>
          <a:bodyPr lIns="91425" tIns="91425" rIns="91425" bIns="91425" anchor="t" anchorCtr="0">
            <a:noAutofit/>
          </a:bodyPr>
          <a:lstStyle/>
          <a:p>
            <a:pPr lvl="0">
              <a:lnSpc>
                <a:spcPct val="90000"/>
              </a:lnSpc>
              <a:spcBef>
                <a:spcPts val="0"/>
              </a:spcBef>
              <a:buClr>
                <a:schemeClr val="dk1"/>
              </a:buClr>
              <a:buSzPct val="59999"/>
              <a:buFont typeface="Arial"/>
              <a:buChar char="o"/>
            </a:pPr>
            <a:r>
              <a:rPr lang="en-US" sz="3600" u="sng" dirty="0">
                <a:latin typeface="Arial Rounded MT Bold" charset="0"/>
                <a:ea typeface="Arial Rounded MT Bold" charset="0"/>
                <a:cs typeface="Arial Rounded MT Bold" charset="0"/>
                <a:sym typeface="Bree Serif"/>
              </a:rPr>
              <a:t>Cartridge</a:t>
            </a:r>
            <a:r>
              <a:rPr lang="en-US" sz="3600" b="1" dirty="0">
                <a:solidFill>
                  <a:schemeClr val="dk1"/>
                </a:solidFill>
                <a:latin typeface="Arial Rounded MT Bold" charset="0"/>
                <a:ea typeface="Arial Rounded MT Bold" charset="0"/>
                <a:cs typeface="Arial Rounded MT Bold" charset="0"/>
                <a:sym typeface="Bree Serif"/>
              </a:rPr>
              <a:t> </a:t>
            </a:r>
            <a:r>
              <a:rPr lang="en-US" sz="3600" dirty="0" smtClean="0">
                <a:solidFill>
                  <a:schemeClr val="dk1"/>
                </a:solidFill>
                <a:latin typeface="Arial Rounded MT Bold" charset="0"/>
                <a:ea typeface="Arial Rounded MT Bold" charset="0"/>
                <a:cs typeface="Arial Rounded MT Bold" charset="0"/>
                <a:sym typeface="Bree Serif"/>
              </a:rPr>
              <a:t>contains: </a:t>
            </a:r>
          </a:p>
          <a:p>
            <a:pPr lvl="1">
              <a:lnSpc>
                <a:spcPct val="90000"/>
              </a:lnSpc>
              <a:spcBef>
                <a:spcPts val="0"/>
              </a:spcBef>
              <a:buClr>
                <a:schemeClr val="dk1"/>
              </a:buClr>
              <a:buSzPct val="59999"/>
              <a:buFont typeface="Arial"/>
              <a:buChar char="o"/>
            </a:pPr>
            <a:r>
              <a:rPr lang="en-US" sz="3200" dirty="0" smtClean="0">
                <a:solidFill>
                  <a:schemeClr val="dk1"/>
                </a:solidFill>
                <a:latin typeface="Arial Rounded MT Bold" charset="0"/>
                <a:ea typeface="Arial Rounded MT Bold" charset="0"/>
                <a:cs typeface="Arial Rounded MT Bold" charset="0"/>
                <a:sym typeface="Bree Serif"/>
              </a:rPr>
              <a:t>Primer powder</a:t>
            </a:r>
          </a:p>
          <a:p>
            <a:pPr lvl="1">
              <a:lnSpc>
                <a:spcPct val="90000"/>
              </a:lnSpc>
              <a:spcBef>
                <a:spcPts val="0"/>
              </a:spcBef>
              <a:buClr>
                <a:schemeClr val="dk1"/>
              </a:buClr>
              <a:buSzPct val="59999"/>
              <a:buFont typeface="Arial"/>
              <a:buChar char="o"/>
            </a:pPr>
            <a:r>
              <a:rPr lang="en-US" sz="3200" dirty="0" smtClean="0">
                <a:solidFill>
                  <a:schemeClr val="dk1"/>
                </a:solidFill>
                <a:latin typeface="Arial Rounded MT Bold" charset="0"/>
                <a:ea typeface="Arial Rounded MT Bold" charset="0"/>
                <a:cs typeface="Arial Rounded MT Bold" charset="0"/>
                <a:sym typeface="Bree Serif"/>
              </a:rPr>
              <a:t>Gunpowder</a:t>
            </a:r>
          </a:p>
          <a:p>
            <a:pPr lvl="1">
              <a:lnSpc>
                <a:spcPct val="90000"/>
              </a:lnSpc>
              <a:spcBef>
                <a:spcPts val="0"/>
              </a:spcBef>
              <a:buClr>
                <a:schemeClr val="dk1"/>
              </a:buClr>
              <a:buSzPct val="59999"/>
              <a:buFont typeface="Arial"/>
              <a:buChar char="o"/>
            </a:pPr>
            <a:r>
              <a:rPr lang="en-US" sz="3200" dirty="0" smtClean="0">
                <a:solidFill>
                  <a:schemeClr val="dk1"/>
                </a:solidFill>
                <a:latin typeface="Arial Rounded MT Bold" charset="0"/>
                <a:ea typeface="Arial Rounded MT Bold" charset="0"/>
                <a:cs typeface="Arial Rounded MT Bold" charset="0"/>
                <a:sym typeface="Bree Serif"/>
              </a:rPr>
              <a:t>Bullet</a:t>
            </a:r>
          </a:p>
          <a:p>
            <a:pPr lvl="1">
              <a:lnSpc>
                <a:spcPct val="90000"/>
              </a:lnSpc>
              <a:spcBef>
                <a:spcPts val="0"/>
              </a:spcBef>
              <a:buClr>
                <a:schemeClr val="dk1"/>
              </a:buClr>
              <a:buSzPct val="59999"/>
              <a:buFont typeface="Arial"/>
              <a:buChar char="o"/>
            </a:pPr>
            <a:r>
              <a:rPr lang="en-US" sz="3200" dirty="0" smtClean="0">
                <a:solidFill>
                  <a:schemeClr val="dk1"/>
                </a:solidFill>
                <a:latin typeface="Arial Rounded MT Bold" charset="0"/>
                <a:ea typeface="Arial Rounded MT Bold" charset="0"/>
                <a:cs typeface="Arial Rounded MT Bold" charset="0"/>
                <a:sym typeface="Bree Serif"/>
              </a:rPr>
              <a:t>Casing material that holds them altogether</a:t>
            </a:r>
            <a:r>
              <a:rPr lang="en-US" sz="2400" dirty="0">
                <a:solidFill>
                  <a:schemeClr val="dk1"/>
                </a:solidFill>
                <a:latin typeface="Arial Rounded MT Bold" charset="0"/>
                <a:ea typeface="Arial Rounded MT Bold" charset="0"/>
                <a:cs typeface="Arial Rounded MT Bold" charset="0"/>
                <a:sym typeface="Bree Serif"/>
              </a:rPr>
              <a:t/>
            </a:r>
            <a:br>
              <a:rPr lang="en-US" sz="2400" dirty="0">
                <a:solidFill>
                  <a:schemeClr val="dk1"/>
                </a:solidFill>
                <a:latin typeface="Arial Rounded MT Bold" charset="0"/>
                <a:ea typeface="Arial Rounded MT Bold" charset="0"/>
                <a:cs typeface="Arial Rounded MT Bold" charset="0"/>
                <a:sym typeface="Bree Serif"/>
              </a:rPr>
            </a:br>
            <a:endParaRPr lang="en-US" sz="2400" dirty="0">
              <a:solidFill>
                <a:schemeClr val="dk1"/>
              </a:solidFill>
              <a:latin typeface="Arial Rounded MT Bold" charset="0"/>
              <a:ea typeface="Arial Rounded MT Bold" charset="0"/>
              <a:cs typeface="Arial Rounded MT Bold" charset="0"/>
              <a:sym typeface="Bree Serif"/>
            </a:endParaRPr>
          </a:p>
        </p:txBody>
      </p:sp>
      <p:pic>
        <p:nvPicPr>
          <p:cNvPr id="11" name="Shape 207"/>
          <p:cNvPicPr preferRelativeResize="0"/>
          <p:nvPr/>
        </p:nvPicPr>
        <p:blipFill rotWithShape="1">
          <a:blip r:embed="rId3">
            <a:alphaModFix/>
          </a:blip>
          <a:srcRect/>
          <a:stretch/>
        </p:blipFill>
        <p:spPr>
          <a:xfrm>
            <a:off x="5513700" y="1683600"/>
            <a:ext cx="3630300" cy="5174400"/>
          </a:xfrm>
          <a:prstGeom prst="rect">
            <a:avLst/>
          </a:prstGeom>
          <a:noFill/>
          <a:ln>
            <a:noFill/>
          </a:ln>
        </p:spPr>
      </p:pic>
    </p:spTree>
    <p:extLst>
      <p:ext uri="{BB962C8B-B14F-4D97-AF65-F5344CB8AC3E}">
        <p14:creationId xmlns:p14="http://schemas.microsoft.com/office/powerpoint/2010/main" val="2557992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8" y="-7076"/>
            <a:ext cx="7575741" cy="1143000"/>
          </a:xfrm>
        </p:spPr>
        <p:txBody>
          <a:bodyPr>
            <a:noAutofit/>
          </a:bodyPr>
          <a:lstStyle/>
          <a:p>
            <a:r>
              <a:rPr lang="en-US" b="1" u="sng" dirty="0" smtClean="0">
                <a:latin typeface="AR JULIAN" panose="02000000000000000000" pitchFamily="2" charset="0"/>
                <a:ea typeface="Impact" charset="0"/>
                <a:cs typeface="Impact" charset="0"/>
                <a:sym typeface="Ultra"/>
              </a:rPr>
              <a:t>Anatomy Of </a:t>
            </a:r>
            <a:r>
              <a:rPr lang="en-US" b="1" u="sng" dirty="0">
                <a:latin typeface="AR JULIAN" panose="02000000000000000000" pitchFamily="2" charset="0"/>
                <a:ea typeface="Impact" charset="0"/>
                <a:cs typeface="Impact" charset="0"/>
                <a:sym typeface="Ultra"/>
              </a:rPr>
              <a:t>A</a:t>
            </a:r>
            <a:r>
              <a:rPr lang="en-US" b="1" u="sng" dirty="0" smtClean="0">
                <a:latin typeface="AR JULIAN" panose="02000000000000000000" pitchFamily="2" charset="0"/>
                <a:ea typeface="Impact" charset="0"/>
                <a:cs typeface="Impact" charset="0"/>
                <a:sym typeface="Ultra"/>
              </a:rPr>
              <a:t> Cartridge</a:t>
            </a:r>
            <a:endParaRPr lang="en-US" b="1" dirty="0">
              <a:latin typeface="AR JULIAN" panose="02000000000000000000" pitchFamily="2" charset="0"/>
              <a:cs typeface="Aharoni" panose="02010803020104030203" pitchFamily="2" charset="-79"/>
            </a:endParaRPr>
          </a:p>
        </p:txBody>
      </p:sp>
      <p:sp>
        <p:nvSpPr>
          <p:cNvPr id="8" name="Shape 96"/>
          <p:cNvSpPr txBox="1">
            <a:spLocks noGrp="1"/>
          </p:cNvSpPr>
          <p:nvPr>
            <p:ph idx="1"/>
          </p:nvPr>
        </p:nvSpPr>
        <p:spPr>
          <a:xfrm>
            <a:off x="1447489" y="1094980"/>
            <a:ext cx="3866383" cy="4525963"/>
          </a:xfrm>
          <a:prstGeom prst="rect">
            <a:avLst/>
          </a:prstGeom>
          <a:noFill/>
          <a:ln>
            <a:noFill/>
          </a:ln>
        </p:spPr>
        <p:txBody>
          <a:bodyPr lIns="91425" tIns="91425" rIns="91425" bIns="91425" anchor="t" anchorCtr="0">
            <a:noAutofit/>
          </a:bodyPr>
          <a:lstStyle/>
          <a:p>
            <a:pPr lvl="0">
              <a:lnSpc>
                <a:spcPct val="90000"/>
              </a:lnSpc>
              <a:spcBef>
                <a:spcPts val="0"/>
              </a:spcBef>
              <a:buClr>
                <a:schemeClr val="dk1"/>
              </a:buClr>
              <a:buSzPct val="59999"/>
              <a:buFont typeface="Arial"/>
              <a:buChar char="o"/>
            </a:pPr>
            <a:r>
              <a:rPr lang="en-US" sz="2800" u="sng" dirty="0" smtClean="0">
                <a:latin typeface="Arial Rounded MT Bold" charset="0"/>
                <a:ea typeface="Arial Rounded MT Bold" charset="0"/>
                <a:cs typeface="Arial Rounded MT Bold" charset="0"/>
                <a:sym typeface="Bree Serif"/>
              </a:rPr>
              <a:t>Bullet</a:t>
            </a:r>
          </a:p>
          <a:p>
            <a:pPr lvl="1">
              <a:lnSpc>
                <a:spcPct val="90000"/>
              </a:lnSpc>
              <a:spcBef>
                <a:spcPts val="0"/>
              </a:spcBef>
              <a:buClr>
                <a:schemeClr val="dk1"/>
              </a:buClr>
              <a:buSzPct val="59999"/>
              <a:buFont typeface="Arial"/>
              <a:buChar char="o"/>
            </a:pPr>
            <a:r>
              <a:rPr lang="en-US" dirty="0" smtClean="0">
                <a:latin typeface="Arial Rounded MT Bold" charset="0"/>
                <a:ea typeface="Arial Rounded MT Bold" charset="0"/>
                <a:cs typeface="Arial Rounded MT Bold" charset="0"/>
                <a:sym typeface="Bree Serif"/>
              </a:rPr>
              <a:t>Metal-jacketed, hollow-pointed, or plastic-coated</a:t>
            </a:r>
          </a:p>
          <a:p>
            <a:pPr marL="457200" lvl="1" indent="0">
              <a:lnSpc>
                <a:spcPct val="90000"/>
              </a:lnSpc>
              <a:spcBef>
                <a:spcPts val="0"/>
              </a:spcBef>
              <a:buClr>
                <a:schemeClr val="dk1"/>
              </a:buClr>
              <a:buSzPct val="59999"/>
              <a:buNone/>
            </a:pPr>
            <a:endParaRPr lang="en-US" dirty="0" smtClean="0">
              <a:latin typeface="Arial Rounded MT Bold" charset="0"/>
              <a:ea typeface="Arial Rounded MT Bold" charset="0"/>
              <a:cs typeface="Arial Rounded MT Bold" charset="0"/>
              <a:sym typeface="Bree Serif"/>
            </a:endParaRPr>
          </a:p>
          <a:p>
            <a:pPr lvl="0">
              <a:lnSpc>
                <a:spcPct val="90000"/>
              </a:lnSpc>
              <a:spcBef>
                <a:spcPts val="0"/>
              </a:spcBef>
              <a:buClr>
                <a:schemeClr val="dk1"/>
              </a:buClr>
              <a:buSzPct val="59999"/>
              <a:buFont typeface="Arial"/>
              <a:buChar char="o"/>
            </a:pPr>
            <a:r>
              <a:rPr lang="en-US" sz="2800" u="sng" dirty="0" smtClean="0">
                <a:solidFill>
                  <a:schemeClr val="dk1"/>
                </a:solidFill>
                <a:latin typeface="Arial Rounded MT Bold" charset="0"/>
                <a:ea typeface="Arial Rounded MT Bold" charset="0"/>
                <a:cs typeface="Arial Rounded MT Bold" charset="0"/>
                <a:sym typeface="Bree Serif"/>
              </a:rPr>
              <a:t>Primer Powder</a:t>
            </a:r>
          </a:p>
          <a:p>
            <a:pPr lvl="1">
              <a:lnSpc>
                <a:spcPct val="90000"/>
              </a:lnSpc>
              <a:spcBef>
                <a:spcPts val="0"/>
              </a:spcBef>
              <a:buClr>
                <a:schemeClr val="dk1"/>
              </a:buClr>
              <a:buSzPct val="59999"/>
              <a:buFont typeface="Arial"/>
              <a:buChar char="o"/>
            </a:pPr>
            <a:r>
              <a:rPr lang="en-US" dirty="0" smtClean="0">
                <a:solidFill>
                  <a:schemeClr val="dk1"/>
                </a:solidFill>
                <a:latin typeface="Arial Rounded MT Bold" charset="0"/>
                <a:ea typeface="Arial Rounded MT Bold" charset="0"/>
                <a:cs typeface="Arial Rounded MT Bold" charset="0"/>
                <a:sym typeface="Bree Serif"/>
              </a:rPr>
              <a:t>Initiates the contained explosion</a:t>
            </a:r>
          </a:p>
          <a:p>
            <a:pPr marL="457200" lvl="1" indent="0">
              <a:lnSpc>
                <a:spcPct val="90000"/>
              </a:lnSpc>
              <a:spcBef>
                <a:spcPts val="0"/>
              </a:spcBef>
              <a:buClr>
                <a:schemeClr val="dk1"/>
              </a:buClr>
              <a:buSzPct val="59999"/>
              <a:buNone/>
            </a:pPr>
            <a:endParaRPr lang="en-US" dirty="0" smtClean="0">
              <a:solidFill>
                <a:schemeClr val="dk1"/>
              </a:solidFill>
              <a:latin typeface="Arial Rounded MT Bold" charset="0"/>
              <a:ea typeface="Arial Rounded MT Bold" charset="0"/>
              <a:cs typeface="Arial Rounded MT Bold" charset="0"/>
              <a:sym typeface="Bree Serif"/>
            </a:endParaRPr>
          </a:p>
          <a:p>
            <a:pPr lvl="0">
              <a:lnSpc>
                <a:spcPct val="90000"/>
              </a:lnSpc>
              <a:spcBef>
                <a:spcPts val="0"/>
              </a:spcBef>
              <a:buClr>
                <a:schemeClr val="dk1"/>
              </a:buClr>
              <a:buSzPct val="59999"/>
              <a:buFont typeface="Arial"/>
              <a:buChar char="o"/>
            </a:pPr>
            <a:r>
              <a:rPr lang="en-US" sz="2800" u="sng" dirty="0" err="1" smtClean="0">
                <a:solidFill>
                  <a:schemeClr val="dk1"/>
                </a:solidFill>
                <a:latin typeface="Arial Rounded MT Bold" charset="0"/>
                <a:ea typeface="Arial Rounded MT Bold" charset="0"/>
                <a:cs typeface="Arial Rounded MT Bold" charset="0"/>
                <a:sym typeface="Bree Serif"/>
              </a:rPr>
              <a:t>Headstamp</a:t>
            </a:r>
            <a:endParaRPr lang="en-US" sz="2800" u="sng" dirty="0" smtClean="0">
              <a:solidFill>
                <a:schemeClr val="dk1"/>
              </a:solidFill>
              <a:latin typeface="Arial Rounded MT Bold" charset="0"/>
              <a:ea typeface="Arial Rounded MT Bold" charset="0"/>
              <a:cs typeface="Arial Rounded MT Bold" charset="0"/>
              <a:sym typeface="Bree Serif"/>
            </a:endParaRPr>
          </a:p>
          <a:p>
            <a:pPr lvl="1">
              <a:lnSpc>
                <a:spcPct val="90000"/>
              </a:lnSpc>
              <a:spcBef>
                <a:spcPts val="0"/>
              </a:spcBef>
              <a:buClr>
                <a:schemeClr val="dk1"/>
              </a:buClr>
              <a:buSzPct val="59999"/>
              <a:buFont typeface="Arial"/>
              <a:buChar char="o"/>
            </a:pPr>
            <a:r>
              <a:rPr lang="en-US" dirty="0" smtClean="0">
                <a:solidFill>
                  <a:schemeClr val="dk1"/>
                </a:solidFill>
                <a:latin typeface="Arial Rounded MT Bold" charset="0"/>
                <a:ea typeface="Arial Rounded MT Bold" charset="0"/>
                <a:cs typeface="Arial Rounded MT Bold" charset="0"/>
                <a:sym typeface="Bree Serif"/>
              </a:rPr>
              <a:t>Identifies the caliber and manufacturer</a:t>
            </a:r>
            <a:r>
              <a:rPr lang="en-US" sz="2000" dirty="0">
                <a:solidFill>
                  <a:schemeClr val="dk1"/>
                </a:solidFill>
                <a:latin typeface="Arial Rounded MT Bold" charset="0"/>
                <a:ea typeface="Arial Rounded MT Bold" charset="0"/>
                <a:cs typeface="Arial Rounded MT Bold" charset="0"/>
                <a:sym typeface="Bree Serif"/>
              </a:rPr>
              <a:t/>
            </a:r>
            <a:br>
              <a:rPr lang="en-US" sz="2000" dirty="0">
                <a:solidFill>
                  <a:schemeClr val="dk1"/>
                </a:solidFill>
                <a:latin typeface="Arial Rounded MT Bold" charset="0"/>
                <a:ea typeface="Arial Rounded MT Bold" charset="0"/>
                <a:cs typeface="Arial Rounded MT Bold" charset="0"/>
                <a:sym typeface="Bree Serif"/>
              </a:rPr>
            </a:br>
            <a:endParaRPr lang="en-US" sz="2000" dirty="0">
              <a:solidFill>
                <a:schemeClr val="dk1"/>
              </a:solidFill>
              <a:latin typeface="Arial Rounded MT Bold" charset="0"/>
              <a:ea typeface="Arial Rounded MT Bold" charset="0"/>
              <a:cs typeface="Arial Rounded MT Bold" charset="0"/>
              <a:sym typeface="Bree Serif"/>
            </a:endParaRPr>
          </a:p>
        </p:txBody>
      </p:sp>
      <p:pic>
        <p:nvPicPr>
          <p:cNvPr id="9" name="Shape 207"/>
          <p:cNvPicPr preferRelativeResize="0"/>
          <p:nvPr/>
        </p:nvPicPr>
        <p:blipFill rotWithShape="1">
          <a:blip r:embed="rId3">
            <a:alphaModFix/>
          </a:blip>
          <a:srcRect/>
          <a:stretch/>
        </p:blipFill>
        <p:spPr>
          <a:xfrm>
            <a:off x="5513700" y="1683600"/>
            <a:ext cx="3630300" cy="5174400"/>
          </a:xfrm>
          <a:prstGeom prst="rect">
            <a:avLst/>
          </a:prstGeom>
          <a:noFill/>
          <a:ln>
            <a:noFill/>
          </a:ln>
        </p:spPr>
      </p:pic>
    </p:spTree>
    <p:extLst>
      <p:ext uri="{BB962C8B-B14F-4D97-AF65-F5344CB8AC3E}">
        <p14:creationId xmlns:p14="http://schemas.microsoft.com/office/powerpoint/2010/main" val="414955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56983" y="675320"/>
            <a:ext cx="7460272" cy="1143000"/>
          </a:xfrm>
        </p:spPr>
        <p:txBody>
          <a:bodyPr>
            <a:noAutofit/>
          </a:bodyPr>
          <a:lstStyle/>
          <a:p>
            <a:r>
              <a:rPr lang="en-US" sz="4800" b="1" u="sng" dirty="0" smtClean="0">
                <a:latin typeface="AR JULIAN" panose="02000000000000000000" pitchFamily="2" charset="0"/>
                <a:ea typeface="Impact" charset="0"/>
                <a:cs typeface="Impact" charset="0"/>
                <a:sym typeface="Ultra"/>
              </a:rPr>
              <a:t>The Cartridge</a:t>
            </a:r>
            <a:endParaRPr lang="en-US" sz="4800" b="1" dirty="0">
              <a:latin typeface="AR JULIAN" panose="02000000000000000000" pitchFamily="2" charset="0"/>
              <a:cs typeface="Aharoni" panose="02010803020104030203" pitchFamily="2" charset="-79"/>
            </a:endParaRPr>
          </a:p>
        </p:txBody>
      </p:sp>
      <p:pic>
        <p:nvPicPr>
          <p:cNvPr id="10" name="Shape 215"/>
          <p:cNvPicPr preferRelativeResize="0">
            <a:picLocks noChangeAspect="1"/>
          </p:cNvPicPr>
          <p:nvPr/>
        </p:nvPicPr>
        <p:blipFill>
          <a:blip r:embed="rId3">
            <a:alphaModFix/>
          </a:blip>
          <a:stretch>
            <a:fillRect/>
          </a:stretch>
        </p:blipFill>
        <p:spPr>
          <a:xfrm>
            <a:off x="1556983" y="1935380"/>
            <a:ext cx="7460272" cy="4178823"/>
          </a:xfrm>
          <a:prstGeom prst="rect">
            <a:avLst/>
          </a:prstGeom>
          <a:noFill/>
          <a:ln>
            <a:noFill/>
          </a:ln>
        </p:spPr>
      </p:pic>
    </p:spTree>
    <p:extLst>
      <p:ext uri="{BB962C8B-B14F-4D97-AF65-F5344CB8AC3E}">
        <p14:creationId xmlns:p14="http://schemas.microsoft.com/office/powerpoint/2010/main" val="3131659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729205" y="50349"/>
            <a:ext cx="7109916" cy="1143000"/>
          </a:xfrm>
        </p:spPr>
        <p:txBody>
          <a:bodyPr>
            <a:noAutofit/>
          </a:bodyPr>
          <a:lstStyle/>
          <a:p>
            <a:r>
              <a:rPr lang="en-US" b="1" u="sng" dirty="0" smtClean="0">
                <a:latin typeface="AR JULIAN" panose="02000000000000000000" pitchFamily="2" charset="0"/>
                <a:ea typeface="Impact" charset="0"/>
                <a:cs typeface="Impact" charset="0"/>
                <a:sym typeface="Ultra"/>
              </a:rPr>
              <a:t>Parts Of A Firearm</a:t>
            </a:r>
            <a:endParaRPr lang="en-US" b="1" dirty="0">
              <a:latin typeface="AR JULIAN" panose="02000000000000000000" pitchFamily="2" charset="0"/>
              <a:cs typeface="Aharoni" panose="02010803020104030203" pitchFamily="2" charset="-79"/>
            </a:endParaRPr>
          </a:p>
        </p:txBody>
      </p:sp>
      <p:pic>
        <p:nvPicPr>
          <p:cNvPr id="5" name="Shape 223"/>
          <p:cNvPicPr preferRelativeResize="0">
            <a:picLocks noChangeAspect="1"/>
          </p:cNvPicPr>
          <p:nvPr/>
        </p:nvPicPr>
        <p:blipFill rotWithShape="1">
          <a:blip r:embed="rId3">
            <a:alphaModFix/>
          </a:blip>
          <a:srcRect/>
          <a:stretch/>
        </p:blipFill>
        <p:spPr>
          <a:xfrm>
            <a:off x="1517229" y="1360760"/>
            <a:ext cx="7376224" cy="4794383"/>
          </a:xfrm>
          <a:prstGeom prst="rect">
            <a:avLst/>
          </a:prstGeom>
          <a:noFill/>
          <a:ln>
            <a:noFill/>
          </a:ln>
        </p:spPr>
      </p:pic>
    </p:spTree>
    <p:extLst>
      <p:ext uri="{BB962C8B-B14F-4D97-AF65-F5344CB8AC3E}">
        <p14:creationId xmlns:p14="http://schemas.microsoft.com/office/powerpoint/2010/main" val="1535753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8" y="102108"/>
            <a:ext cx="7575741" cy="1143000"/>
          </a:xfrm>
        </p:spPr>
        <p:txBody>
          <a:bodyPr>
            <a:noAutofit/>
          </a:bodyPr>
          <a:lstStyle/>
          <a:p>
            <a:r>
              <a:rPr lang="en-US" sz="3600" b="1" u="sng" dirty="0" smtClean="0">
                <a:latin typeface="AR JULIAN" panose="02000000000000000000" pitchFamily="2" charset="0"/>
                <a:ea typeface="Impact" charset="0"/>
                <a:cs typeface="Impact" charset="0"/>
                <a:sym typeface="Ultra"/>
              </a:rPr>
              <a:t>How A Firearm Works </a:t>
            </a:r>
            <a:endParaRPr lang="en-US" sz="3600" b="1" dirty="0">
              <a:latin typeface="AR JULIAN" panose="02000000000000000000" pitchFamily="2" charset="0"/>
              <a:cs typeface="Aharoni" panose="02010803020104030203" pitchFamily="2" charset="-79"/>
            </a:endParaRPr>
          </a:p>
        </p:txBody>
      </p:sp>
      <p:sp>
        <p:nvSpPr>
          <p:cNvPr id="8" name="Shape 96"/>
          <p:cNvSpPr txBox="1">
            <a:spLocks noGrp="1"/>
          </p:cNvSpPr>
          <p:nvPr>
            <p:ph idx="1"/>
          </p:nvPr>
        </p:nvSpPr>
        <p:spPr>
          <a:xfrm>
            <a:off x="1381635" y="1124337"/>
            <a:ext cx="4859657" cy="4525963"/>
          </a:xfrm>
          <a:prstGeom prst="rect">
            <a:avLst/>
          </a:prstGeom>
          <a:noFill/>
          <a:ln>
            <a:noFill/>
          </a:ln>
        </p:spPr>
        <p:txBody>
          <a:bodyPr lIns="91425" tIns="91425" rIns="91425" bIns="91425" anchor="t" anchorCtr="0">
            <a:noAutofit/>
          </a:bodyPr>
          <a:lstStyle/>
          <a:p>
            <a:pPr lvl="0">
              <a:lnSpc>
                <a:spcPct val="85000"/>
              </a:lnSpc>
              <a:spcBef>
                <a:spcPts val="0"/>
              </a:spcBef>
              <a:buClr>
                <a:srgbClr val="000000"/>
              </a:buClr>
              <a:buSzPct val="90000"/>
              <a:buFont typeface="Bree Serif"/>
              <a:buAutoNum type="arabicPeriod"/>
            </a:pPr>
            <a:r>
              <a:rPr lang="en-US" sz="2600" dirty="0">
                <a:solidFill>
                  <a:schemeClr val="dk1"/>
                </a:solidFill>
                <a:latin typeface="Arial Rounded MT Bold" charset="0"/>
                <a:ea typeface="Arial Rounded MT Bold" charset="0"/>
                <a:cs typeface="Arial Rounded MT Bold" charset="0"/>
                <a:sym typeface="Bree Serif"/>
              </a:rPr>
              <a:t>When the trigger is pulled, the firing pin hits the base of the cartridge, igniting the primer powder </a:t>
            </a:r>
            <a:endParaRPr lang="en-US" sz="2600" dirty="0" smtClean="0">
              <a:solidFill>
                <a:schemeClr val="dk1"/>
              </a:solidFill>
              <a:latin typeface="Arial Rounded MT Bold" charset="0"/>
              <a:ea typeface="Arial Rounded MT Bold" charset="0"/>
              <a:cs typeface="Arial Rounded MT Bold" charset="0"/>
              <a:sym typeface="Bree Serif"/>
            </a:endParaRPr>
          </a:p>
          <a:p>
            <a:pPr marL="0" lvl="0" indent="0">
              <a:lnSpc>
                <a:spcPct val="85000"/>
              </a:lnSpc>
              <a:spcBef>
                <a:spcPts val="0"/>
              </a:spcBef>
              <a:buClr>
                <a:srgbClr val="000000"/>
              </a:buClr>
              <a:buSzPct val="90000"/>
              <a:buNone/>
            </a:pPr>
            <a:endParaRPr lang="en-US" sz="2600" dirty="0">
              <a:solidFill>
                <a:schemeClr val="dk1"/>
              </a:solidFill>
              <a:latin typeface="Arial Rounded MT Bold" charset="0"/>
              <a:ea typeface="Arial Rounded MT Bold" charset="0"/>
              <a:cs typeface="Arial Rounded MT Bold" charset="0"/>
              <a:sym typeface="Bree Serif"/>
            </a:endParaRPr>
          </a:p>
          <a:p>
            <a:pPr lvl="0">
              <a:lnSpc>
                <a:spcPct val="85000"/>
              </a:lnSpc>
              <a:spcBef>
                <a:spcPts val="0"/>
              </a:spcBef>
              <a:buClr>
                <a:srgbClr val="000000"/>
              </a:buClr>
              <a:buSzPct val="90000"/>
              <a:buFont typeface="Bree Serif"/>
              <a:buAutoNum type="arabicPeriod" startAt="2"/>
            </a:pPr>
            <a:r>
              <a:rPr lang="en-US" sz="2600" dirty="0">
                <a:solidFill>
                  <a:schemeClr val="dk1"/>
                </a:solidFill>
                <a:latin typeface="Arial Rounded MT Bold" charset="0"/>
                <a:ea typeface="Arial Rounded MT Bold" charset="0"/>
                <a:cs typeface="Arial Rounded MT Bold" charset="0"/>
                <a:sym typeface="Bree Serif"/>
              </a:rPr>
              <a:t>This causes a spark that makes the gunpowder explode, forcing the bullet down the path of least resistance (the barrel)</a:t>
            </a:r>
            <a:br>
              <a:rPr lang="en-US" sz="2600" dirty="0">
                <a:solidFill>
                  <a:schemeClr val="dk1"/>
                </a:solidFill>
                <a:latin typeface="Arial Rounded MT Bold" charset="0"/>
                <a:ea typeface="Arial Rounded MT Bold" charset="0"/>
                <a:cs typeface="Arial Rounded MT Bold" charset="0"/>
                <a:sym typeface="Bree Serif"/>
              </a:rPr>
            </a:br>
            <a:endParaRPr lang="en-US" sz="2600" dirty="0">
              <a:solidFill>
                <a:schemeClr val="dk1"/>
              </a:solidFill>
              <a:latin typeface="Arial Rounded MT Bold" charset="0"/>
              <a:ea typeface="Arial Rounded MT Bold" charset="0"/>
              <a:cs typeface="Arial Rounded MT Bold" charset="0"/>
              <a:sym typeface="Bree Serif"/>
            </a:endParaRPr>
          </a:p>
          <a:p>
            <a:pPr lvl="0" indent="-358140">
              <a:lnSpc>
                <a:spcPct val="85000"/>
              </a:lnSpc>
              <a:spcBef>
                <a:spcPts val="0"/>
              </a:spcBef>
              <a:buClr>
                <a:schemeClr val="dk1"/>
              </a:buClr>
              <a:buSzPct val="100000"/>
              <a:buFont typeface="Bree Serif"/>
              <a:buAutoNum type="arabicPeriod" startAt="2"/>
            </a:pPr>
            <a:r>
              <a:rPr lang="en-US" sz="2600" dirty="0">
                <a:solidFill>
                  <a:schemeClr val="dk1"/>
                </a:solidFill>
                <a:latin typeface="Arial Rounded MT Bold" charset="0"/>
                <a:ea typeface="Arial Rounded MT Bold" charset="0"/>
                <a:cs typeface="Arial Rounded MT Bold" charset="0"/>
                <a:sym typeface="Bree Serif"/>
              </a:rPr>
              <a:t>The bullet follows the lands and grooves in the barrel, which causes it to come out spinning</a:t>
            </a:r>
          </a:p>
          <a:p>
            <a:pPr lvl="0" rtl="0">
              <a:spcBef>
                <a:spcPts val="0"/>
              </a:spcBef>
              <a:buNone/>
            </a:pPr>
            <a:endParaRPr lang="en-US" sz="2800" b="1" dirty="0">
              <a:latin typeface="Arial Rounded MT Bold" charset="0"/>
              <a:ea typeface="Arial Rounded MT Bold" charset="0"/>
              <a:cs typeface="Arial Rounded MT Bold" charset="0"/>
            </a:endParaRPr>
          </a:p>
        </p:txBody>
      </p:sp>
      <p:pic>
        <p:nvPicPr>
          <p:cNvPr id="6" name="Shape 233"/>
          <p:cNvPicPr preferRelativeResize="0">
            <a:picLocks noChangeAspect="1"/>
          </p:cNvPicPr>
          <p:nvPr/>
        </p:nvPicPr>
        <p:blipFill>
          <a:blip r:embed="rId3">
            <a:alphaModFix/>
          </a:blip>
          <a:stretch>
            <a:fillRect/>
          </a:stretch>
        </p:blipFill>
        <p:spPr>
          <a:xfrm>
            <a:off x="6241292" y="1129904"/>
            <a:ext cx="2866211" cy="2063672"/>
          </a:xfrm>
          <a:prstGeom prst="rect">
            <a:avLst/>
          </a:prstGeom>
          <a:noFill/>
          <a:ln>
            <a:noFill/>
          </a:ln>
        </p:spPr>
      </p:pic>
      <p:pic>
        <p:nvPicPr>
          <p:cNvPr id="10" name="Shape 234"/>
          <p:cNvPicPr preferRelativeResize="0">
            <a:picLocks noChangeAspect="1"/>
          </p:cNvPicPr>
          <p:nvPr/>
        </p:nvPicPr>
        <p:blipFill>
          <a:blip r:embed="rId4">
            <a:alphaModFix/>
          </a:blip>
          <a:stretch>
            <a:fillRect/>
          </a:stretch>
        </p:blipFill>
        <p:spPr>
          <a:xfrm>
            <a:off x="6339846" y="4944316"/>
            <a:ext cx="2740359" cy="1688500"/>
          </a:xfrm>
          <a:prstGeom prst="rect">
            <a:avLst/>
          </a:prstGeom>
          <a:noFill/>
          <a:ln>
            <a:noFill/>
          </a:ln>
        </p:spPr>
      </p:pic>
      <p:pic>
        <p:nvPicPr>
          <p:cNvPr id="11" name="Shape 235"/>
          <p:cNvPicPr preferRelativeResize="0">
            <a:picLocks noChangeAspect="1"/>
          </p:cNvPicPr>
          <p:nvPr/>
        </p:nvPicPr>
        <p:blipFill rotWithShape="1">
          <a:blip r:embed="rId5">
            <a:alphaModFix/>
          </a:blip>
          <a:srcRect l="10588"/>
          <a:stretch/>
        </p:blipFill>
        <p:spPr>
          <a:xfrm>
            <a:off x="6032310" y="3640125"/>
            <a:ext cx="3111690" cy="911493"/>
          </a:xfrm>
          <a:prstGeom prst="rect">
            <a:avLst/>
          </a:prstGeom>
          <a:noFill/>
          <a:ln>
            <a:noFill/>
          </a:ln>
        </p:spPr>
      </p:pic>
    </p:spTree>
    <p:extLst>
      <p:ext uri="{BB962C8B-B14F-4D97-AF65-F5344CB8AC3E}">
        <p14:creationId xmlns:p14="http://schemas.microsoft.com/office/powerpoint/2010/main" val="21380319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8" y="-83364"/>
            <a:ext cx="7575741" cy="1143000"/>
          </a:xfrm>
        </p:spPr>
        <p:txBody>
          <a:bodyPr>
            <a:noAutofit/>
          </a:bodyPr>
          <a:lstStyle/>
          <a:p>
            <a:r>
              <a:rPr lang="en-US" sz="3600" b="1" u="sng" dirty="0" smtClean="0">
                <a:latin typeface="AR JULIAN" panose="02000000000000000000" pitchFamily="2" charset="0"/>
                <a:ea typeface="Impact" charset="0"/>
                <a:cs typeface="Impact" charset="0"/>
                <a:sym typeface="Ultra"/>
              </a:rPr>
              <a:t>Rifling, Lands, And Grooves</a:t>
            </a:r>
            <a:endParaRPr lang="en-US" sz="3600" b="1" dirty="0">
              <a:latin typeface="AR JULIAN" panose="02000000000000000000" pitchFamily="2" charset="0"/>
              <a:cs typeface="Aharoni" panose="02010803020104030203" pitchFamily="2" charset="-79"/>
            </a:endParaRPr>
          </a:p>
        </p:txBody>
      </p:sp>
      <p:sp>
        <p:nvSpPr>
          <p:cNvPr id="8" name="Shape 96"/>
          <p:cNvSpPr txBox="1">
            <a:spLocks noGrp="1"/>
          </p:cNvSpPr>
          <p:nvPr>
            <p:ph idx="1"/>
          </p:nvPr>
        </p:nvSpPr>
        <p:spPr>
          <a:xfrm>
            <a:off x="1418521" y="2672017"/>
            <a:ext cx="5035579" cy="3182873"/>
          </a:xfrm>
          <a:prstGeom prst="rect">
            <a:avLst/>
          </a:prstGeom>
          <a:noFill/>
          <a:ln>
            <a:noFill/>
          </a:ln>
        </p:spPr>
        <p:txBody>
          <a:bodyPr lIns="91425" tIns="91425" rIns="91425" bIns="91425" anchor="t" anchorCtr="0">
            <a:noAutofit/>
          </a:bodyPr>
          <a:lstStyle/>
          <a:p>
            <a:pPr lvl="0" indent="-358140">
              <a:lnSpc>
                <a:spcPct val="85000"/>
              </a:lnSpc>
              <a:spcBef>
                <a:spcPts val="0"/>
              </a:spcBef>
              <a:buClr>
                <a:schemeClr val="dk1"/>
              </a:buClr>
              <a:buSzPct val="100000"/>
              <a:buFont typeface="Bree Serif"/>
              <a:buChar char="●"/>
            </a:pPr>
            <a:r>
              <a:rPr lang="en-US" sz="2800" dirty="0" smtClean="0">
                <a:solidFill>
                  <a:schemeClr val="dk1"/>
                </a:solidFill>
                <a:latin typeface="Arial Rounded MT Bold" charset="0"/>
                <a:ea typeface="Arial Rounded MT Bold" charset="0"/>
                <a:cs typeface="Arial Rounded MT Bold" charset="0"/>
                <a:sym typeface="Bree Serif"/>
              </a:rPr>
              <a:t>As the bullet travels through the barrel, a unique pattern is left on the bullet, called rifling.</a:t>
            </a:r>
            <a:br>
              <a:rPr lang="en-US" sz="2800" dirty="0" smtClean="0">
                <a:solidFill>
                  <a:schemeClr val="dk1"/>
                </a:solidFill>
                <a:latin typeface="Arial Rounded MT Bold" charset="0"/>
                <a:ea typeface="Arial Rounded MT Bold" charset="0"/>
                <a:cs typeface="Arial Rounded MT Bold" charset="0"/>
                <a:sym typeface="Bree Serif"/>
              </a:rPr>
            </a:br>
            <a:endParaRPr lang="en-US" sz="2800" dirty="0" smtClean="0">
              <a:solidFill>
                <a:schemeClr val="dk1"/>
              </a:solidFill>
              <a:latin typeface="Arial Rounded MT Bold" charset="0"/>
              <a:ea typeface="Arial Rounded MT Bold" charset="0"/>
              <a:cs typeface="Arial Rounded MT Bold" charset="0"/>
              <a:sym typeface="Bree Serif"/>
            </a:endParaRPr>
          </a:p>
          <a:p>
            <a:pPr lvl="0" indent="-358140">
              <a:lnSpc>
                <a:spcPct val="85000"/>
              </a:lnSpc>
              <a:spcBef>
                <a:spcPts val="0"/>
              </a:spcBef>
              <a:buClr>
                <a:schemeClr val="dk1"/>
              </a:buClr>
              <a:buSzPct val="100000"/>
              <a:buFont typeface="Bree Serif"/>
              <a:buChar char="●"/>
            </a:pPr>
            <a:r>
              <a:rPr lang="en-US" sz="2800" dirty="0" smtClean="0">
                <a:solidFill>
                  <a:schemeClr val="dk1"/>
                </a:solidFill>
                <a:latin typeface="Arial Rounded MT Bold" charset="0"/>
                <a:ea typeface="Arial Rounded MT Bold" charset="0"/>
                <a:cs typeface="Arial Rounded MT Bold" charset="0"/>
                <a:sym typeface="Bree Serif"/>
              </a:rPr>
              <a:t>Rifling </a:t>
            </a:r>
            <a:r>
              <a:rPr lang="en-US" sz="2800" dirty="0">
                <a:solidFill>
                  <a:schemeClr val="dk1"/>
                </a:solidFill>
                <a:latin typeface="Arial Rounded MT Bold" charset="0"/>
                <a:ea typeface="Arial Rounded MT Bold" charset="0"/>
                <a:cs typeface="Arial Rounded MT Bold" charset="0"/>
                <a:sym typeface="Bree Serif"/>
              </a:rPr>
              <a:t>is like a fingerprint because the pattern is unique only to the </a:t>
            </a:r>
            <a:r>
              <a:rPr lang="en-US" sz="2800" dirty="0" smtClean="0">
                <a:solidFill>
                  <a:schemeClr val="dk1"/>
                </a:solidFill>
                <a:latin typeface="Arial Rounded MT Bold" charset="0"/>
                <a:ea typeface="Arial Rounded MT Bold" charset="0"/>
                <a:cs typeface="Arial Rounded MT Bold" charset="0"/>
                <a:sym typeface="Bree Serif"/>
              </a:rPr>
              <a:t>firearm</a:t>
            </a:r>
            <a:endParaRPr lang="en-US" sz="2800" dirty="0">
              <a:solidFill>
                <a:schemeClr val="dk1"/>
              </a:solidFill>
              <a:latin typeface="Arial Rounded MT Bold" charset="0"/>
              <a:ea typeface="Arial Rounded MT Bold" charset="0"/>
              <a:cs typeface="Arial Rounded MT Bold" charset="0"/>
              <a:sym typeface="Bree Serif"/>
            </a:endParaRPr>
          </a:p>
        </p:txBody>
      </p:sp>
      <p:pic>
        <p:nvPicPr>
          <p:cNvPr id="9" name="Shape 244"/>
          <p:cNvPicPr preferRelativeResize="0">
            <a:picLocks noChangeAspect="1"/>
          </p:cNvPicPr>
          <p:nvPr/>
        </p:nvPicPr>
        <p:blipFill rotWithShape="1">
          <a:blip r:embed="rId3">
            <a:alphaModFix/>
          </a:blip>
          <a:srcRect/>
          <a:stretch/>
        </p:blipFill>
        <p:spPr>
          <a:xfrm>
            <a:off x="6448681" y="3174442"/>
            <a:ext cx="2695319" cy="3683559"/>
          </a:xfrm>
          <a:prstGeom prst="rect">
            <a:avLst/>
          </a:prstGeom>
          <a:noFill/>
          <a:ln>
            <a:noFill/>
          </a:ln>
        </p:spPr>
      </p:pic>
      <p:sp>
        <p:nvSpPr>
          <p:cNvPr id="12" name="Shape 96"/>
          <p:cNvSpPr txBox="1">
            <a:spLocks/>
          </p:cNvSpPr>
          <p:nvPr/>
        </p:nvSpPr>
        <p:spPr>
          <a:xfrm>
            <a:off x="1447490" y="985548"/>
            <a:ext cx="7396259" cy="1812243"/>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Bef>
                <a:spcPts val="0"/>
              </a:spcBef>
              <a:buClr>
                <a:srgbClr val="000000"/>
              </a:buClr>
              <a:buSzPct val="90000"/>
              <a:buFont typeface="Bree Serif"/>
              <a:buChar char="●"/>
            </a:pPr>
            <a:r>
              <a:rPr lang="en-US" sz="2800" dirty="0" smtClean="0">
                <a:solidFill>
                  <a:schemeClr val="dk1"/>
                </a:solidFill>
                <a:latin typeface="Arial Rounded MT Bold" charset="0"/>
                <a:ea typeface="Arial Rounded MT Bold" charset="0"/>
                <a:cs typeface="Arial Rounded MT Bold" charset="0"/>
                <a:sym typeface="Bree Serif"/>
              </a:rPr>
              <a:t>Just like a football spirals through the air, ridges (lands) and grooves in the barrel of a firearm cause a bullet to spin to improve accuracy</a:t>
            </a:r>
            <a:endParaRPr lang="en-US" sz="2800" b="1" dirty="0">
              <a:latin typeface="Arial Rounded MT Bold" charset="0"/>
              <a:ea typeface="Arial Rounded MT Bold" charset="0"/>
              <a:cs typeface="Arial Rounded MT Bold" charset="0"/>
            </a:endParaRPr>
          </a:p>
        </p:txBody>
      </p:sp>
      <p:sp>
        <p:nvSpPr>
          <p:cNvPr id="2" name="Rectangle 1"/>
          <p:cNvSpPr/>
          <p:nvPr/>
        </p:nvSpPr>
        <p:spPr>
          <a:xfrm>
            <a:off x="1282890" y="5876468"/>
            <a:ext cx="5165791" cy="923330"/>
          </a:xfrm>
          <a:prstGeom prst="rect">
            <a:avLst/>
          </a:prstGeom>
        </p:spPr>
        <p:txBody>
          <a:bodyPr wrap="square">
            <a:spAutoFit/>
          </a:bodyPr>
          <a:lstStyle/>
          <a:p>
            <a:pPr lvl="0"/>
            <a:r>
              <a:rPr lang="en-US" sz="1800" dirty="0">
                <a:latin typeface="Arial Rounded MT Bold" charset="0"/>
                <a:ea typeface="Arial Rounded MT Bold" charset="0"/>
                <a:cs typeface="Arial Rounded MT Bold" charset="0"/>
              </a:rPr>
              <a:t>How a Firearm Works (1.46) </a:t>
            </a:r>
            <a:r>
              <a:rPr lang="en-US" sz="1800" dirty="0">
                <a:latin typeface="Arial Rounded MT Bold" charset="0"/>
                <a:ea typeface="Arial Rounded MT Bold" charset="0"/>
                <a:cs typeface="Arial Rounded MT Bold" charset="0"/>
                <a:hlinkClick r:id="rId4"/>
              </a:rPr>
              <a:t>https://www.youtube.com/watch?v=rJMXXuGhINE</a:t>
            </a:r>
            <a:endParaRPr lang="en-US" sz="1800"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952740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9" y="-1"/>
            <a:ext cx="7575741" cy="1143000"/>
          </a:xfrm>
        </p:spPr>
        <p:txBody>
          <a:bodyPr>
            <a:noAutofit/>
          </a:bodyPr>
          <a:lstStyle/>
          <a:p>
            <a:r>
              <a:rPr lang="en-US" b="1" u="sng" dirty="0" smtClean="0">
                <a:latin typeface="AR JULIAN" panose="02000000000000000000" pitchFamily="2" charset="0"/>
                <a:ea typeface="Impact" charset="0"/>
                <a:cs typeface="Impact" charset="0"/>
                <a:sym typeface="Ultra"/>
              </a:rPr>
              <a:t>3 Categories Of Ballistics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47487" y="994522"/>
            <a:ext cx="7486001" cy="1812243"/>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5000"/>
              </a:lnSpc>
              <a:spcBef>
                <a:spcPts val="0"/>
              </a:spcBef>
              <a:buClr>
                <a:srgbClr val="000000"/>
              </a:buClr>
              <a:buSzPct val="90000"/>
              <a:buNone/>
            </a:pPr>
            <a:r>
              <a:rPr lang="en-US" sz="3600" dirty="0" smtClean="0">
                <a:solidFill>
                  <a:schemeClr val="dk1"/>
                </a:solidFill>
                <a:latin typeface="Arial Rounded MT Bold" charset="0"/>
                <a:ea typeface="Arial Rounded MT Bold" charset="0"/>
                <a:cs typeface="Arial Rounded MT Bold" charset="0"/>
                <a:sym typeface="Bree Serif"/>
              </a:rPr>
              <a:t>Forensic Ballistics is divided into three categories:</a:t>
            </a:r>
          </a:p>
          <a:p>
            <a:pPr marL="0" indent="0">
              <a:lnSpc>
                <a:spcPct val="50000"/>
              </a:lnSpc>
              <a:spcBef>
                <a:spcPts val="0"/>
              </a:spcBef>
              <a:buClr>
                <a:srgbClr val="000000"/>
              </a:buClr>
              <a:buSzPct val="90000"/>
              <a:buNone/>
            </a:pPr>
            <a:endParaRPr lang="en-US" sz="3600" dirty="0" smtClean="0">
              <a:solidFill>
                <a:schemeClr val="dk1"/>
              </a:solidFill>
              <a:latin typeface="Arial Rounded MT Bold" charset="0"/>
              <a:ea typeface="Arial Rounded MT Bold" charset="0"/>
              <a:cs typeface="Arial Rounded MT Bold" charset="0"/>
              <a:sym typeface="Bree Serif"/>
            </a:endParaRPr>
          </a:p>
          <a:p>
            <a:pPr marL="0" indent="0">
              <a:lnSpc>
                <a:spcPct val="0"/>
              </a:lnSpc>
              <a:spcBef>
                <a:spcPts val="0"/>
              </a:spcBef>
              <a:buClr>
                <a:srgbClr val="000000"/>
              </a:buClr>
              <a:buSzPct val="90000"/>
              <a:buNone/>
            </a:pPr>
            <a:endParaRPr lang="en-US" sz="3600" dirty="0" smtClean="0">
              <a:solidFill>
                <a:schemeClr val="dk1"/>
              </a:solidFill>
              <a:latin typeface="Arial Rounded MT Bold" charset="0"/>
              <a:ea typeface="Arial Rounded MT Bold" charset="0"/>
              <a:cs typeface="Arial Rounded MT Bold" charset="0"/>
              <a:sym typeface="Bree Serif"/>
            </a:endParaRPr>
          </a:p>
          <a:p>
            <a:pPr marL="514350" indent="-514350">
              <a:lnSpc>
                <a:spcPct val="85000"/>
              </a:lnSpc>
              <a:spcBef>
                <a:spcPts val="0"/>
              </a:spcBef>
              <a:buClr>
                <a:srgbClr val="000000"/>
              </a:buClr>
              <a:buSzPct val="90000"/>
              <a:buAutoNum type="arabicPeriod"/>
            </a:pPr>
            <a:r>
              <a:rPr lang="en-US" sz="3600" dirty="0" smtClean="0">
                <a:solidFill>
                  <a:schemeClr val="dk1"/>
                </a:solidFill>
                <a:latin typeface="Arial Rounded MT Bold" charset="0"/>
                <a:ea typeface="Arial Rounded MT Bold" charset="0"/>
                <a:cs typeface="Arial Rounded MT Bold" charset="0"/>
                <a:sym typeface="Bree Serif"/>
              </a:rPr>
              <a:t>Internal Ballistics</a:t>
            </a:r>
          </a:p>
          <a:p>
            <a:pPr lvl="1">
              <a:lnSpc>
                <a:spcPct val="85000"/>
              </a:lnSpc>
              <a:spcBef>
                <a:spcPts val="0"/>
              </a:spcBef>
              <a:buClr>
                <a:srgbClr val="000000"/>
              </a:buClr>
              <a:buSzPct val="90000"/>
            </a:pPr>
            <a:r>
              <a:rPr lang="en-US" dirty="0" smtClean="0">
                <a:solidFill>
                  <a:schemeClr val="dk1"/>
                </a:solidFill>
                <a:latin typeface="Arial Rounded MT Bold" charset="0"/>
                <a:ea typeface="Arial Rounded MT Bold" charset="0"/>
                <a:cs typeface="Arial Rounded MT Bold" charset="0"/>
                <a:sym typeface="Bree Serif"/>
              </a:rPr>
              <a:t>the study of the processes that occur inside a firearm when a shot is fired</a:t>
            </a:r>
          </a:p>
          <a:p>
            <a:pPr marL="514350" indent="-514350">
              <a:lnSpc>
                <a:spcPct val="85000"/>
              </a:lnSpc>
              <a:spcBef>
                <a:spcPts val="0"/>
              </a:spcBef>
              <a:buClr>
                <a:srgbClr val="000000"/>
              </a:buClr>
              <a:buSzPct val="90000"/>
              <a:buAutoNum type="arabicPeriod"/>
            </a:pPr>
            <a:r>
              <a:rPr lang="en-US" sz="3600" dirty="0" smtClean="0">
                <a:solidFill>
                  <a:schemeClr val="dk1"/>
                </a:solidFill>
                <a:latin typeface="Arial Rounded MT Bold" charset="0"/>
                <a:ea typeface="Arial Rounded MT Bold" charset="0"/>
                <a:cs typeface="Arial Rounded MT Bold" charset="0"/>
                <a:sym typeface="Bree Serif"/>
              </a:rPr>
              <a:t>External Ballistic</a:t>
            </a:r>
            <a:r>
              <a:rPr lang="en-US" sz="3600" dirty="0" smtClean="0">
                <a:latin typeface="Arial Rounded MT Bold" charset="0"/>
                <a:ea typeface="Arial Rounded MT Bold" charset="0"/>
                <a:cs typeface="Arial Rounded MT Bold" charset="0"/>
              </a:rPr>
              <a:t>s</a:t>
            </a:r>
          </a:p>
          <a:p>
            <a:pPr lvl="1">
              <a:lnSpc>
                <a:spcPct val="85000"/>
              </a:lnSpc>
              <a:spcBef>
                <a:spcPts val="0"/>
              </a:spcBef>
              <a:buClr>
                <a:srgbClr val="000000"/>
              </a:buClr>
              <a:buSzPct val="90000"/>
            </a:pPr>
            <a:r>
              <a:rPr lang="en-US" dirty="0" smtClean="0">
                <a:latin typeface="Arial Rounded MT Bold" charset="0"/>
                <a:ea typeface="Arial Rounded MT Bold" charset="0"/>
                <a:cs typeface="Arial Rounded MT Bold" charset="0"/>
              </a:rPr>
              <a:t>the study of the projectile’s flight from the time it leaves the muzzle of the barrel until it hits the target</a:t>
            </a:r>
          </a:p>
          <a:p>
            <a:pPr marL="514350" indent="-514350">
              <a:lnSpc>
                <a:spcPct val="85000"/>
              </a:lnSpc>
              <a:spcBef>
                <a:spcPts val="0"/>
              </a:spcBef>
              <a:buClr>
                <a:srgbClr val="000000"/>
              </a:buClr>
              <a:buSzPct val="90000"/>
              <a:buAutoNum type="arabicPeriod"/>
            </a:pPr>
            <a:r>
              <a:rPr lang="en-US" sz="3600" dirty="0" smtClean="0">
                <a:solidFill>
                  <a:schemeClr val="dk1"/>
                </a:solidFill>
                <a:latin typeface="Arial Rounded MT Bold" charset="0"/>
                <a:ea typeface="Arial Rounded MT Bold" charset="0"/>
                <a:cs typeface="Arial Rounded MT Bold" charset="0"/>
                <a:sym typeface="Bree Serif"/>
              </a:rPr>
              <a:t>Terminal Ballistics</a:t>
            </a:r>
          </a:p>
          <a:p>
            <a:pPr lvl="1">
              <a:lnSpc>
                <a:spcPct val="85000"/>
              </a:lnSpc>
              <a:spcBef>
                <a:spcPts val="0"/>
              </a:spcBef>
              <a:buClr>
                <a:srgbClr val="000000"/>
              </a:buClr>
              <a:buSzPct val="90000"/>
            </a:pPr>
            <a:r>
              <a:rPr lang="en-US" dirty="0" smtClean="0">
                <a:solidFill>
                  <a:schemeClr val="dk1"/>
                </a:solidFill>
                <a:latin typeface="Arial Rounded MT Bold" charset="0"/>
                <a:ea typeface="Arial Rounded MT Bold" charset="0"/>
                <a:cs typeface="Arial Rounded MT Bold" charset="0"/>
                <a:sym typeface="Bree Serif"/>
              </a:rPr>
              <a:t>the study of what happens when the projectile hits its target, “wound ballistics”</a:t>
            </a:r>
          </a:p>
        </p:txBody>
      </p:sp>
    </p:spTree>
    <p:extLst>
      <p:ext uri="{BB962C8B-B14F-4D97-AF65-F5344CB8AC3E}">
        <p14:creationId xmlns:p14="http://schemas.microsoft.com/office/powerpoint/2010/main" val="180325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4084" y="274638"/>
            <a:ext cx="7062715" cy="1143000"/>
          </a:xfrm>
        </p:spPr>
        <p:txBody>
          <a:bodyPr>
            <a:normAutofit/>
          </a:bodyPr>
          <a:lstStyle/>
          <a:p>
            <a:r>
              <a:rPr lang="en-US" sz="4800" b="1" dirty="0" smtClean="0">
                <a:latin typeface="AR JULIAN" panose="02000000000000000000" pitchFamily="2" charset="0"/>
                <a:cs typeface="Aharoni" panose="02010803020104030203" pitchFamily="2" charset="-79"/>
              </a:rPr>
              <a:t>Chapter 18 Vocabulary</a:t>
            </a:r>
            <a:endParaRPr lang="en-US" sz="4800" b="1" dirty="0">
              <a:latin typeface="AR JULIAN" panose="02000000000000000000" pitchFamily="2" charset="0"/>
              <a:cs typeface="Aharoni" panose="02010803020104030203" pitchFamily="2" charset="-79"/>
            </a:endParaRPr>
          </a:p>
        </p:txBody>
      </p:sp>
      <p:sp>
        <p:nvSpPr>
          <p:cNvPr id="3" name="Content Placeholder 2"/>
          <p:cNvSpPr>
            <a:spLocks noGrp="1"/>
          </p:cNvSpPr>
          <p:nvPr>
            <p:ph idx="1"/>
          </p:nvPr>
        </p:nvSpPr>
        <p:spPr>
          <a:xfrm>
            <a:off x="1815152" y="1600198"/>
            <a:ext cx="3340289" cy="4525963"/>
          </a:xfrm>
        </p:spPr>
        <p:txBody>
          <a:bodyPr>
            <a:normAutofit/>
          </a:bodyPr>
          <a:lstStyle/>
          <a:p>
            <a:r>
              <a:rPr lang="en-US" dirty="0" smtClean="0">
                <a:latin typeface="Times New Roman" panose="02020603050405020304" pitchFamily="18" charset="0"/>
                <a:cs typeface="Times New Roman" panose="02020603050405020304" pitchFamily="18" charset="0"/>
              </a:rPr>
              <a:t>ballistics</a:t>
            </a:r>
          </a:p>
          <a:p>
            <a:r>
              <a:rPr lang="en-US" dirty="0" smtClean="0">
                <a:latin typeface="Times New Roman" panose="02020603050405020304" pitchFamily="18" charset="0"/>
                <a:cs typeface="Times New Roman" panose="02020603050405020304" pitchFamily="18" charset="0"/>
              </a:rPr>
              <a:t>breech</a:t>
            </a:r>
          </a:p>
          <a:p>
            <a:r>
              <a:rPr lang="en-US" dirty="0" smtClean="0">
                <a:latin typeface="Times New Roman" panose="02020603050405020304" pitchFamily="18" charset="0"/>
                <a:cs typeface="Times New Roman" panose="02020603050405020304" pitchFamily="18" charset="0"/>
              </a:rPr>
              <a:t>bullet</a:t>
            </a:r>
          </a:p>
          <a:p>
            <a:r>
              <a:rPr lang="en-US" dirty="0" smtClean="0">
                <a:latin typeface="Times New Roman" panose="02020603050405020304" pitchFamily="18" charset="0"/>
                <a:cs typeface="Times New Roman" panose="02020603050405020304" pitchFamily="18" charset="0"/>
              </a:rPr>
              <a:t>caliber</a:t>
            </a:r>
          </a:p>
          <a:p>
            <a:r>
              <a:rPr lang="en-US" dirty="0" smtClean="0">
                <a:latin typeface="Times New Roman" panose="02020603050405020304" pitchFamily="18" charset="0"/>
                <a:cs typeface="Times New Roman" panose="02020603050405020304" pitchFamily="18" charset="0"/>
              </a:rPr>
              <a:t>cartridge</a:t>
            </a:r>
          </a:p>
          <a:p>
            <a:r>
              <a:rPr lang="en-US" dirty="0" smtClean="0">
                <a:latin typeface="Times New Roman" panose="02020603050405020304" pitchFamily="18" charset="0"/>
                <a:cs typeface="Times New Roman" panose="02020603050405020304" pitchFamily="18" charset="0"/>
              </a:rPr>
              <a:t>firearm</a:t>
            </a:r>
          </a:p>
          <a:p>
            <a:r>
              <a:rPr lang="en-US" dirty="0" smtClean="0">
                <a:latin typeface="Times New Roman" panose="02020603050405020304" pitchFamily="18" charset="0"/>
                <a:cs typeface="Times New Roman" panose="02020603050405020304" pitchFamily="18" charset="0"/>
              </a:rPr>
              <a:t>gunshot residue</a:t>
            </a:r>
          </a:p>
        </p:txBody>
      </p:sp>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5932730" y="1600199"/>
            <a:ext cx="2466523"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lands</a:t>
            </a:r>
          </a:p>
          <a:p>
            <a:r>
              <a:rPr lang="en-US" dirty="0" smtClean="0">
                <a:latin typeface="Times New Roman" panose="02020603050405020304" pitchFamily="18" charset="0"/>
                <a:cs typeface="Times New Roman" panose="02020603050405020304" pitchFamily="18" charset="0"/>
              </a:rPr>
              <a:t>grooves</a:t>
            </a:r>
          </a:p>
          <a:p>
            <a:r>
              <a:rPr lang="en-US" dirty="0" smtClean="0">
                <a:latin typeface="Times New Roman" panose="02020603050405020304" pitchFamily="18" charset="0"/>
                <a:cs typeface="Times New Roman" panose="02020603050405020304" pitchFamily="18" charset="0"/>
              </a:rPr>
              <a:t>pistol</a:t>
            </a:r>
          </a:p>
          <a:p>
            <a:r>
              <a:rPr lang="en-US" dirty="0" smtClean="0">
                <a:latin typeface="Times New Roman" panose="02020603050405020304" pitchFamily="18" charset="0"/>
                <a:cs typeface="Times New Roman" panose="02020603050405020304" pitchFamily="18" charset="0"/>
              </a:rPr>
              <a:t>revolver</a:t>
            </a:r>
          </a:p>
          <a:p>
            <a:r>
              <a:rPr lang="en-US" dirty="0" smtClean="0">
                <a:latin typeface="Times New Roman" panose="02020603050405020304" pitchFamily="18" charset="0"/>
                <a:cs typeface="Times New Roman" panose="02020603050405020304" pitchFamily="18" charset="0"/>
              </a:rPr>
              <a:t>rifle</a:t>
            </a:r>
          </a:p>
          <a:p>
            <a:r>
              <a:rPr lang="en-US" dirty="0" smtClean="0">
                <a:latin typeface="Times New Roman" panose="02020603050405020304" pitchFamily="18" charset="0"/>
                <a:cs typeface="Times New Roman" panose="02020603050405020304" pitchFamily="18" charset="0"/>
              </a:rPr>
              <a:t>rifling</a:t>
            </a:r>
          </a:p>
          <a:p>
            <a:r>
              <a:rPr lang="en-US" dirty="0" smtClean="0">
                <a:latin typeface="Times New Roman" panose="02020603050405020304" pitchFamily="18" charset="0"/>
                <a:cs typeface="Times New Roman" panose="02020603050405020304" pitchFamily="18" charset="0"/>
              </a:rPr>
              <a:t>trajectory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921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9" y="138023"/>
            <a:ext cx="5589105" cy="1143000"/>
          </a:xfrm>
        </p:spPr>
        <p:txBody>
          <a:bodyPr>
            <a:noAutofit/>
          </a:bodyPr>
          <a:lstStyle/>
          <a:p>
            <a:r>
              <a:rPr lang="en-US" b="1" u="sng" dirty="0" smtClean="0">
                <a:latin typeface="AR JULIAN" panose="02000000000000000000" pitchFamily="2" charset="0"/>
                <a:ea typeface="Impact" charset="0"/>
                <a:cs typeface="Impact" charset="0"/>
                <a:sym typeface="Ultra"/>
              </a:rPr>
              <a:t>Internal Ballistics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47487" y="1598374"/>
            <a:ext cx="7486001" cy="4905946"/>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 sz="2800" dirty="0">
                <a:latin typeface="Arial Rounded MT Bold" charset="0"/>
                <a:ea typeface="Arial Rounded MT Bold" charset="0"/>
                <a:cs typeface="Arial Rounded MT Bold" charset="0"/>
                <a:sym typeface="Bree Serif"/>
              </a:rPr>
              <a:t>Internal Ballistics helps to determine:</a:t>
            </a:r>
          </a:p>
          <a:p>
            <a:pPr indent="-280988">
              <a:buSzPct val="100000"/>
              <a:buFont typeface="Bree Serif"/>
              <a:buChar char="●"/>
            </a:pPr>
            <a:r>
              <a:rPr lang="en" sz="2800" dirty="0">
                <a:latin typeface="Arial Rounded MT Bold" charset="0"/>
                <a:ea typeface="Arial Rounded MT Bold" charset="0"/>
                <a:cs typeface="Arial Rounded MT Bold" charset="0"/>
                <a:sym typeface="Bree Serif"/>
              </a:rPr>
              <a:t>If a particular bullet came from a particular gun based on microscopic examination and comparison of the markings on spent ammunition.</a:t>
            </a:r>
          </a:p>
          <a:p>
            <a:pPr indent="-280988">
              <a:buSzPct val="100000"/>
              <a:buFont typeface="Bree Serif"/>
              <a:buChar char="●"/>
            </a:pPr>
            <a:r>
              <a:rPr lang="en" sz="2800" dirty="0">
                <a:latin typeface="Arial Rounded MT Bold" charset="0"/>
                <a:ea typeface="Arial Rounded MT Bold" charset="0"/>
                <a:cs typeface="Arial Rounded MT Bold" charset="0"/>
                <a:sym typeface="Bree Serif"/>
              </a:rPr>
              <a:t>The causes of accidental discharge or misfire</a:t>
            </a:r>
          </a:p>
          <a:p>
            <a:pPr indent="-280988">
              <a:buSzPct val="100000"/>
              <a:buFont typeface="Bree Serif"/>
              <a:buChar char="●"/>
            </a:pPr>
            <a:r>
              <a:rPr lang="en" sz="2800" dirty="0">
                <a:latin typeface="Arial Rounded MT Bold" charset="0"/>
                <a:ea typeface="Arial Rounded MT Bold" charset="0"/>
                <a:cs typeface="Arial Rounded MT Bold" charset="0"/>
                <a:sym typeface="Bree Serif"/>
              </a:rPr>
              <a:t>Basically anything that happens from the time the trigger is pulled until the bullet comes out of the barrel</a:t>
            </a:r>
          </a:p>
        </p:txBody>
      </p:sp>
      <p:pic>
        <p:nvPicPr>
          <p:cNvPr id="5" name="Shape 82"/>
          <p:cNvPicPr preferRelativeResize="0"/>
          <p:nvPr/>
        </p:nvPicPr>
        <p:blipFill>
          <a:blip r:embed="rId3">
            <a:alphaModFix/>
          </a:blip>
          <a:stretch>
            <a:fillRect/>
          </a:stretch>
        </p:blipFill>
        <p:spPr>
          <a:xfrm>
            <a:off x="7036594" y="0"/>
            <a:ext cx="2107406" cy="1457325"/>
          </a:xfrm>
          <a:prstGeom prst="rect">
            <a:avLst/>
          </a:prstGeom>
          <a:noFill/>
          <a:ln>
            <a:noFill/>
          </a:ln>
        </p:spPr>
      </p:pic>
    </p:spTree>
    <p:extLst>
      <p:ext uri="{BB962C8B-B14F-4D97-AF65-F5344CB8AC3E}">
        <p14:creationId xmlns:p14="http://schemas.microsoft.com/office/powerpoint/2010/main" val="906997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72238" y="337318"/>
            <a:ext cx="4936056" cy="1143000"/>
          </a:xfrm>
        </p:spPr>
        <p:txBody>
          <a:bodyPr>
            <a:noAutofit/>
          </a:bodyPr>
          <a:lstStyle/>
          <a:p>
            <a:r>
              <a:rPr lang="en-US" b="1" u="sng" dirty="0" smtClean="0">
                <a:latin typeface="AR JULIAN" panose="02000000000000000000" pitchFamily="2" charset="0"/>
                <a:ea typeface="Impact" charset="0"/>
                <a:cs typeface="Impact" charset="0"/>
                <a:sym typeface="Ultra"/>
              </a:rPr>
              <a:t>External Ballistics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672238" y="2382134"/>
            <a:ext cx="7486001" cy="209373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 sz="2800" dirty="0">
                <a:latin typeface="Arial Rounded MT Bold" charset="0"/>
                <a:ea typeface="Arial Rounded MT Bold" charset="0"/>
                <a:cs typeface="Arial Rounded MT Bold" charset="0"/>
                <a:sym typeface="Bree Serif"/>
              </a:rPr>
              <a:t>External Ballistics helps to determine:</a:t>
            </a:r>
          </a:p>
          <a:p>
            <a:pPr indent="-280988">
              <a:buSzPct val="100000"/>
              <a:buFont typeface="Bree Serif"/>
              <a:buChar char="●"/>
            </a:pPr>
            <a:r>
              <a:rPr lang="en" sz="2800" dirty="0">
                <a:latin typeface="Arial Rounded MT Bold" charset="0"/>
                <a:ea typeface="Arial Rounded MT Bold" charset="0"/>
                <a:cs typeface="Arial Rounded MT Bold" charset="0"/>
                <a:sym typeface="Bree Serif"/>
              </a:rPr>
              <a:t>The trajectory of a projectile</a:t>
            </a:r>
          </a:p>
          <a:p>
            <a:pPr indent="-280988">
              <a:buSzPct val="100000"/>
              <a:buFont typeface="Bree Serif"/>
              <a:buChar char="●"/>
            </a:pPr>
            <a:r>
              <a:rPr lang="en" sz="2800" dirty="0">
                <a:latin typeface="Arial Rounded MT Bold" charset="0"/>
                <a:ea typeface="Arial Rounded MT Bold" charset="0"/>
                <a:cs typeface="Arial Rounded MT Bold" charset="0"/>
                <a:sym typeface="Bree Serif"/>
              </a:rPr>
              <a:t>The maximum range of a firearm</a:t>
            </a:r>
          </a:p>
        </p:txBody>
      </p:sp>
      <p:pic>
        <p:nvPicPr>
          <p:cNvPr id="8" name="Picture 2" descr="Image result for firearms and ball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723" y="321309"/>
            <a:ext cx="3124200" cy="135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5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72238" y="616612"/>
            <a:ext cx="4936056" cy="1143000"/>
          </a:xfrm>
        </p:spPr>
        <p:txBody>
          <a:bodyPr>
            <a:noAutofit/>
          </a:bodyPr>
          <a:lstStyle/>
          <a:p>
            <a:r>
              <a:rPr lang="en-US" b="1" u="sng" dirty="0" smtClean="0">
                <a:latin typeface="AR JULIAN" panose="02000000000000000000" pitchFamily="2" charset="0"/>
                <a:ea typeface="Impact" charset="0"/>
                <a:cs typeface="Impact" charset="0"/>
                <a:sym typeface="Ultra"/>
              </a:rPr>
              <a:t>Terminal Ballistics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65202" y="2295869"/>
            <a:ext cx="7486001" cy="209373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 sz="2800" dirty="0">
                <a:latin typeface="Arial Rounded MT Bold" charset="0"/>
                <a:ea typeface="Arial Rounded MT Bold" charset="0"/>
                <a:cs typeface="Arial Rounded MT Bold" charset="0"/>
                <a:sym typeface="Bree Serif"/>
              </a:rPr>
              <a:t>Terminal Ballistics helps to determine:</a:t>
            </a:r>
          </a:p>
          <a:p>
            <a:pPr indent="-280988">
              <a:buSzPct val="100000"/>
              <a:buFont typeface="Bree Serif"/>
              <a:buChar char="●"/>
            </a:pPr>
            <a:r>
              <a:rPr lang="en" sz="2800" dirty="0">
                <a:latin typeface="Arial Rounded MT Bold" charset="0"/>
                <a:ea typeface="Arial Rounded MT Bold" charset="0"/>
                <a:cs typeface="Arial Rounded MT Bold" charset="0"/>
                <a:sym typeface="Bree Serif"/>
              </a:rPr>
              <a:t>The caliber and type of bullet that caused a wound or damage</a:t>
            </a:r>
          </a:p>
          <a:p>
            <a:pPr indent="-280988">
              <a:buSzPct val="100000"/>
              <a:buFont typeface="Bree Serif"/>
              <a:buChar char="●"/>
            </a:pPr>
            <a:r>
              <a:rPr lang="en" sz="2800" dirty="0">
                <a:latin typeface="Arial Rounded MT Bold" charset="0"/>
                <a:ea typeface="Arial Rounded MT Bold" charset="0"/>
                <a:cs typeface="Arial Rounded MT Bold" charset="0"/>
                <a:sym typeface="Bree Serif"/>
              </a:rPr>
              <a:t>The distance between the shooter and the victim</a:t>
            </a:r>
          </a:p>
          <a:p>
            <a:pPr indent="-280988">
              <a:buSzPct val="100000"/>
              <a:buFont typeface="Bree Serif"/>
              <a:buChar char="●"/>
            </a:pPr>
            <a:r>
              <a:rPr lang="en" sz="2800" dirty="0">
                <a:latin typeface="Arial Rounded MT Bold" charset="0"/>
                <a:ea typeface="Arial Rounded MT Bold" charset="0"/>
                <a:cs typeface="Arial Rounded MT Bold" charset="0"/>
                <a:sym typeface="Bree Serif"/>
              </a:rPr>
              <a:t>The ricochet possibilities of fired projectiles</a:t>
            </a:r>
          </a:p>
          <a:p>
            <a:pPr indent="-280988">
              <a:buSzPct val="100000"/>
              <a:buFont typeface="Bree Serif"/>
              <a:buChar char="●"/>
            </a:pPr>
            <a:r>
              <a:rPr lang="en" sz="2800" dirty="0">
                <a:latin typeface="Arial Rounded MT Bold" charset="0"/>
                <a:ea typeface="Arial Rounded MT Bold" charset="0"/>
                <a:cs typeface="Arial Rounded MT Bold" charset="0"/>
                <a:sym typeface="Bree Serif"/>
              </a:rPr>
              <a:t>The damage/wounds caused by various projectiles</a:t>
            </a:r>
          </a:p>
        </p:txBody>
      </p:sp>
      <p:pic>
        <p:nvPicPr>
          <p:cNvPr id="8" name="Shape 96"/>
          <p:cNvPicPr preferRelativeResize="0"/>
          <p:nvPr/>
        </p:nvPicPr>
        <p:blipFill>
          <a:blip r:embed="rId3">
            <a:alphaModFix/>
          </a:blip>
          <a:stretch>
            <a:fillRect/>
          </a:stretch>
        </p:blipFill>
        <p:spPr>
          <a:xfrm>
            <a:off x="6790462" y="11343"/>
            <a:ext cx="2353538" cy="2353538"/>
          </a:xfrm>
          <a:prstGeom prst="rect">
            <a:avLst/>
          </a:prstGeom>
          <a:noFill/>
          <a:ln>
            <a:noFill/>
          </a:ln>
        </p:spPr>
      </p:pic>
    </p:spTree>
    <p:extLst>
      <p:ext uri="{BB962C8B-B14F-4D97-AF65-F5344CB8AC3E}">
        <p14:creationId xmlns:p14="http://schemas.microsoft.com/office/powerpoint/2010/main" val="36973968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68719" y="45112"/>
            <a:ext cx="7278965" cy="1143000"/>
          </a:xfrm>
        </p:spPr>
        <p:txBody>
          <a:bodyPr>
            <a:noAutofit/>
          </a:bodyPr>
          <a:lstStyle/>
          <a:p>
            <a:r>
              <a:rPr lang="en-US" b="1" u="sng" dirty="0" smtClean="0">
                <a:latin typeface="AR JULIAN" panose="02000000000000000000" pitchFamily="2" charset="0"/>
                <a:ea typeface="Impact" charset="0"/>
                <a:cs typeface="Impact" charset="0"/>
                <a:sym typeface="Ultra"/>
              </a:rPr>
              <a:t>What Is </a:t>
            </a:r>
            <a:r>
              <a:rPr lang="en-US" b="1" u="sng" dirty="0">
                <a:latin typeface="AR JULIAN" panose="02000000000000000000" pitchFamily="2" charset="0"/>
                <a:ea typeface="Impact" charset="0"/>
                <a:cs typeface="Impact" charset="0"/>
                <a:sym typeface="Ultra"/>
              </a:rPr>
              <a:t>A</a:t>
            </a:r>
            <a:r>
              <a:rPr lang="en-US" b="1" u="sng" dirty="0" smtClean="0">
                <a:latin typeface="AR JULIAN" panose="02000000000000000000" pitchFamily="2" charset="0"/>
                <a:ea typeface="Impact" charset="0"/>
                <a:cs typeface="Impact" charset="0"/>
                <a:sym typeface="Ultra"/>
              </a:rPr>
              <a:t> Bullet?</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65202" y="2295869"/>
            <a:ext cx="7486001" cy="209373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47650">
              <a:spcBef>
                <a:spcPts val="0"/>
              </a:spcBef>
              <a:buFont typeface="Bree Serif"/>
              <a:buChar char="•"/>
            </a:pPr>
            <a:r>
              <a:rPr lang="en" sz="2800" dirty="0">
                <a:solidFill>
                  <a:schemeClr val="dk1"/>
                </a:solidFill>
                <a:latin typeface="Arial Rounded MT Bold" charset="0"/>
                <a:ea typeface="Arial Rounded MT Bold" charset="0"/>
                <a:cs typeface="Arial Rounded MT Bold" charset="0"/>
                <a:sym typeface="Bree Serif"/>
              </a:rPr>
              <a:t>A “bullet” refers to the projectile(s) which actually exits the barrel of the gun when fired</a:t>
            </a:r>
          </a:p>
          <a:p>
            <a:pPr indent="-247650">
              <a:buFont typeface="Bree Serif"/>
              <a:buChar char="•"/>
            </a:pPr>
            <a:r>
              <a:rPr lang="en" sz="2800" dirty="0">
                <a:solidFill>
                  <a:schemeClr val="dk1"/>
                </a:solidFill>
                <a:latin typeface="Arial Rounded MT Bold" charset="0"/>
                <a:ea typeface="Arial Rounded MT Bold" charset="0"/>
                <a:cs typeface="Arial Rounded MT Bold" charset="0"/>
                <a:sym typeface="Bree Serif"/>
              </a:rPr>
              <a:t>Bullets vary in shape and composition</a:t>
            </a:r>
          </a:p>
          <a:p>
            <a:pPr indent="-247650">
              <a:buFont typeface="Bree Serif"/>
              <a:buChar char="•"/>
            </a:pPr>
            <a:r>
              <a:rPr lang="en" sz="2800" dirty="0">
                <a:solidFill>
                  <a:schemeClr val="dk1"/>
                </a:solidFill>
                <a:latin typeface="Arial Rounded MT Bold" charset="0"/>
                <a:ea typeface="Arial Rounded MT Bold" charset="0"/>
                <a:cs typeface="Arial Rounded MT Bold" charset="0"/>
                <a:sym typeface="Bree Serif"/>
              </a:rPr>
              <a:t>There are many different types of bullets</a:t>
            </a:r>
          </a:p>
          <a:p>
            <a:pPr indent="-247650">
              <a:buFont typeface="Bree Serif"/>
              <a:buChar char="•"/>
            </a:pPr>
            <a:r>
              <a:rPr lang="en" sz="2800" dirty="0">
                <a:solidFill>
                  <a:schemeClr val="dk1"/>
                </a:solidFill>
                <a:latin typeface="Arial Rounded MT Bold" charset="0"/>
                <a:ea typeface="Arial Rounded MT Bold" charset="0"/>
                <a:cs typeface="Arial Rounded MT Bold" charset="0"/>
                <a:sym typeface="Bree Serif"/>
              </a:rPr>
              <a:t>Most types are variations on three main shapes &amp; three basic compositions</a:t>
            </a:r>
          </a:p>
        </p:txBody>
      </p:sp>
      <p:pic>
        <p:nvPicPr>
          <p:cNvPr id="9" name="Picture 4" descr="Image result for ballist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0675" y="1064522"/>
            <a:ext cx="3155052" cy="1231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5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879608" y="336212"/>
            <a:ext cx="3763614" cy="1143000"/>
          </a:xfrm>
        </p:spPr>
        <p:txBody>
          <a:bodyPr>
            <a:noAutofit/>
          </a:bodyPr>
          <a:lstStyle/>
          <a:p>
            <a:r>
              <a:rPr lang="en-US" b="1" u="sng" dirty="0" smtClean="0">
                <a:latin typeface="AR JULIAN" panose="02000000000000000000" pitchFamily="2" charset="0"/>
                <a:ea typeface="Impact" charset="0"/>
                <a:cs typeface="Impact" charset="0"/>
                <a:sym typeface="Ultra"/>
              </a:rPr>
              <a:t>Main Types Of Bullets</a:t>
            </a:r>
            <a:endParaRPr lang="en-US" b="1" dirty="0">
              <a:latin typeface="AR JULIAN" panose="02000000000000000000" pitchFamily="2" charset="0"/>
              <a:cs typeface="Aharoni" panose="02010803020104030203" pitchFamily="2" charset="-79"/>
            </a:endParaRPr>
          </a:p>
        </p:txBody>
      </p:sp>
      <p:graphicFrame>
        <p:nvGraphicFramePr>
          <p:cNvPr id="9" name="Shape 132"/>
          <p:cNvGraphicFramePr/>
          <p:nvPr>
            <p:extLst>
              <p:ext uri="{D42A27DB-BD31-4B8C-83A1-F6EECF244321}">
                <p14:modId xmlns:p14="http://schemas.microsoft.com/office/powerpoint/2010/main" val="3337076994"/>
              </p:ext>
            </p:extLst>
          </p:nvPr>
        </p:nvGraphicFramePr>
        <p:xfrm>
          <a:off x="1214649" y="2133774"/>
          <a:ext cx="7742907" cy="4667482"/>
        </p:xfrm>
        <a:graphic>
          <a:graphicData uri="http://schemas.openxmlformats.org/drawingml/2006/table">
            <a:tbl>
              <a:tblPr>
                <a:noFill/>
              </a:tblPr>
              <a:tblGrid>
                <a:gridCol w="2580969"/>
                <a:gridCol w="2580969"/>
                <a:gridCol w="2580969"/>
              </a:tblGrid>
              <a:tr h="506984">
                <a:tc>
                  <a:txBody>
                    <a:bodyPr/>
                    <a:lstStyle/>
                    <a:p>
                      <a:pPr lvl="0" algn="ctr">
                        <a:spcBef>
                          <a:spcPts val="0"/>
                        </a:spcBef>
                        <a:buNone/>
                      </a:pPr>
                      <a:r>
                        <a:rPr lang="en" sz="2400" b="1" u="sng" dirty="0">
                          <a:latin typeface="Arial Rounded MT Bold" charset="0"/>
                          <a:ea typeface="Arial Rounded MT Bold" charset="0"/>
                          <a:cs typeface="Arial Rounded MT Bold" charset="0"/>
                          <a:sym typeface="Bree Serif"/>
                        </a:rPr>
                        <a:t>Round Nose</a:t>
                      </a:r>
                    </a:p>
                  </a:txBody>
                  <a:tcPr marL="68569" marR="68569" marT="68569" marB="68569">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algn="ctr">
                        <a:spcBef>
                          <a:spcPts val="0"/>
                        </a:spcBef>
                        <a:buNone/>
                      </a:pPr>
                      <a:r>
                        <a:rPr lang="en" sz="2400" b="1" u="sng" dirty="0">
                          <a:latin typeface="Arial Rounded MT Bold" charset="0"/>
                          <a:ea typeface="Arial Rounded MT Bold" charset="0"/>
                          <a:cs typeface="Arial Rounded MT Bold" charset="0"/>
                          <a:sym typeface="Bree Serif"/>
                        </a:rPr>
                        <a:t>Hollow Point</a:t>
                      </a:r>
                    </a:p>
                  </a:txBody>
                  <a:tcPr marL="68569" marR="68569" marT="68569" marB="68569">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algn="ctr">
                        <a:spcBef>
                          <a:spcPts val="0"/>
                        </a:spcBef>
                        <a:buNone/>
                      </a:pPr>
                      <a:r>
                        <a:rPr lang="en" sz="2400" b="1" u="sng" dirty="0">
                          <a:latin typeface="Arial Rounded MT Bold" charset="0"/>
                          <a:ea typeface="Arial Rounded MT Bold" charset="0"/>
                          <a:cs typeface="Arial Rounded MT Bold" charset="0"/>
                          <a:sym typeface="Bree Serif"/>
                        </a:rPr>
                        <a:t>Wadcutter</a:t>
                      </a:r>
                    </a:p>
                  </a:txBody>
                  <a:tcPr marL="68569" marR="68569" marT="68569" marB="68569">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r h="2387483">
                <a:tc>
                  <a:txBody>
                    <a:bodyPr/>
                    <a:lstStyle/>
                    <a:p>
                      <a:pPr lvl="0">
                        <a:spcBef>
                          <a:spcPts val="0"/>
                        </a:spcBef>
                        <a:buNone/>
                      </a:pPr>
                      <a:endParaRPr sz="2400" dirty="0">
                        <a:latin typeface="Arial Rounded MT Bold" charset="0"/>
                        <a:ea typeface="Arial Rounded MT Bold" charset="0"/>
                        <a:cs typeface="Arial Rounded MT Bold" charset="0"/>
                        <a:sym typeface="Bree Serif"/>
                      </a:endParaRPr>
                    </a:p>
                    <a:p>
                      <a:pPr lvl="0">
                        <a:spcBef>
                          <a:spcPts val="0"/>
                        </a:spcBef>
                        <a:buNone/>
                      </a:pPr>
                      <a:endParaRPr sz="2400" dirty="0">
                        <a:latin typeface="Arial Rounded MT Bold" charset="0"/>
                        <a:ea typeface="Arial Rounded MT Bold" charset="0"/>
                        <a:cs typeface="Arial Rounded MT Bold" charset="0"/>
                        <a:sym typeface="Bree Serif"/>
                      </a:endParaRPr>
                    </a:p>
                    <a:p>
                      <a:pPr lvl="0">
                        <a:spcBef>
                          <a:spcPts val="0"/>
                        </a:spcBef>
                        <a:buNone/>
                      </a:pPr>
                      <a:endParaRPr sz="2400" dirty="0">
                        <a:latin typeface="Arial Rounded MT Bold" charset="0"/>
                        <a:ea typeface="Arial Rounded MT Bold" charset="0"/>
                        <a:cs typeface="Arial Rounded MT Bold" charset="0"/>
                        <a:sym typeface="Bree Serif"/>
                      </a:endParaRPr>
                    </a:p>
                    <a:p>
                      <a:pPr lvl="0">
                        <a:spcBef>
                          <a:spcPts val="0"/>
                        </a:spcBef>
                        <a:buNone/>
                      </a:pPr>
                      <a:endParaRPr sz="2400" dirty="0">
                        <a:latin typeface="Arial Rounded MT Bold" charset="0"/>
                        <a:ea typeface="Arial Rounded MT Bold" charset="0"/>
                        <a:cs typeface="Arial Rounded MT Bold" charset="0"/>
                        <a:sym typeface="Bree Serif"/>
                      </a:endParaRPr>
                    </a:p>
                    <a:p>
                      <a:pPr marL="457200" lvl="0" indent="-228600">
                        <a:spcBef>
                          <a:spcPts val="0"/>
                        </a:spcBef>
                        <a:buFont typeface="Bree Serif"/>
                        <a:buChar char="●"/>
                      </a:pPr>
                      <a:r>
                        <a:rPr lang="en" sz="2400" dirty="0" smtClean="0">
                          <a:latin typeface="Arial Rounded MT Bold" charset="0"/>
                          <a:ea typeface="Arial Rounded MT Bold" charset="0"/>
                          <a:cs typeface="Arial Rounded MT Bold" charset="0"/>
                          <a:sym typeface="Bree Serif"/>
                        </a:rPr>
                        <a:t>Cheapest </a:t>
                      </a:r>
                      <a:r>
                        <a:rPr lang="en" sz="2400" dirty="0">
                          <a:latin typeface="Arial Rounded MT Bold" charset="0"/>
                          <a:ea typeface="Arial Rounded MT Bold" charset="0"/>
                          <a:cs typeface="Arial Rounded MT Bold" charset="0"/>
                          <a:sym typeface="Bree Serif"/>
                        </a:rPr>
                        <a:t>to make</a:t>
                      </a:r>
                    </a:p>
                    <a:p>
                      <a:pPr marL="457200" lvl="0" indent="-228600">
                        <a:spcBef>
                          <a:spcPts val="0"/>
                        </a:spcBef>
                        <a:buFont typeface="Bree Serif"/>
                        <a:buChar char="●"/>
                      </a:pPr>
                      <a:r>
                        <a:rPr lang="en" sz="2400" dirty="0">
                          <a:latin typeface="Arial Rounded MT Bold" charset="0"/>
                          <a:ea typeface="Arial Rounded MT Bold" charset="0"/>
                          <a:cs typeface="Arial Rounded MT Bold" charset="0"/>
                          <a:sym typeface="Bree Serif"/>
                        </a:rPr>
                        <a:t>Loads easily</a:t>
                      </a:r>
                    </a:p>
                    <a:p>
                      <a:pPr marL="457200" lvl="0" indent="-228600">
                        <a:spcBef>
                          <a:spcPts val="0"/>
                        </a:spcBef>
                        <a:buFont typeface="Bree Serif"/>
                        <a:buChar char="●"/>
                      </a:pPr>
                      <a:r>
                        <a:rPr lang="en" sz="2400" dirty="0">
                          <a:latin typeface="Arial Rounded MT Bold" charset="0"/>
                          <a:ea typeface="Arial Rounded MT Bold" charset="0"/>
                          <a:cs typeface="Arial Rounded MT Bold" charset="0"/>
                          <a:sym typeface="Bree Serif"/>
                        </a:rPr>
                        <a:t>Maximum Penetration </a:t>
                      </a:r>
                    </a:p>
                    <a:p>
                      <a:pPr lvl="0" rtl="0">
                        <a:spcBef>
                          <a:spcPts val="0"/>
                        </a:spcBef>
                        <a:buNone/>
                      </a:pPr>
                      <a:endParaRPr sz="2400" dirty="0">
                        <a:latin typeface="Arial Rounded MT Bold" charset="0"/>
                        <a:ea typeface="Arial Rounded MT Bold" charset="0"/>
                        <a:cs typeface="Arial Rounded MT Bold" charset="0"/>
                        <a:sym typeface="Bree Serif"/>
                      </a:endParaRPr>
                    </a:p>
                  </a:txBody>
                  <a:tcPr marL="68569" marR="68569" marT="68569" marB="68569">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a:spcBef>
                          <a:spcPts val="0"/>
                        </a:spcBef>
                        <a:buNone/>
                      </a:pPr>
                      <a:endParaRPr sz="2400" dirty="0">
                        <a:latin typeface="Arial Rounded MT Bold" charset="0"/>
                        <a:ea typeface="Arial Rounded MT Bold" charset="0"/>
                        <a:cs typeface="Arial Rounded MT Bold" charset="0"/>
                        <a:sym typeface="Bree Serif"/>
                      </a:endParaRPr>
                    </a:p>
                    <a:p>
                      <a:pPr lvl="0">
                        <a:spcBef>
                          <a:spcPts val="0"/>
                        </a:spcBef>
                        <a:buNone/>
                      </a:pPr>
                      <a:endParaRPr sz="2400" dirty="0">
                        <a:latin typeface="Arial Rounded MT Bold" charset="0"/>
                        <a:ea typeface="Arial Rounded MT Bold" charset="0"/>
                        <a:cs typeface="Arial Rounded MT Bold" charset="0"/>
                        <a:sym typeface="Bree Serif"/>
                      </a:endParaRPr>
                    </a:p>
                    <a:p>
                      <a:pPr lvl="0">
                        <a:spcBef>
                          <a:spcPts val="0"/>
                        </a:spcBef>
                        <a:buNone/>
                      </a:pPr>
                      <a:endParaRPr sz="2400" dirty="0">
                        <a:latin typeface="Arial Rounded MT Bold" charset="0"/>
                        <a:ea typeface="Arial Rounded MT Bold" charset="0"/>
                        <a:cs typeface="Arial Rounded MT Bold" charset="0"/>
                        <a:sym typeface="Bree Serif"/>
                      </a:endParaRPr>
                    </a:p>
                    <a:p>
                      <a:pPr lvl="0">
                        <a:spcBef>
                          <a:spcPts val="0"/>
                        </a:spcBef>
                        <a:buNone/>
                      </a:pPr>
                      <a:endParaRPr sz="2400" dirty="0">
                        <a:latin typeface="Arial Rounded MT Bold" charset="0"/>
                        <a:ea typeface="Arial Rounded MT Bold" charset="0"/>
                        <a:cs typeface="Arial Rounded MT Bold" charset="0"/>
                        <a:sym typeface="Bree Serif"/>
                      </a:endParaRPr>
                    </a:p>
                    <a:p>
                      <a:pPr marL="457200" lvl="0" indent="-228600">
                        <a:spcBef>
                          <a:spcPts val="0"/>
                        </a:spcBef>
                        <a:buFont typeface="Bree Serif"/>
                        <a:buChar char="●"/>
                      </a:pPr>
                      <a:r>
                        <a:rPr lang="en" sz="2400" dirty="0" smtClean="0">
                          <a:latin typeface="Arial Rounded MT Bold" charset="0"/>
                          <a:ea typeface="Arial Rounded MT Bold" charset="0"/>
                          <a:cs typeface="Arial Rounded MT Bold" charset="0"/>
                          <a:sym typeface="Bree Serif"/>
                        </a:rPr>
                        <a:t>Spreads </a:t>
                      </a:r>
                      <a:r>
                        <a:rPr lang="en" sz="2400" dirty="0">
                          <a:latin typeface="Arial Rounded MT Bold" charset="0"/>
                          <a:ea typeface="Arial Rounded MT Bold" charset="0"/>
                          <a:cs typeface="Arial Rounded MT Bold" charset="0"/>
                          <a:sym typeface="Bree Serif"/>
                        </a:rPr>
                        <a:t>(mushrooms) on impact to cause damage</a:t>
                      </a:r>
                    </a:p>
                    <a:p>
                      <a:pPr marL="457200" lvl="0" indent="-228600" rtl="0">
                        <a:spcBef>
                          <a:spcPts val="0"/>
                        </a:spcBef>
                        <a:buFont typeface="Bree Serif"/>
                        <a:buChar char="●"/>
                      </a:pPr>
                      <a:r>
                        <a:rPr lang="en" sz="2400" dirty="0">
                          <a:latin typeface="Arial Rounded MT Bold" charset="0"/>
                          <a:ea typeface="Arial Rounded MT Bold" charset="0"/>
                          <a:cs typeface="Arial Rounded MT Bold" charset="0"/>
                          <a:sym typeface="Bree Serif"/>
                        </a:rPr>
                        <a:t>Least Penetration</a:t>
                      </a:r>
                    </a:p>
                  </a:txBody>
                  <a:tcPr marL="68569" marR="68569" marT="68569" marB="68569">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c>
                  <a:txBody>
                    <a:bodyPr/>
                    <a:lstStyle/>
                    <a:p>
                      <a:pPr lvl="0">
                        <a:spcBef>
                          <a:spcPts val="0"/>
                        </a:spcBef>
                        <a:buNone/>
                      </a:pPr>
                      <a:endParaRPr sz="2400" dirty="0">
                        <a:latin typeface="Arial Rounded MT Bold" charset="0"/>
                        <a:ea typeface="Arial Rounded MT Bold" charset="0"/>
                        <a:cs typeface="Arial Rounded MT Bold" charset="0"/>
                        <a:sym typeface="Bree Serif"/>
                      </a:endParaRPr>
                    </a:p>
                    <a:p>
                      <a:pPr lvl="0">
                        <a:spcBef>
                          <a:spcPts val="0"/>
                        </a:spcBef>
                        <a:buNone/>
                      </a:pPr>
                      <a:endParaRPr sz="2400" dirty="0">
                        <a:latin typeface="Arial Rounded MT Bold" charset="0"/>
                        <a:ea typeface="Arial Rounded MT Bold" charset="0"/>
                        <a:cs typeface="Arial Rounded MT Bold" charset="0"/>
                        <a:sym typeface="Bree Serif"/>
                      </a:endParaRPr>
                    </a:p>
                    <a:p>
                      <a:pPr lvl="0">
                        <a:spcBef>
                          <a:spcPts val="0"/>
                        </a:spcBef>
                        <a:buNone/>
                      </a:pPr>
                      <a:endParaRPr sz="2400" dirty="0">
                        <a:latin typeface="Arial Rounded MT Bold" charset="0"/>
                        <a:ea typeface="Arial Rounded MT Bold" charset="0"/>
                        <a:cs typeface="Arial Rounded MT Bold" charset="0"/>
                        <a:sym typeface="Bree Serif"/>
                      </a:endParaRPr>
                    </a:p>
                    <a:p>
                      <a:pPr lvl="0">
                        <a:spcBef>
                          <a:spcPts val="0"/>
                        </a:spcBef>
                        <a:buNone/>
                      </a:pPr>
                      <a:endParaRPr sz="2400" dirty="0">
                        <a:latin typeface="Arial Rounded MT Bold" charset="0"/>
                        <a:ea typeface="Arial Rounded MT Bold" charset="0"/>
                        <a:cs typeface="Arial Rounded MT Bold" charset="0"/>
                        <a:sym typeface="Bree Serif"/>
                      </a:endParaRPr>
                    </a:p>
                    <a:p>
                      <a:pPr marL="457200" lvl="0" indent="-228600" rtl="0">
                        <a:spcBef>
                          <a:spcPts val="0"/>
                        </a:spcBef>
                        <a:buFont typeface="Bree Serif"/>
                        <a:buChar char="●"/>
                      </a:pPr>
                      <a:r>
                        <a:rPr lang="en" sz="2400" dirty="0" smtClean="0">
                          <a:latin typeface="Arial Rounded MT Bold" charset="0"/>
                          <a:ea typeface="Arial Rounded MT Bold" charset="0"/>
                          <a:cs typeface="Arial Rounded MT Bold" charset="0"/>
                          <a:sym typeface="Bree Serif"/>
                        </a:rPr>
                        <a:t>Made </a:t>
                      </a:r>
                      <a:r>
                        <a:rPr lang="en" sz="2400" dirty="0">
                          <a:latin typeface="Arial Rounded MT Bold" charset="0"/>
                          <a:ea typeface="Arial Rounded MT Bold" charset="0"/>
                          <a:cs typeface="Arial Rounded MT Bold" charset="0"/>
                          <a:sym typeface="Bree Serif"/>
                        </a:rPr>
                        <a:t>to rip holes in paper</a:t>
                      </a:r>
                    </a:p>
                    <a:p>
                      <a:pPr marL="457200" lvl="0" indent="-228600" rtl="0">
                        <a:spcBef>
                          <a:spcPts val="0"/>
                        </a:spcBef>
                        <a:buFont typeface="Bree Serif"/>
                        <a:buChar char="●"/>
                      </a:pPr>
                      <a:r>
                        <a:rPr lang="en" sz="2400" dirty="0">
                          <a:latin typeface="Arial Rounded MT Bold" charset="0"/>
                          <a:ea typeface="Arial Rounded MT Bold" charset="0"/>
                          <a:cs typeface="Arial Rounded MT Bold" charset="0"/>
                          <a:sym typeface="Bree Serif"/>
                        </a:rPr>
                        <a:t>Used as a practice shot</a:t>
                      </a:r>
                    </a:p>
                    <a:p>
                      <a:pPr marL="457200" lvl="0" indent="-228600" rtl="0">
                        <a:spcBef>
                          <a:spcPts val="0"/>
                        </a:spcBef>
                        <a:buFont typeface="Bree Serif"/>
                        <a:buChar char="●"/>
                      </a:pPr>
                      <a:r>
                        <a:rPr lang="en" sz="2400" dirty="0">
                          <a:latin typeface="Arial Rounded MT Bold" charset="0"/>
                          <a:ea typeface="Arial Rounded MT Bold" charset="0"/>
                          <a:cs typeface="Arial Rounded MT Bold" charset="0"/>
                          <a:sym typeface="Bree Serif"/>
                        </a:rPr>
                        <a:t>Minimum penetration</a:t>
                      </a:r>
                    </a:p>
                  </a:txBody>
                  <a:tcPr marL="68569" marR="68569" marT="68569" marB="68569">
                    <a:lnL w="28575" cap="flat" cmpd="sng">
                      <a:solidFill>
                        <a:srgbClr val="000000"/>
                      </a:solidFill>
                      <a:prstDash val="solid"/>
                      <a:round/>
                      <a:headEnd type="none" w="med" len="med"/>
                      <a:tailEnd type="none" w="med" len="med"/>
                    </a:lnL>
                    <a:lnR w="28575" cap="flat" cmpd="sng">
                      <a:solidFill>
                        <a:srgbClr val="000000"/>
                      </a:solidFill>
                      <a:prstDash val="solid"/>
                      <a:round/>
                      <a:headEnd type="none" w="med" len="med"/>
                      <a:tailEnd type="none" w="med" len="med"/>
                    </a:lnR>
                    <a:lnT w="28575" cap="flat" cmpd="sng">
                      <a:solidFill>
                        <a:srgbClr val="000000"/>
                      </a:solidFill>
                      <a:prstDash val="solid"/>
                      <a:round/>
                      <a:headEnd type="none" w="med" len="med"/>
                      <a:tailEnd type="none" w="med" len="med"/>
                    </a:lnT>
                    <a:lnB w="28575" cap="flat" cmpd="sng">
                      <a:solidFill>
                        <a:srgbClr val="000000"/>
                      </a:solidFill>
                      <a:prstDash val="solid"/>
                      <a:round/>
                      <a:headEnd type="none" w="med" len="med"/>
                      <a:tailEnd type="none" w="med" len="med"/>
                    </a:lnB>
                  </a:tcPr>
                </a:tc>
              </a:tr>
            </a:tbl>
          </a:graphicData>
        </a:graphic>
      </p:graphicFrame>
      <p:pic>
        <p:nvPicPr>
          <p:cNvPr id="10" name="Shape 133"/>
          <p:cNvPicPr preferRelativeResize="0">
            <a:picLocks noChangeAspect="1"/>
          </p:cNvPicPr>
          <p:nvPr/>
        </p:nvPicPr>
        <p:blipFill rotWithShape="1">
          <a:blip r:embed="rId3">
            <a:alphaModFix/>
          </a:blip>
          <a:srcRect/>
          <a:stretch/>
        </p:blipFill>
        <p:spPr>
          <a:xfrm>
            <a:off x="2246773" y="3044975"/>
            <a:ext cx="1467850" cy="835181"/>
          </a:xfrm>
          <a:prstGeom prst="rect">
            <a:avLst/>
          </a:prstGeom>
          <a:noFill/>
          <a:ln>
            <a:noFill/>
          </a:ln>
        </p:spPr>
      </p:pic>
      <p:pic>
        <p:nvPicPr>
          <p:cNvPr id="11" name="Shape 134"/>
          <p:cNvPicPr preferRelativeResize="0">
            <a:picLocks noChangeAspect="1"/>
          </p:cNvPicPr>
          <p:nvPr/>
        </p:nvPicPr>
        <p:blipFill rotWithShape="1">
          <a:blip r:embed="rId4">
            <a:alphaModFix/>
          </a:blip>
          <a:srcRect/>
          <a:stretch/>
        </p:blipFill>
        <p:spPr>
          <a:xfrm>
            <a:off x="1492979" y="2936604"/>
            <a:ext cx="644610" cy="992765"/>
          </a:xfrm>
          <a:prstGeom prst="rect">
            <a:avLst/>
          </a:prstGeom>
          <a:noFill/>
          <a:ln>
            <a:noFill/>
          </a:ln>
        </p:spPr>
      </p:pic>
      <p:pic>
        <p:nvPicPr>
          <p:cNvPr id="13" name="Shape 135"/>
          <p:cNvPicPr preferRelativeResize="0">
            <a:picLocks noChangeAspect="1"/>
          </p:cNvPicPr>
          <p:nvPr/>
        </p:nvPicPr>
        <p:blipFill>
          <a:blip r:embed="rId5">
            <a:alphaModFix/>
          </a:blip>
          <a:stretch>
            <a:fillRect/>
          </a:stretch>
        </p:blipFill>
        <p:spPr>
          <a:xfrm>
            <a:off x="4054708" y="2968641"/>
            <a:ext cx="2122141" cy="884220"/>
          </a:xfrm>
          <a:prstGeom prst="rect">
            <a:avLst/>
          </a:prstGeom>
          <a:noFill/>
          <a:ln>
            <a:noFill/>
          </a:ln>
        </p:spPr>
      </p:pic>
      <p:pic>
        <p:nvPicPr>
          <p:cNvPr id="14" name="Shape 137"/>
          <p:cNvPicPr preferRelativeResize="0">
            <a:picLocks noChangeAspect="1"/>
          </p:cNvPicPr>
          <p:nvPr/>
        </p:nvPicPr>
        <p:blipFill>
          <a:blip r:embed="rId6">
            <a:alphaModFix/>
          </a:blip>
          <a:stretch>
            <a:fillRect/>
          </a:stretch>
        </p:blipFill>
        <p:spPr>
          <a:xfrm>
            <a:off x="7276307" y="2882013"/>
            <a:ext cx="1509203" cy="1130427"/>
          </a:xfrm>
          <a:prstGeom prst="rect">
            <a:avLst/>
          </a:prstGeom>
          <a:noFill/>
          <a:ln>
            <a:noFill/>
          </a:ln>
        </p:spPr>
      </p:pic>
      <p:pic>
        <p:nvPicPr>
          <p:cNvPr id="15" name="Shape 138"/>
          <p:cNvPicPr preferRelativeResize="0">
            <a:picLocks noChangeAspect="1"/>
          </p:cNvPicPr>
          <p:nvPr/>
        </p:nvPicPr>
        <p:blipFill>
          <a:blip r:embed="rId7">
            <a:alphaModFix/>
          </a:blip>
          <a:stretch>
            <a:fillRect/>
          </a:stretch>
        </p:blipFill>
        <p:spPr>
          <a:xfrm>
            <a:off x="6541028" y="2786476"/>
            <a:ext cx="647953" cy="1302143"/>
          </a:xfrm>
          <a:prstGeom prst="rect">
            <a:avLst/>
          </a:prstGeom>
          <a:noFill/>
          <a:ln>
            <a:noFill/>
          </a:ln>
        </p:spPr>
      </p:pic>
      <p:pic>
        <p:nvPicPr>
          <p:cNvPr id="16" name="Shape 136"/>
          <p:cNvPicPr preferRelativeResize="0">
            <a:picLocks noChangeAspect="1"/>
          </p:cNvPicPr>
          <p:nvPr/>
        </p:nvPicPr>
        <p:blipFill>
          <a:blip r:embed="rId8">
            <a:alphaModFix/>
          </a:blip>
          <a:stretch>
            <a:fillRect/>
          </a:stretch>
        </p:blipFill>
        <p:spPr>
          <a:xfrm>
            <a:off x="6075341" y="216806"/>
            <a:ext cx="2977752" cy="1543224"/>
          </a:xfrm>
          <a:prstGeom prst="rect">
            <a:avLst/>
          </a:prstGeom>
          <a:noFill/>
          <a:ln>
            <a:noFill/>
          </a:ln>
        </p:spPr>
      </p:pic>
    </p:spTree>
    <p:extLst>
      <p:ext uri="{BB962C8B-B14F-4D97-AF65-F5344CB8AC3E}">
        <p14:creationId xmlns:p14="http://schemas.microsoft.com/office/powerpoint/2010/main" val="18068942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68719" y="-170450"/>
            <a:ext cx="7278965" cy="1143000"/>
          </a:xfrm>
        </p:spPr>
        <p:txBody>
          <a:bodyPr>
            <a:noAutofit/>
          </a:bodyPr>
          <a:lstStyle/>
          <a:p>
            <a:r>
              <a:rPr lang="en-US" b="1" u="sng" dirty="0" smtClean="0">
                <a:latin typeface="AR JULIAN" panose="02000000000000000000" pitchFamily="2" charset="0"/>
                <a:ea typeface="Impact" charset="0"/>
                <a:cs typeface="Impact" charset="0"/>
                <a:sym typeface="Ultra"/>
              </a:rPr>
              <a:t>Bullet Caliber</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119116" y="710440"/>
            <a:ext cx="5868538" cy="604520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42888">
              <a:spcBef>
                <a:spcPts val="0"/>
              </a:spcBef>
              <a:buSzPct val="71428"/>
              <a:buFont typeface="Bree Serif"/>
              <a:buChar char="●"/>
            </a:pPr>
            <a:r>
              <a:rPr lang="en" sz="2400" dirty="0">
                <a:latin typeface="Arial Rounded MT Bold" charset="0"/>
                <a:ea typeface="Arial Rounded MT Bold" charset="0"/>
                <a:cs typeface="Arial Rounded MT Bold" charset="0"/>
                <a:sym typeface="Bree Serif"/>
              </a:rPr>
              <a:t>Bullets (and their cartridges) are named by caliber and length</a:t>
            </a:r>
            <a:br>
              <a:rPr lang="en" sz="2400" dirty="0">
                <a:latin typeface="Arial Rounded MT Bold" charset="0"/>
                <a:ea typeface="Arial Rounded MT Bold" charset="0"/>
                <a:cs typeface="Arial Rounded MT Bold" charset="0"/>
                <a:sym typeface="Bree Serif"/>
              </a:rPr>
            </a:br>
            <a:endParaRPr lang="en" sz="2400" dirty="0">
              <a:latin typeface="Arial Rounded MT Bold" charset="0"/>
              <a:ea typeface="Arial Rounded MT Bold" charset="0"/>
              <a:cs typeface="Arial Rounded MT Bold" charset="0"/>
              <a:sym typeface="Bree Serif"/>
            </a:endParaRPr>
          </a:p>
          <a:p>
            <a:pPr indent="-242888">
              <a:spcBef>
                <a:spcPts val="360"/>
              </a:spcBef>
              <a:buSzPct val="71428"/>
              <a:buFont typeface="Bree Serif"/>
              <a:buChar char="●"/>
            </a:pPr>
            <a:r>
              <a:rPr lang="en" sz="2400" dirty="0">
                <a:latin typeface="Arial Rounded MT Bold" charset="0"/>
                <a:ea typeface="Arial Rounded MT Bold" charset="0"/>
                <a:cs typeface="Arial Rounded MT Bold" charset="0"/>
                <a:sym typeface="Bree Serif"/>
              </a:rPr>
              <a:t>Caliber – the measure of the diameter of the cartridge. </a:t>
            </a:r>
          </a:p>
          <a:p>
            <a:pPr lvl="1">
              <a:buSzPct val="71428"/>
              <a:buFont typeface="Bree Serif"/>
            </a:pPr>
            <a:r>
              <a:rPr lang="en" sz="2400" dirty="0">
                <a:latin typeface="Arial Rounded MT Bold" charset="0"/>
                <a:ea typeface="Arial Rounded MT Bold" charset="0"/>
                <a:cs typeface="Arial Rounded MT Bold" charset="0"/>
                <a:sym typeface="Bree Serif"/>
              </a:rPr>
              <a:t>i.e. .</a:t>
            </a:r>
            <a:r>
              <a:rPr lang="en" sz="2400" dirty="0" smtClean="0">
                <a:latin typeface="Arial Rounded MT Bold" charset="0"/>
                <a:ea typeface="Arial Rounded MT Bold" charset="0"/>
                <a:cs typeface="Arial Rounded MT Bold" charset="0"/>
                <a:sym typeface="Bree Serif"/>
              </a:rPr>
              <a:t>223, </a:t>
            </a:r>
            <a:r>
              <a:rPr lang="en" sz="2400" dirty="0">
                <a:latin typeface="Arial Rounded MT Bold" charset="0"/>
                <a:ea typeface="Arial Rounded MT Bold" charset="0"/>
                <a:cs typeface="Arial Rounded MT Bold" charset="0"/>
                <a:sym typeface="Bree Serif"/>
              </a:rPr>
              <a:t>.25, .357, .38, .44, &amp;</a:t>
            </a:r>
            <a:r>
              <a:rPr lang="en" sz="2400" dirty="0" smtClean="0">
                <a:latin typeface="Arial Rounded MT Bold" charset="0"/>
                <a:ea typeface="Arial Rounded MT Bold" charset="0"/>
                <a:cs typeface="Arial Rounded MT Bold" charset="0"/>
                <a:sym typeface="Bree Serif"/>
              </a:rPr>
              <a:t> </a:t>
            </a:r>
            <a:r>
              <a:rPr lang="en" sz="2400" dirty="0">
                <a:latin typeface="Arial Rounded MT Bold" charset="0"/>
                <a:ea typeface="Arial Rounded MT Bold" charset="0"/>
                <a:cs typeface="Arial Rounded MT Bold" charset="0"/>
                <a:sym typeface="Bree Serif"/>
              </a:rPr>
              <a:t>.45.  </a:t>
            </a:r>
          </a:p>
          <a:p>
            <a:pPr lvl="2">
              <a:spcBef>
                <a:spcPts val="360"/>
              </a:spcBef>
              <a:buSzPct val="71428"/>
              <a:buFont typeface="Bree Serif"/>
            </a:pPr>
            <a:r>
              <a:rPr lang="en" dirty="0">
                <a:latin typeface="Arial Rounded MT Bold" charset="0"/>
                <a:ea typeface="Arial Rounded MT Bold" charset="0"/>
                <a:cs typeface="Arial Rounded MT Bold" charset="0"/>
                <a:sym typeface="Bree Serif"/>
              </a:rPr>
              <a:t>They are measured in hundredths of an inch. </a:t>
            </a:r>
            <a:br>
              <a:rPr lang="en" dirty="0">
                <a:latin typeface="Arial Rounded MT Bold" charset="0"/>
                <a:ea typeface="Arial Rounded MT Bold" charset="0"/>
                <a:cs typeface="Arial Rounded MT Bold" charset="0"/>
                <a:sym typeface="Bree Serif"/>
              </a:rPr>
            </a:br>
            <a:r>
              <a:rPr lang="en" dirty="0">
                <a:latin typeface="Arial Rounded MT Bold" charset="0"/>
                <a:ea typeface="Arial Rounded MT Bold" charset="0"/>
                <a:cs typeface="Arial Rounded MT Bold" charset="0"/>
                <a:sym typeface="Bree Serif"/>
              </a:rPr>
              <a:t>So .45-caliber cartridge is 45/100 (almost ½ inch</a:t>
            </a:r>
            <a:r>
              <a:rPr lang="en" dirty="0" smtClean="0">
                <a:latin typeface="Arial Rounded MT Bold" charset="0"/>
                <a:ea typeface="Arial Rounded MT Bold" charset="0"/>
                <a:cs typeface="Arial Rounded MT Bold" charset="0"/>
                <a:sym typeface="Bree Serif"/>
              </a:rPr>
              <a:t>).</a:t>
            </a:r>
          </a:p>
          <a:p>
            <a:pPr marL="914400" lvl="2" indent="0">
              <a:spcBef>
                <a:spcPts val="360"/>
              </a:spcBef>
              <a:buSzPct val="71428"/>
              <a:buNone/>
            </a:pPr>
            <a:endParaRPr lang="en" dirty="0">
              <a:latin typeface="Arial Rounded MT Bold" charset="0"/>
              <a:ea typeface="Arial Rounded MT Bold" charset="0"/>
              <a:cs typeface="Arial Rounded MT Bold" charset="0"/>
              <a:sym typeface="Bree Serif"/>
            </a:endParaRPr>
          </a:p>
          <a:p>
            <a:pPr indent="-242888">
              <a:spcBef>
                <a:spcPts val="360"/>
              </a:spcBef>
              <a:buSzPct val="71428"/>
              <a:buFont typeface="Bree Serif"/>
              <a:buChar char="●"/>
            </a:pPr>
            <a:r>
              <a:rPr lang="en" sz="2400" dirty="0">
                <a:latin typeface="Arial Rounded MT Bold" charset="0"/>
                <a:ea typeface="Arial Rounded MT Bold" charset="0"/>
                <a:cs typeface="Arial Rounded MT Bold" charset="0"/>
                <a:sym typeface="Bree Serif"/>
              </a:rPr>
              <a:t>Because the bullet moves through the barrel, the caliber </a:t>
            </a:r>
            <a:br>
              <a:rPr lang="en" sz="2400" dirty="0">
                <a:latin typeface="Arial Rounded MT Bold" charset="0"/>
                <a:ea typeface="Arial Rounded MT Bold" charset="0"/>
                <a:cs typeface="Arial Rounded MT Bold" charset="0"/>
                <a:sym typeface="Bree Serif"/>
              </a:rPr>
            </a:br>
            <a:r>
              <a:rPr lang="en" sz="2400" dirty="0">
                <a:latin typeface="Arial Rounded MT Bold" charset="0"/>
                <a:ea typeface="Arial Rounded MT Bold" charset="0"/>
                <a:cs typeface="Arial Rounded MT Bold" charset="0"/>
                <a:sym typeface="Bree Serif"/>
              </a:rPr>
              <a:t>of the ammunition should match the firearm that shoots it.</a:t>
            </a:r>
          </a:p>
        </p:txBody>
      </p:sp>
      <p:pic>
        <p:nvPicPr>
          <p:cNvPr id="8" name="Shape 125"/>
          <p:cNvPicPr preferRelativeResize="0">
            <a:picLocks noChangeAspect="1"/>
          </p:cNvPicPr>
          <p:nvPr/>
        </p:nvPicPr>
        <p:blipFill>
          <a:blip r:embed="rId3">
            <a:alphaModFix/>
          </a:blip>
          <a:stretch>
            <a:fillRect/>
          </a:stretch>
        </p:blipFill>
        <p:spPr>
          <a:xfrm>
            <a:off x="6925267" y="4329629"/>
            <a:ext cx="2104912" cy="1948342"/>
          </a:xfrm>
          <a:prstGeom prst="rect">
            <a:avLst/>
          </a:prstGeom>
          <a:noFill/>
          <a:ln>
            <a:noFill/>
          </a:ln>
        </p:spPr>
      </p:pic>
      <p:pic>
        <p:nvPicPr>
          <p:cNvPr id="9" name="Shape 126"/>
          <p:cNvPicPr preferRelativeResize="0">
            <a:picLocks noChangeAspect="1"/>
          </p:cNvPicPr>
          <p:nvPr/>
        </p:nvPicPr>
        <p:blipFill>
          <a:blip r:embed="rId4">
            <a:alphaModFix/>
          </a:blip>
          <a:stretch>
            <a:fillRect/>
          </a:stretch>
        </p:blipFill>
        <p:spPr>
          <a:xfrm>
            <a:off x="6869658" y="972550"/>
            <a:ext cx="2160521" cy="2646638"/>
          </a:xfrm>
          <a:prstGeom prst="rect">
            <a:avLst/>
          </a:prstGeom>
          <a:noFill/>
          <a:ln>
            <a:noFill/>
          </a:ln>
        </p:spPr>
      </p:pic>
    </p:spTree>
    <p:extLst>
      <p:ext uri="{BB962C8B-B14F-4D97-AF65-F5344CB8AC3E}">
        <p14:creationId xmlns:p14="http://schemas.microsoft.com/office/powerpoint/2010/main" val="20864552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90" y="12774"/>
            <a:ext cx="7624996" cy="1143000"/>
          </a:xfrm>
        </p:spPr>
        <p:txBody>
          <a:bodyPr>
            <a:noAutofit/>
          </a:bodyPr>
          <a:lstStyle/>
          <a:p>
            <a:r>
              <a:rPr lang="en-US" b="1" u="sng" dirty="0" smtClean="0">
                <a:latin typeface="AR JULIAN" panose="02000000000000000000" pitchFamily="2" charset="0"/>
                <a:ea typeface="Impact" charset="0"/>
                <a:cs typeface="Impact" charset="0"/>
                <a:sym typeface="Ultra"/>
              </a:rPr>
              <a:t>What Are Bullets Made Of?</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47489" y="923084"/>
            <a:ext cx="7524038" cy="2239794"/>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47650">
              <a:buFont typeface="Bree Serif"/>
              <a:buChar char="•"/>
            </a:pPr>
            <a:r>
              <a:rPr lang="en" sz="2800" dirty="0">
                <a:solidFill>
                  <a:schemeClr val="dk1"/>
                </a:solidFill>
                <a:latin typeface="Arial Rounded MT Bold" charset="0"/>
                <a:ea typeface="Arial Rounded MT Bold" charset="0"/>
                <a:cs typeface="Arial Rounded MT Bold" charset="0"/>
                <a:sym typeface="Bree Serif"/>
              </a:rPr>
              <a:t>Most bullets are made of lead because it is cheap, soft, dense, and easily </a:t>
            </a:r>
            <a:r>
              <a:rPr lang="en" sz="2800" dirty="0" smtClean="0">
                <a:solidFill>
                  <a:schemeClr val="dk1"/>
                </a:solidFill>
                <a:latin typeface="Arial Rounded MT Bold" charset="0"/>
                <a:ea typeface="Arial Rounded MT Bold" charset="0"/>
                <a:cs typeface="Arial Rounded MT Bold" charset="0"/>
                <a:sym typeface="Bree Serif"/>
              </a:rPr>
              <a:t>moldable </a:t>
            </a:r>
          </a:p>
          <a:p>
            <a:pPr indent="-247650">
              <a:buFont typeface="Bree Serif"/>
              <a:buChar char="•"/>
            </a:pPr>
            <a:r>
              <a:rPr lang="en" sz="2800" dirty="0">
                <a:solidFill>
                  <a:schemeClr val="dk1"/>
                </a:solidFill>
                <a:latin typeface="Arial Rounded MT Bold" charset="0"/>
                <a:ea typeface="Arial Rounded MT Bold" charset="0"/>
                <a:cs typeface="Arial Rounded MT Bold" charset="0"/>
                <a:sym typeface="Bree Serif"/>
              </a:rPr>
              <a:t>Some bullets are covered in a copper coating because copper improves exit velocity and holds the shape.  We call this a jacket.  </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11" name="Shape 152"/>
          <p:cNvPicPr preferRelativeResize="0">
            <a:picLocks noChangeAspect="1"/>
          </p:cNvPicPr>
          <p:nvPr/>
        </p:nvPicPr>
        <p:blipFill>
          <a:blip r:embed="rId3">
            <a:alphaModFix/>
          </a:blip>
          <a:stretch>
            <a:fillRect/>
          </a:stretch>
        </p:blipFill>
        <p:spPr>
          <a:xfrm>
            <a:off x="3624103" y="4794734"/>
            <a:ext cx="1333013" cy="1333013"/>
          </a:xfrm>
          <a:prstGeom prst="rect">
            <a:avLst/>
          </a:prstGeom>
          <a:noFill/>
          <a:ln w="19050" cap="flat" cmpd="sng">
            <a:solidFill>
              <a:srgbClr val="FF0000"/>
            </a:solidFill>
            <a:prstDash val="solid"/>
            <a:round/>
            <a:headEnd type="none" w="med" len="med"/>
            <a:tailEnd type="none" w="med" len="med"/>
          </a:ln>
        </p:spPr>
      </p:pic>
      <p:sp>
        <p:nvSpPr>
          <p:cNvPr id="13" name="Shape 153"/>
          <p:cNvSpPr txBox="1"/>
          <p:nvPr/>
        </p:nvSpPr>
        <p:spPr>
          <a:xfrm>
            <a:off x="1447489" y="4640240"/>
            <a:ext cx="2117645" cy="2006220"/>
          </a:xfrm>
          <a:prstGeom prst="rect">
            <a:avLst/>
          </a:prstGeom>
          <a:noFill/>
          <a:ln w="19050" cap="flat" cmpd="sng">
            <a:solidFill>
              <a:srgbClr val="FF0000"/>
            </a:solidFill>
            <a:prstDash val="solid"/>
            <a:round/>
            <a:headEnd type="none" w="med" len="med"/>
            <a:tailEnd type="none" w="med" len="med"/>
          </a:ln>
        </p:spPr>
        <p:txBody>
          <a:bodyPr lIns="68569" tIns="68569" rIns="68569" bIns="68569" anchor="t" anchorCtr="0">
            <a:noAutofit/>
          </a:bodyPr>
          <a:lstStyle/>
          <a:p>
            <a:r>
              <a:rPr lang="en" sz="2000" dirty="0">
                <a:solidFill>
                  <a:srgbClr val="FF0000"/>
                </a:solidFill>
                <a:latin typeface="Arial Rounded MT Bold" charset="0"/>
                <a:ea typeface="Arial Rounded MT Bold" charset="0"/>
                <a:cs typeface="Arial Rounded MT Bold" charset="0"/>
                <a:sym typeface="Bree Serif"/>
              </a:rPr>
              <a:t>Full metal jacket is a lead bullet completely covered in copper</a:t>
            </a:r>
          </a:p>
        </p:txBody>
      </p:sp>
      <p:sp>
        <p:nvSpPr>
          <p:cNvPr id="14" name="Shape 154"/>
          <p:cNvSpPr/>
          <p:nvPr/>
        </p:nvSpPr>
        <p:spPr>
          <a:xfrm>
            <a:off x="3458953" y="5362971"/>
            <a:ext cx="258750" cy="143325"/>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68569" tIns="68569" rIns="68569" bIns="68569" anchor="ctr" anchorCtr="0">
            <a:noAutofit/>
          </a:bodyPr>
          <a:lstStyle/>
          <a:p>
            <a:endParaRPr sz="1050"/>
          </a:p>
        </p:txBody>
      </p:sp>
      <p:pic>
        <p:nvPicPr>
          <p:cNvPr id="15" name="Shape 155"/>
          <p:cNvPicPr preferRelativeResize="0"/>
          <p:nvPr/>
        </p:nvPicPr>
        <p:blipFill>
          <a:blip r:embed="rId4">
            <a:alphaModFix/>
          </a:blip>
          <a:stretch>
            <a:fillRect/>
          </a:stretch>
        </p:blipFill>
        <p:spPr>
          <a:xfrm>
            <a:off x="7194625" y="4342408"/>
            <a:ext cx="1877861" cy="1092225"/>
          </a:xfrm>
          <a:prstGeom prst="rect">
            <a:avLst/>
          </a:prstGeom>
          <a:noFill/>
          <a:ln>
            <a:solidFill>
              <a:srgbClr val="FF0000"/>
            </a:solidFill>
          </a:ln>
        </p:spPr>
      </p:pic>
      <p:sp>
        <p:nvSpPr>
          <p:cNvPr id="16" name="Shape 156"/>
          <p:cNvSpPr txBox="1"/>
          <p:nvPr/>
        </p:nvSpPr>
        <p:spPr>
          <a:xfrm>
            <a:off x="5272762" y="3731011"/>
            <a:ext cx="1853643" cy="2915449"/>
          </a:xfrm>
          <a:prstGeom prst="rect">
            <a:avLst/>
          </a:prstGeom>
          <a:noFill/>
          <a:ln w="19050" cap="flat" cmpd="sng">
            <a:solidFill>
              <a:srgbClr val="FF0000"/>
            </a:solidFill>
            <a:prstDash val="solid"/>
            <a:round/>
            <a:headEnd type="none" w="med" len="med"/>
            <a:tailEnd type="none" w="med" len="med"/>
          </a:ln>
        </p:spPr>
        <p:txBody>
          <a:bodyPr lIns="68569" tIns="68569" rIns="68569" bIns="68569" anchor="t" anchorCtr="0">
            <a:noAutofit/>
          </a:bodyPr>
          <a:lstStyle/>
          <a:p>
            <a:r>
              <a:rPr lang="en" sz="2000" dirty="0">
                <a:solidFill>
                  <a:srgbClr val="FF0000"/>
                </a:solidFill>
                <a:latin typeface="Arial Rounded MT Bold" charset="0"/>
                <a:ea typeface="Arial Rounded MT Bold" charset="0"/>
                <a:cs typeface="Arial Rounded MT Bold" charset="0"/>
                <a:sym typeface="Bree Serif"/>
              </a:rPr>
              <a:t>Half jacket is a lead bullet partially covered in copper.  Lead mushrooms and copper increases velocity.</a:t>
            </a:r>
          </a:p>
        </p:txBody>
      </p:sp>
      <p:sp>
        <p:nvSpPr>
          <p:cNvPr id="17" name="Shape 157"/>
          <p:cNvSpPr/>
          <p:nvPr/>
        </p:nvSpPr>
        <p:spPr>
          <a:xfrm>
            <a:off x="7043249" y="4841721"/>
            <a:ext cx="258750" cy="143325"/>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68569" tIns="68569" rIns="68569" bIns="68569" anchor="ctr" anchorCtr="0">
            <a:noAutofit/>
          </a:bodyPr>
          <a:lstStyle/>
          <a:p>
            <a:endParaRPr sz="1050"/>
          </a:p>
        </p:txBody>
      </p:sp>
    </p:spTree>
    <p:extLst>
      <p:ext uri="{BB962C8B-B14F-4D97-AF65-F5344CB8AC3E}">
        <p14:creationId xmlns:p14="http://schemas.microsoft.com/office/powerpoint/2010/main" val="2138097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90" y="372332"/>
            <a:ext cx="4734946" cy="1143000"/>
          </a:xfrm>
        </p:spPr>
        <p:txBody>
          <a:bodyPr>
            <a:noAutofit/>
          </a:bodyPr>
          <a:lstStyle/>
          <a:p>
            <a:r>
              <a:rPr lang="en-US" sz="4000" b="1" u="sng" dirty="0" smtClean="0">
                <a:latin typeface="AR JULIAN" panose="02000000000000000000" pitchFamily="2" charset="0"/>
                <a:ea typeface="Impact" charset="0"/>
                <a:cs typeface="Impact" charset="0"/>
                <a:sym typeface="Ultra"/>
              </a:rPr>
              <a:t>How Are Bullets Used In Forensics?</a:t>
            </a:r>
            <a:endParaRPr lang="en-US" sz="4000"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43917" y="2127755"/>
            <a:ext cx="7524038" cy="2239794"/>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47650">
              <a:buFont typeface="Bree Serif"/>
              <a:buChar char="•"/>
            </a:pPr>
            <a:r>
              <a:rPr lang="en" dirty="0">
                <a:solidFill>
                  <a:schemeClr val="dk1"/>
                </a:solidFill>
                <a:latin typeface="Arial Rounded MT Bold" charset="0"/>
                <a:ea typeface="Arial Rounded MT Bold" charset="0"/>
                <a:cs typeface="Arial Rounded MT Bold" charset="0"/>
                <a:sym typeface="Bree Serif"/>
              </a:rPr>
              <a:t>When a gun is fired, the rifling of a barrel leaves unique marks on a bullet, called a ballistic </a:t>
            </a:r>
            <a:r>
              <a:rPr lang="en" dirty="0" smtClean="0">
                <a:solidFill>
                  <a:schemeClr val="dk1"/>
                </a:solidFill>
                <a:latin typeface="Arial Rounded MT Bold" charset="0"/>
                <a:ea typeface="Arial Rounded MT Bold" charset="0"/>
                <a:cs typeface="Arial Rounded MT Bold" charset="0"/>
                <a:sym typeface="Bree Serif"/>
              </a:rPr>
              <a:t>“fingerprint”</a:t>
            </a:r>
            <a:endParaRPr lang="en"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r>
              <a:rPr lang="en" dirty="0">
                <a:solidFill>
                  <a:schemeClr val="dk1"/>
                </a:solidFill>
                <a:latin typeface="Arial Rounded MT Bold" charset="0"/>
                <a:ea typeface="Arial Rounded MT Bold" charset="0"/>
                <a:cs typeface="Arial Rounded MT Bold" charset="0"/>
                <a:sym typeface="Bree Serif"/>
              </a:rPr>
              <a:t>Looking at these marks can help CSIs compare bullets and spent casings to those that came from a suspected weapon</a:t>
            </a:r>
            <a:r>
              <a:rPr lang="en" dirty="0" smtClean="0">
                <a:solidFill>
                  <a:schemeClr val="dk1"/>
                </a:solidFill>
                <a:latin typeface="Arial Rounded MT Bold" charset="0"/>
                <a:ea typeface="Arial Rounded MT Bold" charset="0"/>
                <a:cs typeface="Arial Rounded MT Bold" charset="0"/>
                <a:sym typeface="Bree Serif"/>
              </a:rPr>
              <a:t>.</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21" name="Picture 2" descr="Image result for firearms and ball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942" y="114110"/>
            <a:ext cx="2746786" cy="18225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968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90" y="290444"/>
            <a:ext cx="7624996" cy="1143000"/>
          </a:xfrm>
        </p:spPr>
        <p:txBody>
          <a:bodyPr>
            <a:noAutofit/>
          </a:bodyPr>
          <a:lstStyle/>
          <a:p>
            <a:r>
              <a:rPr lang="en-US" b="1" u="sng" dirty="0" smtClean="0">
                <a:latin typeface="AR JULIAN" panose="02000000000000000000" pitchFamily="2" charset="0"/>
                <a:ea typeface="Impact" charset="0"/>
                <a:cs typeface="Impact" charset="0"/>
                <a:sym typeface="Ultra"/>
              </a:rPr>
              <a:t>How Are Bullets Used In Forensics?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125553" y="1950327"/>
            <a:ext cx="7728568" cy="1256381"/>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2450" indent="-457200">
              <a:buFont typeface="+mj-lt"/>
              <a:buAutoNum type="arabicPeriod"/>
            </a:pPr>
            <a:r>
              <a:rPr lang="en" sz="2800" dirty="0" smtClean="0">
                <a:solidFill>
                  <a:schemeClr val="dk1"/>
                </a:solidFill>
                <a:latin typeface="Arial Rounded MT Bold" charset="0"/>
                <a:ea typeface="Arial Rounded MT Bold" charset="0"/>
                <a:cs typeface="Arial Rounded MT Bold" charset="0"/>
                <a:sym typeface="Bree Serif"/>
              </a:rPr>
              <a:t>Fired bullets have a unique “fingerprint”</a:t>
            </a:r>
          </a:p>
          <a:p>
            <a:pPr marL="838200" lvl="1"/>
            <a:r>
              <a:rPr lang="en" dirty="0" smtClean="0">
                <a:solidFill>
                  <a:schemeClr val="dk1"/>
                </a:solidFill>
                <a:latin typeface="Arial Rounded MT Bold" charset="0"/>
                <a:ea typeface="Arial Rounded MT Bold" charset="0"/>
                <a:cs typeface="Arial Rounded MT Bold" charset="0"/>
                <a:sym typeface="Bree Serif"/>
              </a:rPr>
              <a:t>Bullets </a:t>
            </a:r>
            <a:r>
              <a:rPr lang="en" dirty="0">
                <a:solidFill>
                  <a:schemeClr val="dk1"/>
                </a:solidFill>
                <a:latin typeface="Arial Rounded MT Bold" charset="0"/>
                <a:ea typeface="Arial Rounded MT Bold" charset="0"/>
                <a:cs typeface="Arial Rounded MT Bold" charset="0"/>
                <a:sym typeface="Bree Serif"/>
              </a:rPr>
              <a:t>can be matched to a gun by looking at the lands and grooves in the barrel.  </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19" name="Shape 177"/>
          <p:cNvPicPr preferRelativeResize="0"/>
          <p:nvPr/>
        </p:nvPicPr>
        <p:blipFill>
          <a:blip r:embed="rId3">
            <a:alphaModFix/>
          </a:blip>
          <a:stretch>
            <a:fillRect/>
          </a:stretch>
        </p:blipFill>
        <p:spPr>
          <a:xfrm>
            <a:off x="4838376" y="4276831"/>
            <a:ext cx="3429000" cy="2035969"/>
          </a:xfrm>
          <a:prstGeom prst="rect">
            <a:avLst/>
          </a:prstGeom>
          <a:noFill/>
          <a:ln>
            <a:noFill/>
          </a:ln>
        </p:spPr>
      </p:pic>
      <p:pic>
        <p:nvPicPr>
          <p:cNvPr id="20" name="Shape 178"/>
          <p:cNvPicPr preferRelativeResize="0"/>
          <p:nvPr/>
        </p:nvPicPr>
        <p:blipFill>
          <a:blip r:embed="rId4">
            <a:alphaModFix/>
          </a:blip>
          <a:stretch>
            <a:fillRect/>
          </a:stretch>
        </p:blipFill>
        <p:spPr>
          <a:xfrm>
            <a:off x="2071370" y="4191106"/>
            <a:ext cx="2143125" cy="2121694"/>
          </a:xfrm>
          <a:prstGeom prst="rect">
            <a:avLst/>
          </a:prstGeom>
          <a:noFill/>
          <a:ln>
            <a:noFill/>
          </a:ln>
        </p:spPr>
      </p:pic>
    </p:spTree>
    <p:extLst>
      <p:ext uri="{BB962C8B-B14F-4D97-AF65-F5344CB8AC3E}">
        <p14:creationId xmlns:p14="http://schemas.microsoft.com/office/powerpoint/2010/main" val="23679952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90" y="290444"/>
            <a:ext cx="7624996" cy="1143000"/>
          </a:xfrm>
        </p:spPr>
        <p:txBody>
          <a:bodyPr>
            <a:noAutofit/>
          </a:bodyPr>
          <a:lstStyle/>
          <a:p>
            <a:r>
              <a:rPr lang="en-US" b="1" u="sng" dirty="0" smtClean="0">
                <a:latin typeface="AR JULIAN" panose="02000000000000000000" pitchFamily="2" charset="0"/>
                <a:ea typeface="Impact" charset="0"/>
                <a:cs typeface="Impact" charset="0"/>
                <a:sym typeface="Ultra"/>
              </a:rPr>
              <a:t>How Are Bullets Used In Forensics?</a:t>
            </a:r>
            <a:endParaRPr lang="en-US" b="1" dirty="0">
              <a:latin typeface="AR JULIAN" panose="02000000000000000000" pitchFamily="2" charset="0"/>
              <a:cs typeface="Aharoni" panose="02010803020104030203" pitchFamily="2" charset="-79"/>
            </a:endParaRPr>
          </a:p>
        </p:txBody>
      </p:sp>
      <p:pic>
        <p:nvPicPr>
          <p:cNvPr id="9" name="Shape 186"/>
          <p:cNvPicPr preferRelativeResize="0">
            <a:picLocks noChangeAspect="1"/>
          </p:cNvPicPr>
          <p:nvPr/>
        </p:nvPicPr>
        <p:blipFill>
          <a:blip r:embed="rId3">
            <a:alphaModFix/>
          </a:blip>
          <a:stretch>
            <a:fillRect/>
          </a:stretch>
        </p:blipFill>
        <p:spPr>
          <a:xfrm rot="-5400000">
            <a:off x="5784546" y="4304521"/>
            <a:ext cx="2370201" cy="2291183"/>
          </a:xfrm>
          <a:prstGeom prst="rect">
            <a:avLst/>
          </a:prstGeom>
          <a:noFill/>
          <a:ln>
            <a:noFill/>
          </a:ln>
        </p:spPr>
      </p:pic>
      <p:pic>
        <p:nvPicPr>
          <p:cNvPr id="10" name="Shape 187"/>
          <p:cNvPicPr preferRelativeResize="0">
            <a:picLocks noChangeAspect="1"/>
          </p:cNvPicPr>
          <p:nvPr/>
        </p:nvPicPr>
        <p:blipFill>
          <a:blip r:embed="rId4">
            <a:alphaModFix/>
          </a:blip>
          <a:stretch>
            <a:fillRect/>
          </a:stretch>
        </p:blipFill>
        <p:spPr>
          <a:xfrm>
            <a:off x="2115404" y="4344571"/>
            <a:ext cx="2944182" cy="2186062"/>
          </a:xfrm>
          <a:prstGeom prst="rect">
            <a:avLst/>
          </a:prstGeom>
          <a:noFill/>
          <a:ln>
            <a:noFill/>
          </a:ln>
        </p:spPr>
      </p:pic>
      <p:sp>
        <p:nvSpPr>
          <p:cNvPr id="13" name="Shape 96"/>
          <p:cNvSpPr txBox="1">
            <a:spLocks/>
          </p:cNvSpPr>
          <p:nvPr/>
        </p:nvSpPr>
        <p:spPr>
          <a:xfrm>
            <a:off x="1447489" y="1834013"/>
            <a:ext cx="7524038" cy="1256381"/>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04825" indent="-457200">
              <a:buFont typeface="+mj-lt"/>
              <a:buAutoNum type="arabicPeriod" startAt="2"/>
            </a:pPr>
            <a:r>
              <a:rPr lang="en" sz="2800" dirty="0">
                <a:solidFill>
                  <a:schemeClr val="dk1"/>
                </a:solidFill>
                <a:latin typeface="Arial Rounded MT Bold" charset="0"/>
                <a:ea typeface="Arial Rounded MT Bold" charset="0"/>
                <a:cs typeface="Arial Rounded MT Bold" charset="0"/>
                <a:sym typeface="Bree Serif"/>
              </a:rPr>
              <a:t>Comparing bullets can determine if they came from the same </a:t>
            </a:r>
            <a:r>
              <a:rPr lang="en" sz="2800" dirty="0" smtClean="0">
                <a:solidFill>
                  <a:schemeClr val="dk1"/>
                </a:solidFill>
                <a:latin typeface="Arial Rounded MT Bold" charset="0"/>
                <a:ea typeface="Arial Rounded MT Bold" charset="0"/>
                <a:cs typeface="Arial Rounded MT Bold" charset="0"/>
                <a:sym typeface="Bree Serif"/>
              </a:rPr>
              <a:t>firearm</a:t>
            </a:r>
          </a:p>
          <a:p>
            <a:pPr marL="790575" lvl="1"/>
            <a:r>
              <a:rPr lang="en" dirty="0" smtClean="0">
                <a:solidFill>
                  <a:schemeClr val="dk1"/>
                </a:solidFill>
                <a:latin typeface="Arial Rounded MT Bold" charset="0"/>
                <a:ea typeface="Arial Rounded MT Bold" charset="0"/>
                <a:cs typeface="Arial Rounded MT Bold" charset="0"/>
                <a:sym typeface="Bree Serif"/>
              </a:rPr>
              <a:t>A </a:t>
            </a:r>
            <a:r>
              <a:rPr lang="en" dirty="0">
                <a:solidFill>
                  <a:schemeClr val="dk1"/>
                </a:solidFill>
                <a:latin typeface="Arial Rounded MT Bold" charset="0"/>
                <a:ea typeface="Arial Rounded MT Bold" charset="0"/>
                <a:cs typeface="Arial Rounded MT Bold" charset="0"/>
                <a:sym typeface="Bree Serif"/>
              </a:rPr>
              <a:t>comparison microscope can show two bullets side by side  </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Tree>
    <p:extLst>
      <p:ext uri="{BB962C8B-B14F-4D97-AF65-F5344CB8AC3E}">
        <p14:creationId xmlns:p14="http://schemas.microsoft.com/office/powerpoint/2010/main" val="1890555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4085" y="-50128"/>
            <a:ext cx="7062715" cy="1143000"/>
          </a:xfrm>
        </p:spPr>
        <p:txBody>
          <a:bodyPr>
            <a:normAutofit/>
          </a:bodyPr>
          <a:lstStyle/>
          <a:p>
            <a:r>
              <a:rPr lang="en-US" sz="4800" b="1" u="sng" dirty="0" smtClean="0">
                <a:latin typeface="AR JULIAN" panose="02000000000000000000" pitchFamily="2" charset="0"/>
                <a:ea typeface="Impact" charset="0"/>
                <a:cs typeface="Impact" charset="0"/>
                <a:sym typeface="Ultra"/>
              </a:rPr>
              <a:t>Ballistics</a:t>
            </a:r>
            <a:endParaRPr lang="en-US" sz="4800" b="1" dirty="0">
              <a:latin typeface="AR JULIAN" panose="02000000000000000000" pitchFamily="2" charset="0"/>
              <a:cs typeface="Aharoni" panose="02010803020104030203" pitchFamily="2" charset="-79"/>
            </a:endParaRPr>
          </a:p>
        </p:txBody>
      </p:sp>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96"/>
          <p:cNvSpPr txBox="1">
            <a:spLocks noGrp="1"/>
          </p:cNvSpPr>
          <p:nvPr>
            <p:ph idx="1"/>
          </p:nvPr>
        </p:nvSpPr>
        <p:spPr>
          <a:xfrm>
            <a:off x="1337481" y="887949"/>
            <a:ext cx="7710985" cy="1049646"/>
          </a:xfrm>
          <a:prstGeom prst="rect">
            <a:avLst/>
          </a:prstGeom>
          <a:noFill/>
          <a:ln>
            <a:noFill/>
          </a:ln>
        </p:spPr>
        <p:txBody>
          <a:bodyPr lIns="91425" tIns="91425" rIns="91425" bIns="91425" anchor="t" anchorCtr="0">
            <a:noAutofit/>
          </a:bodyPr>
          <a:lstStyle/>
          <a:p>
            <a:pPr lvl="0">
              <a:spcBef>
                <a:spcPts val="0"/>
              </a:spcBef>
              <a:buNone/>
            </a:pPr>
            <a:r>
              <a:rPr lang="en-US" dirty="0" smtClean="0">
                <a:latin typeface="Arial Rounded MT Bold" charset="0"/>
                <a:ea typeface="Arial Rounded MT Bold" charset="0"/>
                <a:cs typeface="Arial Rounded MT Bold" charset="0"/>
              </a:rPr>
              <a:t>	</a:t>
            </a:r>
            <a:r>
              <a:rPr lang="en-US" sz="2800" dirty="0" smtClean="0">
                <a:latin typeface="Arial Rounded MT Bold" charset="0"/>
                <a:ea typeface="Arial Rounded MT Bold" charset="0"/>
                <a:cs typeface="Arial Rounded MT Bold" charset="0"/>
                <a:sym typeface="Bree Serif"/>
              </a:rPr>
              <a:t>the </a:t>
            </a:r>
            <a:r>
              <a:rPr lang="en-US" sz="2800" dirty="0">
                <a:latin typeface="Arial Rounded MT Bold" charset="0"/>
                <a:ea typeface="Arial Rounded MT Bold" charset="0"/>
                <a:cs typeface="Arial Rounded MT Bold" charset="0"/>
                <a:sym typeface="Bree Serif"/>
              </a:rPr>
              <a:t>study of projectiles </a:t>
            </a:r>
            <a:r>
              <a:rPr lang="en-US" sz="2800" dirty="0" smtClean="0">
                <a:latin typeface="Arial Rounded MT Bold" charset="0"/>
                <a:ea typeface="Arial Rounded MT Bold" charset="0"/>
                <a:cs typeface="Arial Rounded MT Bold" charset="0"/>
                <a:sym typeface="Bree Serif"/>
              </a:rPr>
              <a:t>in flight; includes the launch and behavior of the projectile</a:t>
            </a:r>
            <a:endParaRPr lang="en-US" sz="2800" b="1" dirty="0">
              <a:latin typeface="Arial Rounded MT Bold" charset="0"/>
              <a:ea typeface="Arial Rounded MT Bold" charset="0"/>
              <a:cs typeface="Arial Rounded MT Bold" charset="0"/>
            </a:endParaRPr>
          </a:p>
        </p:txBody>
      </p:sp>
      <p:sp>
        <p:nvSpPr>
          <p:cNvPr id="8" name="Title 1"/>
          <p:cNvSpPr txBox="1">
            <a:spLocks/>
          </p:cNvSpPr>
          <p:nvPr/>
        </p:nvSpPr>
        <p:spPr>
          <a:xfrm>
            <a:off x="1624084" y="1750785"/>
            <a:ext cx="706271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u="sng" dirty="0" smtClean="0">
                <a:latin typeface="AR JULIAN" panose="02000000000000000000" pitchFamily="2" charset="0"/>
                <a:ea typeface="Impact" charset="0"/>
                <a:cs typeface="Impact" charset="0"/>
                <a:sym typeface="Ultra"/>
              </a:rPr>
              <a:t>Forensic Ballistics</a:t>
            </a:r>
            <a:endParaRPr lang="en-US" sz="4800" b="1" dirty="0">
              <a:latin typeface="AR JULIAN" panose="02000000000000000000" pitchFamily="2" charset="0"/>
              <a:cs typeface="Aharoni" panose="02010803020104030203" pitchFamily="2" charset="-79"/>
            </a:endParaRPr>
          </a:p>
        </p:txBody>
      </p:sp>
      <p:sp>
        <p:nvSpPr>
          <p:cNvPr id="9" name="Shape 96"/>
          <p:cNvSpPr txBox="1">
            <a:spLocks/>
          </p:cNvSpPr>
          <p:nvPr/>
        </p:nvSpPr>
        <p:spPr>
          <a:xfrm>
            <a:off x="1405721" y="2675420"/>
            <a:ext cx="7710985" cy="1722377"/>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ts val="0"/>
              </a:spcBef>
              <a:buClr>
                <a:srgbClr val="FF0000"/>
              </a:buClr>
              <a:buSzPct val="25000"/>
              <a:buNone/>
            </a:pPr>
            <a:r>
              <a:rPr lang="en-US" sz="2800" dirty="0">
                <a:latin typeface="Arial Rounded MT Bold" charset="0"/>
                <a:ea typeface="Arial Rounded MT Bold" charset="0"/>
                <a:cs typeface="Arial Rounded MT Bold" charset="0"/>
                <a:sym typeface="Bree Serif"/>
              </a:rPr>
              <a:t>Forensic ballistics is the scientific analysis or interpretation of all ballistic related evidence with the purpose of interpreting and establishing the facts in a shooting related crime</a:t>
            </a:r>
          </a:p>
        </p:txBody>
      </p:sp>
      <p:sp>
        <p:nvSpPr>
          <p:cNvPr id="3" name="Rectangle 2"/>
          <p:cNvSpPr/>
          <p:nvPr/>
        </p:nvSpPr>
        <p:spPr>
          <a:xfrm>
            <a:off x="1624085" y="5561244"/>
            <a:ext cx="3697717" cy="1077218"/>
          </a:xfrm>
          <a:prstGeom prst="rect">
            <a:avLst/>
          </a:prstGeom>
        </p:spPr>
        <p:txBody>
          <a:bodyPr wrap="square">
            <a:spAutoFit/>
          </a:bodyPr>
          <a:lstStyle/>
          <a:p>
            <a:r>
              <a:rPr lang="en-US" sz="1600" dirty="0" smtClean="0"/>
              <a:t>Forensics of Firearms (2.28) </a:t>
            </a:r>
            <a:r>
              <a:rPr lang="en-US" sz="1600" dirty="0" smtClean="0">
                <a:hlinkClick r:id="rId3"/>
              </a:rPr>
              <a:t>https</a:t>
            </a:r>
            <a:r>
              <a:rPr lang="en-US" sz="1600" dirty="0">
                <a:hlinkClick r:id="rId3"/>
              </a:rPr>
              <a:t>://</a:t>
            </a:r>
            <a:r>
              <a:rPr lang="en-US" sz="1600" dirty="0" smtClean="0">
                <a:hlinkClick r:id="rId3"/>
              </a:rPr>
              <a:t>www.youtube.com/watch?v=RBifOqXTU4o</a:t>
            </a:r>
            <a:endParaRPr lang="en-US" sz="1600" dirty="0" smtClean="0"/>
          </a:p>
          <a:p>
            <a:endParaRPr lang="en-US" sz="1600"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5743" y="4533137"/>
            <a:ext cx="2992723" cy="2244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6773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90" y="290444"/>
            <a:ext cx="7624996" cy="1143000"/>
          </a:xfrm>
        </p:spPr>
        <p:txBody>
          <a:bodyPr>
            <a:noAutofit/>
          </a:bodyPr>
          <a:lstStyle/>
          <a:p>
            <a:r>
              <a:rPr lang="en-US" b="1" u="sng" dirty="0" smtClean="0">
                <a:latin typeface="AR JULIAN" panose="02000000000000000000" pitchFamily="2" charset="0"/>
                <a:ea typeface="Impact" charset="0"/>
                <a:cs typeface="Impact" charset="0"/>
                <a:sym typeface="Ultra"/>
              </a:rPr>
              <a:t>How Are Bullets Used In Forensics?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43917" y="1745611"/>
            <a:ext cx="7524038" cy="1256381"/>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52450" indent="-457200">
              <a:buFont typeface="+mj-lt"/>
              <a:buAutoNum type="arabicPeriod" startAt="3"/>
            </a:pPr>
            <a:r>
              <a:rPr lang="en" sz="2800" dirty="0" smtClean="0">
                <a:solidFill>
                  <a:schemeClr val="dk1"/>
                </a:solidFill>
                <a:latin typeface="Arial Rounded MT Bold" charset="0"/>
                <a:ea typeface="Arial Rounded MT Bold" charset="0"/>
                <a:cs typeface="Arial Rounded MT Bold" charset="0"/>
                <a:sym typeface="Bree Serif"/>
              </a:rPr>
              <a:t>F</a:t>
            </a:r>
            <a:r>
              <a:rPr lang="en-US" sz="2800" dirty="0" err="1" smtClean="0">
                <a:solidFill>
                  <a:schemeClr val="dk1"/>
                </a:solidFill>
                <a:latin typeface="Arial Rounded MT Bold" charset="0"/>
                <a:ea typeface="Arial Rounded MT Bold" charset="0"/>
                <a:cs typeface="Arial Rounded MT Bold" charset="0"/>
                <a:sym typeface="Bree Serif"/>
              </a:rPr>
              <a:t>i</a:t>
            </a:r>
            <a:r>
              <a:rPr lang="en" sz="2800" dirty="0" smtClean="0">
                <a:solidFill>
                  <a:schemeClr val="dk1"/>
                </a:solidFill>
                <a:latin typeface="Arial Rounded MT Bold" charset="0"/>
                <a:ea typeface="Arial Rounded MT Bold" charset="0"/>
                <a:cs typeface="Arial Rounded MT Bold" charset="0"/>
                <a:sym typeface="Bree Serif"/>
              </a:rPr>
              <a:t>ring pin marks can also be compared</a:t>
            </a:r>
          </a:p>
          <a:p>
            <a:pPr marL="781050" lvl="1"/>
            <a:r>
              <a:rPr lang="en-US" dirty="0" smtClean="0">
                <a:solidFill>
                  <a:schemeClr val="dk1"/>
                </a:solidFill>
                <a:latin typeface="Arial Rounded MT Bold" charset="0"/>
                <a:ea typeface="Arial Rounded MT Bold" charset="0"/>
                <a:cs typeface="Arial Rounded MT Bold" charset="0"/>
                <a:sym typeface="Bree Serif"/>
              </a:rPr>
              <a:t>T</a:t>
            </a:r>
            <a:r>
              <a:rPr lang="en" dirty="0" smtClean="0">
                <a:solidFill>
                  <a:schemeClr val="dk1"/>
                </a:solidFill>
                <a:latin typeface="Arial Rounded MT Bold" charset="0"/>
                <a:ea typeface="Arial Rounded MT Bold" charset="0"/>
                <a:cs typeface="Arial Rounded MT Bold" charset="0"/>
                <a:sym typeface="Bree Serif"/>
              </a:rPr>
              <a:t>he firing pin makes a unique mark on the spent casing of the cartridge.  T</a:t>
            </a:r>
            <a:r>
              <a:rPr lang="en-US" dirty="0" smtClean="0">
                <a:solidFill>
                  <a:schemeClr val="dk1"/>
                </a:solidFill>
                <a:latin typeface="Arial Rounded MT Bold" charset="0"/>
                <a:ea typeface="Arial Rounded MT Bold" charset="0"/>
                <a:cs typeface="Arial Rounded MT Bold" charset="0"/>
                <a:sym typeface="Bree Serif"/>
              </a:rPr>
              <a:t>h</a:t>
            </a:r>
            <a:r>
              <a:rPr lang="en" dirty="0" smtClean="0">
                <a:solidFill>
                  <a:schemeClr val="dk1"/>
                </a:solidFill>
                <a:latin typeface="Arial Rounded MT Bold" charset="0"/>
                <a:ea typeface="Arial Rounded MT Bold" charset="0"/>
                <a:cs typeface="Arial Rounded MT Bold" charset="0"/>
                <a:sym typeface="Bree Serif"/>
              </a:rPr>
              <a:t>ese can be compared in the same way</a:t>
            </a:r>
            <a:endParaRPr lang="en"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11" name="Shape 201"/>
          <p:cNvPicPr preferRelativeResize="0">
            <a:picLocks noChangeAspect="1"/>
          </p:cNvPicPr>
          <p:nvPr/>
        </p:nvPicPr>
        <p:blipFill>
          <a:blip r:embed="rId3">
            <a:alphaModFix/>
          </a:blip>
          <a:stretch>
            <a:fillRect/>
          </a:stretch>
        </p:blipFill>
        <p:spPr>
          <a:xfrm>
            <a:off x="5691116" y="3899788"/>
            <a:ext cx="2578303" cy="2750526"/>
          </a:xfrm>
          <a:prstGeom prst="rect">
            <a:avLst/>
          </a:prstGeom>
          <a:noFill/>
          <a:ln>
            <a:noFill/>
          </a:ln>
        </p:spPr>
      </p:pic>
      <p:pic>
        <p:nvPicPr>
          <p:cNvPr id="13" name="Shape 202"/>
          <p:cNvPicPr preferRelativeResize="0">
            <a:picLocks noChangeAspect="1"/>
          </p:cNvPicPr>
          <p:nvPr/>
        </p:nvPicPr>
        <p:blipFill>
          <a:blip r:embed="rId4">
            <a:alphaModFix/>
          </a:blip>
          <a:stretch>
            <a:fillRect/>
          </a:stretch>
        </p:blipFill>
        <p:spPr>
          <a:xfrm>
            <a:off x="2306472" y="4442483"/>
            <a:ext cx="2839927" cy="2099517"/>
          </a:xfrm>
          <a:prstGeom prst="rect">
            <a:avLst/>
          </a:prstGeom>
          <a:noFill/>
          <a:ln>
            <a:noFill/>
          </a:ln>
        </p:spPr>
      </p:pic>
    </p:spTree>
    <p:extLst>
      <p:ext uri="{BB962C8B-B14F-4D97-AF65-F5344CB8AC3E}">
        <p14:creationId xmlns:p14="http://schemas.microsoft.com/office/powerpoint/2010/main" val="135383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1765" y="117914"/>
            <a:ext cx="7349761" cy="1143000"/>
          </a:xfrm>
        </p:spPr>
        <p:txBody>
          <a:bodyPr>
            <a:noAutofit/>
          </a:bodyPr>
          <a:lstStyle/>
          <a:p>
            <a:r>
              <a:rPr lang="en-US" b="1" u="sng" dirty="0" smtClean="0">
                <a:latin typeface="AR JULIAN" panose="02000000000000000000" pitchFamily="2" charset="0"/>
                <a:ea typeface="Impact" charset="0"/>
                <a:cs typeface="Impact" charset="0"/>
                <a:sym typeface="Ultra"/>
              </a:rPr>
              <a:t>Cartridge Markings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47489" y="1297266"/>
            <a:ext cx="7524038" cy="4896498"/>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b="1" dirty="0">
                <a:latin typeface="Ariel rounded mt"/>
                <a:ea typeface="ＭＳ Ｐゴシック" panose="020B0600070205080204" pitchFamily="34" charset="-128"/>
              </a:rPr>
              <a:t>All moving components contact the cartridge rather than the bullet </a:t>
            </a:r>
            <a:r>
              <a:rPr lang="en-US" altLang="en-US" sz="2800" b="1" dirty="0" smtClean="0">
                <a:latin typeface="Ariel rounded mt"/>
                <a:ea typeface="ＭＳ Ｐゴシック" panose="020B0600070205080204" pitchFamily="34" charset="-128"/>
              </a:rPr>
              <a:t>and can </a:t>
            </a:r>
            <a:r>
              <a:rPr lang="en-US" altLang="en-US" sz="2800" b="1" dirty="0">
                <a:latin typeface="Ariel rounded mt"/>
                <a:ea typeface="ＭＳ Ｐゴシック" panose="020B0600070205080204" pitchFamily="34" charset="-128"/>
              </a:rPr>
              <a:t>leave useful impressions on shell cartridges.</a:t>
            </a:r>
          </a:p>
          <a:p>
            <a:r>
              <a:rPr lang="en-US" altLang="en-US" sz="2800" b="1" dirty="0">
                <a:latin typeface="Ariel rounded mt"/>
                <a:ea typeface="ＭＳ Ｐゴシック" panose="020B0600070205080204" pitchFamily="34" charset="-128"/>
              </a:rPr>
              <a:t>Cartridge Case Individual Characteristics:</a:t>
            </a:r>
          </a:p>
          <a:p>
            <a:pPr lvl="1"/>
            <a:r>
              <a:rPr lang="en-US" altLang="en-US" b="1" dirty="0">
                <a:latin typeface="Ariel rounded mt"/>
                <a:ea typeface="ＭＳ Ｐゴシック" panose="020B0600070205080204" pitchFamily="34" charset="-128"/>
              </a:rPr>
              <a:t>Breech face marks</a:t>
            </a:r>
          </a:p>
          <a:p>
            <a:pPr lvl="1"/>
            <a:r>
              <a:rPr lang="en-US" altLang="en-US" b="1" dirty="0">
                <a:latin typeface="Ariel rounded mt"/>
                <a:ea typeface="ＭＳ Ｐゴシック" panose="020B0600070205080204" pitchFamily="34" charset="-128"/>
              </a:rPr>
              <a:t>Firing pin impressions </a:t>
            </a:r>
          </a:p>
          <a:p>
            <a:pPr lvl="1"/>
            <a:r>
              <a:rPr lang="en-US" altLang="en-US" b="1" dirty="0">
                <a:latin typeface="Ariel rounded mt"/>
                <a:ea typeface="ＭＳ Ｐゴシック" panose="020B0600070205080204" pitchFamily="34" charset="-128"/>
              </a:rPr>
              <a:t>Chamber marks</a:t>
            </a:r>
          </a:p>
          <a:p>
            <a:pPr lvl="1"/>
            <a:r>
              <a:rPr lang="en-US" altLang="en-US" b="1" dirty="0">
                <a:latin typeface="Ariel rounded mt"/>
                <a:ea typeface="ＭＳ Ｐゴシック" panose="020B0600070205080204" pitchFamily="34" charset="-128"/>
              </a:rPr>
              <a:t>Extractor marks</a:t>
            </a:r>
          </a:p>
          <a:p>
            <a:pPr lvl="1"/>
            <a:r>
              <a:rPr lang="en-US" altLang="en-US" b="1" dirty="0">
                <a:latin typeface="Ariel rounded mt"/>
                <a:ea typeface="ＭＳ Ｐゴシック" panose="020B0600070205080204" pitchFamily="34" charset="-128"/>
              </a:rPr>
              <a:t>Ejector marks</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Tree>
    <p:extLst>
      <p:ext uri="{BB962C8B-B14F-4D97-AF65-F5344CB8AC3E}">
        <p14:creationId xmlns:p14="http://schemas.microsoft.com/office/powerpoint/2010/main" val="1755221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1765" y="31649"/>
            <a:ext cx="7349761" cy="1143000"/>
          </a:xfrm>
        </p:spPr>
        <p:txBody>
          <a:bodyPr>
            <a:noAutofit/>
          </a:bodyPr>
          <a:lstStyle/>
          <a:p>
            <a:r>
              <a:rPr lang="en-US" b="1" u="sng" dirty="0" smtClean="0">
                <a:latin typeface="AR JULIAN" panose="02000000000000000000" pitchFamily="2" charset="0"/>
                <a:ea typeface="Impact" charset="0"/>
                <a:cs typeface="Impact" charset="0"/>
                <a:sym typeface="Ultra"/>
              </a:rPr>
              <a:t>Breech Marks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47489" y="1021218"/>
            <a:ext cx="7524038" cy="343001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dirty="0" smtClean="0">
                <a:latin typeface="Arial Rounded MT Bold" panose="020F0704030504030204" pitchFamily="34" charset="0"/>
                <a:ea typeface="ＭＳ Ｐゴシック" panose="020B0600070205080204" pitchFamily="34" charset="-128"/>
              </a:rPr>
              <a:t>When </a:t>
            </a:r>
            <a:r>
              <a:rPr lang="en-US" altLang="en-US" sz="2800" dirty="0">
                <a:latin typeface="Arial Rounded MT Bold" panose="020F0704030504030204" pitchFamily="34" charset="0"/>
                <a:ea typeface="ＭＳ Ｐゴシック" panose="020B0600070205080204" pitchFamily="34" charset="-128"/>
              </a:rPr>
              <a:t>a cartridge is fired, the explosion forces the bullet down the barrel and the shell casing is forced back against the breech. </a:t>
            </a:r>
          </a:p>
          <a:p>
            <a:r>
              <a:rPr lang="en-US" altLang="en-US" sz="2800" dirty="0">
                <a:latin typeface="Arial Rounded MT Bold" panose="020F0704030504030204" pitchFamily="34" charset="0"/>
                <a:ea typeface="ＭＳ Ｐゴシック" panose="020B0600070205080204" pitchFamily="34" charset="-128"/>
              </a:rPr>
              <a:t>This leaves impressions unique to the individual gun’s breech on the shell casing. </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5" name="Picture 5" descr="cc class characterisitic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056" y="3850155"/>
            <a:ext cx="4353565" cy="2953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860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1765" y="31649"/>
            <a:ext cx="7349761" cy="1143000"/>
          </a:xfrm>
        </p:spPr>
        <p:txBody>
          <a:bodyPr>
            <a:noAutofit/>
          </a:bodyPr>
          <a:lstStyle/>
          <a:p>
            <a:r>
              <a:rPr lang="en-US" b="1" u="sng" dirty="0" smtClean="0">
                <a:latin typeface="AR JULIAN" panose="02000000000000000000" pitchFamily="2" charset="0"/>
                <a:ea typeface="Impact" charset="0"/>
                <a:cs typeface="Impact" charset="0"/>
                <a:sym typeface="Ultra"/>
              </a:rPr>
              <a:t>Firing Pin Marks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47489" y="1021218"/>
            <a:ext cx="7524037" cy="343001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dirty="0">
                <a:latin typeface="Arial Rounded MT Bold" panose="020F0704030504030204" pitchFamily="34" charset="0"/>
                <a:ea typeface="ＭＳ Ｐゴシック" panose="020B0600070205080204" pitchFamily="34" charset="-128"/>
              </a:rPr>
              <a:t>In order to fire the cartridge, the primer must first be ignited. To accomplish this a firing pin strikes the center ring of the cartridge. </a:t>
            </a:r>
          </a:p>
          <a:p>
            <a:r>
              <a:rPr lang="en-US" altLang="en-US" sz="2800" dirty="0">
                <a:latin typeface="Arial Rounded MT Bold" panose="020F0704030504030204" pitchFamily="34" charset="0"/>
                <a:ea typeface="ＭＳ Ｐゴシック" panose="020B0600070205080204" pitchFamily="34" charset="-128"/>
              </a:rPr>
              <a:t>This will in turn leave a distinct impression that is unique to the firing pin of that particular gun. </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3216" y="3845948"/>
            <a:ext cx="3178234" cy="301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286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1765" y="31649"/>
            <a:ext cx="7349761" cy="1143000"/>
          </a:xfrm>
        </p:spPr>
        <p:txBody>
          <a:bodyPr>
            <a:noAutofit/>
          </a:bodyPr>
          <a:lstStyle/>
          <a:p>
            <a:r>
              <a:rPr lang="en-US" b="1" u="sng" dirty="0" smtClean="0">
                <a:latin typeface="AR JULIAN" panose="02000000000000000000" pitchFamily="2" charset="0"/>
                <a:ea typeface="Impact" charset="0"/>
                <a:cs typeface="Impact" charset="0"/>
                <a:sym typeface="Ultra"/>
              </a:rPr>
              <a:t>Chamber Marks</a:t>
            </a:r>
            <a:endParaRPr lang="en-US" b="1" dirty="0">
              <a:latin typeface="AR JULIAN" panose="02000000000000000000" pitchFamily="2" charset="0"/>
              <a:cs typeface="Aharoni" panose="02010803020104030203" pitchFamily="2" charset="-79"/>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489" y="1174649"/>
            <a:ext cx="5842917" cy="356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2"/>
          <p:cNvGrpSpPr>
            <a:grpSpLocks/>
          </p:cNvGrpSpPr>
          <p:nvPr/>
        </p:nvGrpSpPr>
        <p:grpSpPr bwMode="auto">
          <a:xfrm rot="-5400000">
            <a:off x="7259638" y="2347913"/>
            <a:ext cx="1885950" cy="1492250"/>
            <a:chOff x="384" y="864"/>
            <a:chExt cx="1008" cy="806"/>
          </a:xfrm>
        </p:grpSpPr>
        <p:pic>
          <p:nvPicPr>
            <p:cNvPr id="10" name="Picture 13" descr="11-14-07ejector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 y="864"/>
              <a:ext cx="1008"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4"/>
            <p:cNvSpPr>
              <a:spLocks noChangeShapeType="1"/>
            </p:cNvSpPr>
            <p:nvPr/>
          </p:nvSpPr>
          <p:spPr bwMode="auto">
            <a:xfrm flipV="1">
              <a:off x="576" y="1248"/>
              <a:ext cx="144" cy="14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 name="Group 15"/>
          <p:cNvGrpSpPr>
            <a:grpSpLocks/>
          </p:cNvGrpSpPr>
          <p:nvPr/>
        </p:nvGrpSpPr>
        <p:grpSpPr bwMode="auto">
          <a:xfrm rot="-5400000">
            <a:off x="7260432" y="4401344"/>
            <a:ext cx="1884362" cy="1492250"/>
            <a:chOff x="384" y="1680"/>
            <a:chExt cx="1008" cy="806"/>
          </a:xfrm>
        </p:grpSpPr>
        <p:pic>
          <p:nvPicPr>
            <p:cNvPr id="14" name="Picture 16" descr="11-14-07ejectorD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1680"/>
              <a:ext cx="1008"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7"/>
            <p:cNvSpPr>
              <a:spLocks noChangeShapeType="1"/>
            </p:cNvSpPr>
            <p:nvPr/>
          </p:nvSpPr>
          <p:spPr bwMode="auto">
            <a:xfrm flipV="1">
              <a:off x="624" y="2160"/>
              <a:ext cx="144" cy="9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852996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382165" y="186419"/>
            <a:ext cx="4761835" cy="1143000"/>
          </a:xfrm>
        </p:spPr>
        <p:txBody>
          <a:bodyPr>
            <a:noAutofit/>
          </a:bodyPr>
          <a:lstStyle/>
          <a:p>
            <a:r>
              <a:rPr lang="en-US" b="1" u="sng" dirty="0" smtClean="0">
                <a:latin typeface="AR JULIAN" panose="02000000000000000000" pitchFamily="2" charset="0"/>
                <a:ea typeface="Impact" charset="0"/>
                <a:cs typeface="Impact" charset="0"/>
                <a:sym typeface="Ultra"/>
              </a:rPr>
              <a:t>Extracting Pin &amp; </a:t>
            </a:r>
            <a:br>
              <a:rPr lang="en-US" b="1" u="sng" dirty="0" smtClean="0">
                <a:latin typeface="AR JULIAN" panose="02000000000000000000" pitchFamily="2" charset="0"/>
                <a:ea typeface="Impact" charset="0"/>
                <a:cs typeface="Impact" charset="0"/>
                <a:sym typeface="Ultra"/>
              </a:rPr>
            </a:br>
            <a:r>
              <a:rPr lang="en-US" b="1" u="sng" dirty="0" smtClean="0">
                <a:latin typeface="AR JULIAN" panose="02000000000000000000" pitchFamily="2" charset="0"/>
                <a:ea typeface="Impact" charset="0"/>
                <a:cs typeface="Impact" charset="0"/>
                <a:sym typeface="Ultra"/>
              </a:rPr>
              <a:t>Ejector Marks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43971" y="589897"/>
            <a:ext cx="3450211" cy="343001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800" dirty="0">
                <a:latin typeface="Arial Rounded MT Bold" panose="020F0704030504030204" pitchFamily="34" charset="0"/>
              </a:rPr>
              <a:t>The extracting pin and ejector throw the spent shell casing from the chamber of the gun. </a:t>
            </a:r>
          </a:p>
          <a:p>
            <a:pPr>
              <a:defRPr/>
            </a:pPr>
            <a:r>
              <a:rPr lang="en-US" sz="2800" dirty="0">
                <a:latin typeface="Arial Rounded MT Bold" panose="020F0704030504030204" pitchFamily="34" charset="0"/>
              </a:rPr>
              <a:t>These leave marks on the shell casing that are unique to those parts on that particular firearm. </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97700" y="2812211"/>
            <a:ext cx="4246299" cy="39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8292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90" y="186419"/>
            <a:ext cx="7503080" cy="1143000"/>
          </a:xfrm>
        </p:spPr>
        <p:txBody>
          <a:bodyPr>
            <a:noAutofit/>
          </a:bodyPr>
          <a:lstStyle/>
          <a:p>
            <a:r>
              <a:rPr lang="en-US" b="1" u="sng" dirty="0" smtClean="0">
                <a:latin typeface="AR JULIAN" panose="02000000000000000000" pitchFamily="2" charset="0"/>
                <a:ea typeface="Impact" charset="0"/>
                <a:cs typeface="Impact" charset="0"/>
                <a:sym typeface="Ultra"/>
              </a:rPr>
              <a:t>Serial Number Restoration</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31895" y="1356609"/>
            <a:ext cx="7518675" cy="343001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14350">
              <a:buFont typeface="Calibri" panose="020F0502020204030204" pitchFamily="34" charset="0"/>
              <a:buAutoNum type="arabicPeriod"/>
            </a:pPr>
            <a:r>
              <a:rPr lang="en-US" altLang="en-US" sz="2800" dirty="0">
                <a:latin typeface="Arial Rounded MT Bold" panose="020F0704030504030204" pitchFamily="34" charset="0"/>
                <a:ea typeface="ＭＳ Ｐゴシック" panose="020B0600070205080204" pitchFamily="34" charset="-128"/>
              </a:rPr>
              <a:t>When a serial number is stamped into a gun, the metal underneath the number is compressed &amp; hardened. </a:t>
            </a:r>
          </a:p>
          <a:p>
            <a:pPr marL="571500" indent="-514350">
              <a:buFont typeface="Calibri" panose="020F0502020204030204" pitchFamily="34" charset="0"/>
              <a:buAutoNum type="arabicPeriod"/>
            </a:pPr>
            <a:r>
              <a:rPr lang="en-US" altLang="en-US" sz="2800" dirty="0">
                <a:latin typeface="Arial Rounded MT Bold" panose="020F0704030504030204" pitchFamily="34" charset="0"/>
                <a:ea typeface="ＭＳ Ｐゴシック" panose="020B0600070205080204" pitchFamily="34" charset="-128"/>
              </a:rPr>
              <a:t>If the number is filed-off, the hardened area may still be present.</a:t>
            </a:r>
          </a:p>
          <a:p>
            <a:pPr marL="571500" indent="-514350">
              <a:buFont typeface="Calibri" panose="020F0502020204030204" pitchFamily="34" charset="0"/>
              <a:buAutoNum type="arabicPeriod"/>
            </a:pPr>
            <a:r>
              <a:rPr lang="en-US" altLang="en-US" sz="2800" dirty="0">
                <a:latin typeface="Arial Rounded MT Bold" panose="020F0704030504030204" pitchFamily="34" charset="0"/>
                <a:ea typeface="ＭＳ Ｐゴシック" panose="020B0600070205080204" pitchFamily="34" charset="-128"/>
              </a:rPr>
              <a:t>By using an acid solution the metal can be slowly eaten away.</a:t>
            </a:r>
          </a:p>
          <a:p>
            <a:pPr lvl="1"/>
            <a:r>
              <a:rPr lang="en-US" altLang="en-US" dirty="0">
                <a:latin typeface="Arial Rounded MT Bold" panose="020F0704030504030204" pitchFamily="34" charset="0"/>
                <a:ea typeface="ＭＳ Ｐゴシック" panose="020B0600070205080204" pitchFamily="34" charset="-128"/>
              </a:rPr>
              <a:t>In this process the softer metal will be eaten away first and the number may reappear.</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Tree>
    <p:extLst>
      <p:ext uri="{BB962C8B-B14F-4D97-AF65-F5344CB8AC3E}">
        <p14:creationId xmlns:p14="http://schemas.microsoft.com/office/powerpoint/2010/main" val="1345918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777044" y="186419"/>
            <a:ext cx="6752808" cy="1143000"/>
          </a:xfrm>
        </p:spPr>
        <p:txBody>
          <a:bodyPr>
            <a:noAutofit/>
          </a:bodyPr>
          <a:lstStyle/>
          <a:p>
            <a:r>
              <a:rPr lang="en-US" b="1" u="sng" dirty="0" smtClean="0">
                <a:latin typeface="AR JULIAN" panose="02000000000000000000" pitchFamily="2" charset="0"/>
                <a:ea typeface="Impact" charset="0"/>
                <a:cs typeface="Impact" charset="0"/>
                <a:sym typeface="Ultra"/>
              </a:rPr>
              <a:t>Firearms Evidence</a:t>
            </a:r>
            <a:endParaRPr lang="en-US" b="1" dirty="0">
              <a:latin typeface="AR JULIAN" panose="02000000000000000000" pitchFamily="2" charset="0"/>
              <a:cs typeface="Aharoni" panose="02010803020104030203" pitchFamily="2" charset="-79"/>
            </a:endParaRPr>
          </a:p>
        </p:txBody>
      </p:sp>
      <p:sp>
        <p:nvSpPr>
          <p:cNvPr id="6" name="Rectangle 6" descr="60%"/>
          <p:cNvSpPr>
            <a:spLocks noGrp="1" noChangeArrowheads="1"/>
          </p:cNvSpPr>
          <p:nvPr>
            <p:ph sz="half" idx="1"/>
          </p:nvPr>
        </p:nvSpPr>
        <p:spPr>
          <a:xfrm>
            <a:off x="1447489" y="1526488"/>
            <a:ext cx="3574630" cy="4849813"/>
          </a:xfrm>
          <a:extLst>
            <a:ext uri="{909E8E84-426E-40DD-AFC4-6F175D3DCCD1}">
              <a14:hiddenFill xmlns:a14="http://schemas.microsoft.com/office/drawing/2010/main">
                <a:pattFill prst="pct60">
                  <a:fgClr>
                    <a:srgbClr val="FFCC00"/>
                  </a:fgClr>
                  <a:bgClr>
                    <a:schemeClr val="bg1"/>
                  </a:bgClr>
                </a:pattFill>
              </a14:hiddenFill>
            </a:ext>
            <a:ext uri="{91240B29-F687-4F45-9708-019B960494DF}">
              <a14:hiddenLine xmlns:a14="http://schemas.microsoft.com/office/drawing/2010/main" w="9525">
                <a:solidFill>
                  <a:schemeClr val="hlink"/>
                </a:solidFill>
                <a:miter lim="800000"/>
                <a:headEnd/>
                <a:tailEnd/>
              </a14:hiddenLine>
            </a:ext>
          </a:extLst>
        </p:spPr>
        <p:txBody>
          <a:bodyPr rtlCol="0">
            <a:noAutofit/>
          </a:bodyPr>
          <a:lstStyle/>
          <a:p>
            <a:pPr marL="0" indent="0" eaLnBrk="1" fontAlgn="auto" hangingPunct="1">
              <a:spcAft>
                <a:spcPts val="0"/>
              </a:spcAft>
              <a:buFont typeface="Arial"/>
              <a:buNone/>
              <a:defRPr/>
            </a:pPr>
            <a:r>
              <a:rPr lang="en-US" sz="2800" b="1" dirty="0">
                <a:latin typeface="Arial Rounded MT Bold" panose="020F0704030504030204" pitchFamily="34" charset="0"/>
                <a:cs typeface="Arial" charset="0"/>
              </a:rPr>
              <a:t>Individual:</a:t>
            </a:r>
            <a:endParaRPr lang="en-US" sz="2800" b="1" u="sng" dirty="0">
              <a:latin typeface="Arial Rounded MT Bold" panose="020F0704030504030204" pitchFamily="34" charset="0"/>
              <a:cs typeface="Arial" charset="0"/>
            </a:endParaRPr>
          </a:p>
          <a:p>
            <a:pPr marL="457200" indent="-457200" eaLnBrk="1" fontAlgn="auto" hangingPunct="1">
              <a:spcAft>
                <a:spcPts val="0"/>
              </a:spcAft>
              <a:buFont typeface="+mj-lt"/>
              <a:buAutoNum type="arabicPeriod"/>
              <a:defRPr/>
            </a:pPr>
            <a:r>
              <a:rPr lang="en-US" sz="2800" dirty="0" smtClean="0">
                <a:latin typeface="Arial Rounded MT Bold" panose="020F0704030504030204" pitchFamily="34" charset="0"/>
                <a:cs typeface="Arial" charset="0"/>
              </a:rPr>
              <a:t>Striations</a:t>
            </a:r>
            <a:endParaRPr lang="en-US" sz="2800" dirty="0">
              <a:latin typeface="Arial Rounded MT Bold" panose="020F0704030504030204" pitchFamily="34" charset="0"/>
              <a:cs typeface="Arial" charset="0"/>
            </a:endParaRPr>
          </a:p>
          <a:p>
            <a:pPr marL="457200" indent="-457200" eaLnBrk="1" fontAlgn="auto" hangingPunct="1">
              <a:spcAft>
                <a:spcPts val="0"/>
              </a:spcAft>
              <a:buFont typeface="+mj-lt"/>
              <a:buAutoNum type="arabicPeriod"/>
              <a:defRPr/>
            </a:pPr>
            <a:r>
              <a:rPr lang="en-US" sz="2800" dirty="0">
                <a:latin typeface="Arial Rounded MT Bold" panose="020F0704030504030204" pitchFamily="34" charset="0"/>
                <a:cs typeface="Arial" charset="0"/>
              </a:rPr>
              <a:t>Firing pin marks</a:t>
            </a:r>
          </a:p>
          <a:p>
            <a:pPr marL="457200" indent="-457200" eaLnBrk="1" fontAlgn="auto" hangingPunct="1">
              <a:spcAft>
                <a:spcPts val="0"/>
              </a:spcAft>
              <a:buFont typeface="+mj-lt"/>
              <a:buAutoNum type="arabicPeriod"/>
              <a:defRPr/>
            </a:pPr>
            <a:r>
              <a:rPr lang="en-US" sz="2800" dirty="0">
                <a:latin typeface="Arial Rounded MT Bold" panose="020F0704030504030204" pitchFamily="34" charset="0"/>
                <a:cs typeface="Arial" charset="0"/>
              </a:rPr>
              <a:t>Breech marks</a:t>
            </a:r>
          </a:p>
          <a:p>
            <a:pPr marL="457200" indent="-457200" eaLnBrk="1" fontAlgn="auto" hangingPunct="1">
              <a:spcAft>
                <a:spcPts val="0"/>
              </a:spcAft>
              <a:buFont typeface="+mj-lt"/>
              <a:buAutoNum type="arabicPeriod"/>
              <a:defRPr/>
            </a:pPr>
            <a:r>
              <a:rPr lang="en-US" sz="2800" dirty="0">
                <a:latin typeface="Arial Rounded MT Bold" panose="020F0704030504030204" pitchFamily="34" charset="0"/>
                <a:cs typeface="Arial" charset="0"/>
              </a:rPr>
              <a:t>Extractor marks</a:t>
            </a:r>
          </a:p>
          <a:p>
            <a:pPr marL="457200" indent="-457200" eaLnBrk="1" fontAlgn="auto" hangingPunct="1">
              <a:spcAft>
                <a:spcPts val="0"/>
              </a:spcAft>
              <a:buFont typeface="+mj-lt"/>
              <a:buAutoNum type="arabicPeriod"/>
              <a:defRPr/>
            </a:pPr>
            <a:r>
              <a:rPr lang="en-US" sz="2800" dirty="0">
                <a:latin typeface="Arial Rounded MT Bold" panose="020F0704030504030204" pitchFamily="34" charset="0"/>
                <a:cs typeface="Arial" charset="0"/>
              </a:rPr>
              <a:t>Ejector marks</a:t>
            </a:r>
          </a:p>
          <a:p>
            <a:pPr marL="457200" indent="-457200" eaLnBrk="1" fontAlgn="auto" hangingPunct="1">
              <a:spcAft>
                <a:spcPts val="0"/>
              </a:spcAft>
              <a:buFont typeface="+mj-lt"/>
              <a:buAutoNum type="arabicPeriod"/>
              <a:defRPr/>
            </a:pPr>
            <a:r>
              <a:rPr lang="en-US" sz="2800" dirty="0">
                <a:latin typeface="Arial Rounded MT Bold" panose="020F0704030504030204" pitchFamily="34" charset="0"/>
                <a:cs typeface="Arial" charset="0"/>
              </a:rPr>
              <a:t>Chamber marks</a:t>
            </a:r>
          </a:p>
        </p:txBody>
      </p:sp>
      <p:sp>
        <p:nvSpPr>
          <p:cNvPr id="9" name="Content Placeholder 1"/>
          <p:cNvSpPr txBox="1">
            <a:spLocks/>
          </p:cNvSpPr>
          <p:nvPr/>
        </p:nvSpPr>
        <p:spPr>
          <a:xfrm>
            <a:off x="5234797" y="1526488"/>
            <a:ext cx="3495136" cy="4599675"/>
          </a:xfrm>
          <a:prstGeom prst="rect">
            <a:avLst/>
          </a:prstGeom>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a:buNone/>
              <a:defRPr/>
            </a:pPr>
            <a:r>
              <a:rPr lang="en-US" sz="2800" b="1" dirty="0" smtClean="0">
                <a:latin typeface="Arial Rounded MT Bold" panose="020F0704030504030204" pitchFamily="34" charset="0"/>
                <a:cs typeface="Arial"/>
              </a:rPr>
              <a:t>Class:</a:t>
            </a:r>
            <a:endParaRPr lang="en-US" sz="2800" b="1" u="sng" dirty="0" smtClean="0">
              <a:latin typeface="Arial Rounded MT Bold" panose="020F0704030504030204" pitchFamily="34" charset="0"/>
              <a:cs typeface="Arial"/>
            </a:endParaRPr>
          </a:p>
          <a:p>
            <a:pPr marL="457200" indent="-457200">
              <a:lnSpc>
                <a:spcPct val="90000"/>
              </a:lnSpc>
              <a:buFont typeface="+mj-lt"/>
              <a:buAutoNum type="arabicPeriod"/>
              <a:defRPr/>
            </a:pPr>
            <a:r>
              <a:rPr lang="en-US" sz="2800" dirty="0" smtClean="0">
                <a:latin typeface="Arial Rounded MT Bold" panose="020F0704030504030204" pitchFamily="34" charset="0"/>
                <a:cs typeface="Arial"/>
              </a:rPr>
              <a:t>Bullet type</a:t>
            </a:r>
          </a:p>
          <a:p>
            <a:pPr marL="457200" indent="-457200">
              <a:lnSpc>
                <a:spcPct val="90000"/>
              </a:lnSpc>
              <a:buFont typeface="+mj-lt"/>
              <a:buAutoNum type="arabicPeriod"/>
              <a:defRPr/>
            </a:pPr>
            <a:r>
              <a:rPr lang="en-US" sz="2800" dirty="0" smtClean="0">
                <a:latin typeface="Arial Rounded MT Bold" panose="020F0704030504030204" pitchFamily="34" charset="0"/>
                <a:cs typeface="Arial"/>
              </a:rPr>
              <a:t>Bullet caliber</a:t>
            </a:r>
          </a:p>
          <a:p>
            <a:pPr marL="457200" indent="-457200">
              <a:lnSpc>
                <a:spcPct val="90000"/>
              </a:lnSpc>
              <a:buFont typeface="+mj-lt"/>
              <a:buAutoNum type="arabicPeriod"/>
              <a:defRPr/>
            </a:pPr>
            <a:r>
              <a:rPr lang="en-US" sz="2800" dirty="0" smtClean="0">
                <a:latin typeface="Arial Rounded MT Bold" panose="020F0704030504030204" pitchFamily="34" charset="0"/>
                <a:cs typeface="Arial"/>
              </a:rPr>
              <a:t>Bullet weight</a:t>
            </a:r>
          </a:p>
          <a:p>
            <a:pPr marL="457200" indent="-457200">
              <a:lnSpc>
                <a:spcPct val="90000"/>
              </a:lnSpc>
              <a:buFont typeface="+mj-lt"/>
              <a:buAutoNum type="arabicPeriod"/>
              <a:defRPr/>
            </a:pPr>
            <a:r>
              <a:rPr lang="en-US" sz="2800" dirty="0" smtClean="0">
                <a:latin typeface="Arial Rounded MT Bold" panose="020F0704030504030204" pitchFamily="34" charset="0"/>
                <a:cs typeface="Arial"/>
              </a:rPr>
              <a:t>Lands and grooves</a:t>
            </a:r>
          </a:p>
          <a:p>
            <a:pPr marL="457200" indent="-457200">
              <a:lnSpc>
                <a:spcPct val="90000"/>
              </a:lnSpc>
              <a:buFont typeface="+mj-lt"/>
              <a:buAutoNum type="arabicPeriod"/>
              <a:defRPr/>
            </a:pPr>
            <a:r>
              <a:rPr lang="en-US" sz="2800" dirty="0" smtClean="0">
                <a:latin typeface="Arial Rounded MT Bold" panose="020F0704030504030204" pitchFamily="34" charset="0"/>
                <a:cs typeface="Arial"/>
              </a:rPr>
              <a:t>Rifling</a:t>
            </a:r>
          </a:p>
          <a:p>
            <a:pPr marL="457200" indent="-457200">
              <a:lnSpc>
                <a:spcPct val="90000"/>
              </a:lnSpc>
              <a:buFont typeface="+mj-lt"/>
              <a:buAutoNum type="arabicPeriod"/>
              <a:defRPr/>
            </a:pPr>
            <a:r>
              <a:rPr lang="en-US" sz="2800" dirty="0" smtClean="0">
                <a:latin typeface="Arial Rounded MT Bold" panose="020F0704030504030204" pitchFamily="34" charset="0"/>
                <a:cs typeface="Arial"/>
              </a:rPr>
              <a:t>Cartridge case</a:t>
            </a:r>
          </a:p>
          <a:p>
            <a:pPr marL="457200" indent="-457200">
              <a:lnSpc>
                <a:spcPct val="90000"/>
              </a:lnSpc>
              <a:buFont typeface="+mj-lt"/>
              <a:buAutoNum type="arabicPeriod"/>
              <a:defRPr/>
            </a:pPr>
            <a:r>
              <a:rPr lang="en-US" sz="2800" dirty="0" smtClean="0">
                <a:latin typeface="Arial Rounded MT Bold" panose="020F0704030504030204" pitchFamily="34" charset="0"/>
                <a:cs typeface="Arial"/>
              </a:rPr>
              <a:t>Head stamp</a:t>
            </a:r>
          </a:p>
          <a:p>
            <a:pPr>
              <a:buFont typeface="Arial"/>
              <a:buChar char="•"/>
              <a:defRPr/>
            </a:pPr>
            <a:endParaRPr lang="en-US" dirty="0"/>
          </a:p>
        </p:txBody>
      </p:sp>
    </p:spTree>
    <p:extLst>
      <p:ext uri="{BB962C8B-B14F-4D97-AF65-F5344CB8AC3E}">
        <p14:creationId xmlns:p14="http://schemas.microsoft.com/office/powerpoint/2010/main" val="3289306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354018" y="186419"/>
            <a:ext cx="7702062" cy="1143000"/>
          </a:xfrm>
        </p:spPr>
        <p:txBody>
          <a:bodyPr>
            <a:noAutofit/>
          </a:bodyPr>
          <a:lstStyle/>
          <a:p>
            <a:r>
              <a:rPr lang="en-US" b="1" u="sng" dirty="0" smtClean="0">
                <a:latin typeface="AR JULIAN" panose="02000000000000000000" pitchFamily="2" charset="0"/>
                <a:ea typeface="Impact" charset="0"/>
                <a:cs typeface="Impact" charset="0"/>
                <a:sym typeface="Ultra"/>
              </a:rPr>
              <a:t>Firearms Evidence Collection</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31895" y="1989661"/>
            <a:ext cx="7518675" cy="343001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Calibri" panose="020F0502020204030204" pitchFamily="34" charset="0"/>
              <a:buAutoNum type="arabicPeriod"/>
            </a:pPr>
            <a:r>
              <a:rPr lang="en-US" altLang="en-US" sz="2800" dirty="0">
                <a:latin typeface="Arial Rounded MT Bold" panose="020F0704030504030204" pitchFamily="34" charset="0"/>
                <a:ea typeface="ＭＳ Ｐゴシック" panose="020B0600070205080204" pitchFamily="34" charset="-128"/>
              </a:rPr>
              <a:t>Make sure it is </a:t>
            </a:r>
            <a:r>
              <a:rPr lang="en-US" altLang="en-US" sz="2800" b="1" u="sng" dirty="0">
                <a:latin typeface="Arial Rounded MT Bold" panose="020F0704030504030204" pitchFamily="34" charset="0"/>
                <a:ea typeface="ＭＳ Ｐゴシック" panose="020B0600070205080204" pitchFamily="34" charset="-128"/>
              </a:rPr>
              <a:t>unloaded</a:t>
            </a:r>
            <a:r>
              <a:rPr lang="en-US" altLang="en-US" sz="2800" dirty="0">
                <a:latin typeface="Arial Rounded MT Bold" panose="020F0704030504030204" pitchFamily="34" charset="0"/>
                <a:ea typeface="ＭＳ Ｐゴシック" panose="020B0600070205080204" pitchFamily="34" charset="-128"/>
              </a:rPr>
              <a:t>!!!!! </a:t>
            </a:r>
          </a:p>
          <a:p>
            <a:pPr marL="514350" indent="-514350">
              <a:buFont typeface="Calibri" panose="020F0502020204030204" pitchFamily="34" charset="0"/>
              <a:buAutoNum type="arabicPeriod"/>
            </a:pPr>
            <a:r>
              <a:rPr lang="en-US" altLang="en-US" sz="2800" dirty="0">
                <a:latin typeface="Arial Rounded MT Bold" panose="020F0704030504030204" pitchFamily="34" charset="0"/>
                <a:ea typeface="ＭＳ Ｐゴシック" panose="020B0600070205080204" pitchFamily="34" charset="-128"/>
              </a:rPr>
              <a:t>DO </a:t>
            </a:r>
            <a:r>
              <a:rPr lang="en-US" altLang="en-US" sz="2800" u="sng" dirty="0">
                <a:latin typeface="Arial Rounded MT Bold" panose="020F0704030504030204" pitchFamily="34" charset="0"/>
                <a:ea typeface="ＭＳ Ｐゴシック" panose="020B0600070205080204" pitchFamily="34" charset="-128"/>
              </a:rPr>
              <a:t>NOT</a:t>
            </a:r>
            <a:r>
              <a:rPr lang="en-US" altLang="en-US" sz="2800" dirty="0">
                <a:latin typeface="Arial Rounded MT Bold" panose="020F0704030504030204" pitchFamily="34" charset="0"/>
                <a:ea typeface="ＭＳ Ｐゴシック" panose="020B0600070205080204" pitchFamily="34" charset="-128"/>
              </a:rPr>
              <a:t> put a pencil into a </a:t>
            </a:r>
            <a:r>
              <a:rPr lang="en-US" altLang="en-US" sz="2800" dirty="0" smtClean="0">
                <a:latin typeface="Arial Rounded MT Bold" panose="020F0704030504030204" pitchFamily="34" charset="0"/>
                <a:ea typeface="ＭＳ Ｐゴシック" panose="020B0600070205080204" pitchFamily="34" charset="-128"/>
              </a:rPr>
              <a:t>barrel. Why?</a:t>
            </a:r>
            <a:endParaRPr lang="en-US" altLang="en-US" sz="2800" dirty="0">
              <a:latin typeface="Arial Rounded MT Bold" panose="020F0704030504030204" pitchFamily="34" charset="0"/>
              <a:ea typeface="ＭＳ Ｐゴシック" panose="020B0600070205080204" pitchFamily="34" charset="-128"/>
            </a:endParaRPr>
          </a:p>
          <a:p>
            <a:pPr marL="514350" indent="-514350">
              <a:buFont typeface="Calibri" panose="020F0502020204030204" pitchFamily="34" charset="0"/>
              <a:buAutoNum type="arabicPeriod"/>
            </a:pPr>
            <a:r>
              <a:rPr lang="en-US" altLang="en-US" sz="2800" dirty="0" smtClean="0">
                <a:latin typeface="Arial Rounded MT Bold" panose="020F0704030504030204" pitchFamily="34" charset="0"/>
                <a:ea typeface="ＭＳ Ｐゴシック" panose="020B0600070205080204" pitchFamily="34" charset="-128"/>
              </a:rPr>
              <a:t>Revolvers</a:t>
            </a:r>
          </a:p>
          <a:p>
            <a:pPr lvl="1"/>
            <a:r>
              <a:rPr lang="en-US" altLang="en-US" dirty="0" smtClean="0">
                <a:latin typeface="Arial Rounded MT Bold" panose="020F0704030504030204" pitchFamily="34" charset="0"/>
                <a:ea typeface="ＭＳ Ｐゴシック" panose="020B0600070205080204" pitchFamily="34" charset="-128"/>
              </a:rPr>
              <a:t>Indicate </a:t>
            </a:r>
            <a:r>
              <a:rPr lang="en-US" altLang="en-US" dirty="0">
                <a:latin typeface="Arial Rounded MT Bold" panose="020F0704030504030204" pitchFamily="34" charset="0"/>
                <a:ea typeface="ＭＳ Ｐゴシック" panose="020B0600070205080204" pitchFamily="34" charset="-128"/>
              </a:rPr>
              <a:t>location of fired &amp; unfired ammunition</a:t>
            </a:r>
          </a:p>
          <a:p>
            <a:pPr marL="514350" indent="-514350">
              <a:buFont typeface="Calibri" panose="020F0502020204030204" pitchFamily="34" charset="0"/>
              <a:buAutoNum type="arabicPeriod"/>
            </a:pPr>
            <a:r>
              <a:rPr lang="en-US" altLang="en-US" sz="2800" dirty="0" smtClean="0">
                <a:latin typeface="Arial Rounded MT Bold" panose="020F0704030504030204" pitchFamily="34" charset="0"/>
                <a:ea typeface="ＭＳ Ｐゴシック" panose="020B0600070205080204" pitchFamily="34" charset="-128"/>
              </a:rPr>
              <a:t>Automatics</a:t>
            </a:r>
          </a:p>
          <a:p>
            <a:pPr lvl="1"/>
            <a:r>
              <a:rPr lang="en-US" altLang="en-US" dirty="0" smtClean="0">
                <a:latin typeface="Arial Rounded MT Bold" panose="020F0704030504030204" pitchFamily="34" charset="0"/>
                <a:ea typeface="ＭＳ Ｐゴシック" panose="020B0600070205080204" pitchFamily="34" charset="-128"/>
              </a:rPr>
              <a:t>Check </a:t>
            </a:r>
            <a:r>
              <a:rPr lang="en-US" altLang="en-US" dirty="0">
                <a:latin typeface="Arial Rounded MT Bold" panose="020F0704030504030204" pitchFamily="34" charset="0"/>
                <a:ea typeface="ＭＳ Ｐゴシック" panose="020B0600070205080204" pitchFamily="34" charset="-128"/>
              </a:rPr>
              <a:t>magazine for number of rounds</a:t>
            </a:r>
          </a:p>
          <a:p>
            <a:pPr lvl="1"/>
            <a:r>
              <a:rPr lang="en-US" altLang="en-US" dirty="0">
                <a:latin typeface="Arial Rounded MT Bold" panose="020F0704030504030204" pitchFamily="34" charset="0"/>
                <a:ea typeface="ＭＳ Ｐゴシック" panose="020B0600070205080204" pitchFamily="34" charset="-128"/>
              </a:rPr>
              <a:t>Fingerprint magazine</a:t>
            </a:r>
          </a:p>
          <a:p>
            <a:pPr marL="514350" indent="-514350">
              <a:buFont typeface="Calibri" panose="020F0502020204030204" pitchFamily="34" charset="0"/>
              <a:buAutoNum type="arabicPeriod"/>
            </a:pPr>
            <a:r>
              <a:rPr lang="en-US" altLang="en-US" sz="2800" dirty="0">
                <a:latin typeface="Arial Rounded MT Bold" panose="020F0704030504030204" pitchFamily="34" charset="0"/>
                <a:ea typeface="ＭＳ Ｐゴシック" panose="020B0600070205080204" pitchFamily="34" charset="-128"/>
              </a:rPr>
              <a:t>Place ID tag on trigger guard</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
        <p:nvSpPr>
          <p:cNvPr id="5" name="Shape 96"/>
          <p:cNvSpPr txBox="1">
            <a:spLocks/>
          </p:cNvSpPr>
          <p:nvPr/>
        </p:nvSpPr>
        <p:spPr>
          <a:xfrm>
            <a:off x="1431894" y="1326157"/>
            <a:ext cx="7518675" cy="663504"/>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smtClean="0">
                <a:latin typeface="Arial Rounded MT Bold" panose="020F0704030504030204" pitchFamily="34" charset="0"/>
                <a:ea typeface="ＭＳ Ｐゴシック" panose="020B0600070205080204" pitchFamily="34" charset="-128"/>
              </a:rPr>
              <a:t>AFTER lots of pictures…</a:t>
            </a:r>
            <a:endParaRPr lang="en-US" altLang="en-US" sz="2800" dirty="0">
              <a:latin typeface="Arial Rounded MT Bold" panose="020F0704030504030204" pitchFamily="34" charset="0"/>
              <a:ea typeface="ＭＳ Ｐゴシック" panose="020B0600070205080204" pitchFamily="34" charset="-128"/>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Tree>
    <p:extLst>
      <p:ext uri="{BB962C8B-B14F-4D97-AF65-F5344CB8AC3E}">
        <p14:creationId xmlns:p14="http://schemas.microsoft.com/office/powerpoint/2010/main" val="2251903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354018" y="186419"/>
            <a:ext cx="7702062" cy="1143000"/>
          </a:xfrm>
        </p:spPr>
        <p:txBody>
          <a:bodyPr>
            <a:noAutofit/>
          </a:bodyPr>
          <a:lstStyle/>
          <a:p>
            <a:r>
              <a:rPr lang="en-US" b="1" u="sng" dirty="0" smtClean="0">
                <a:latin typeface="AR JULIAN" panose="02000000000000000000" pitchFamily="2" charset="0"/>
                <a:ea typeface="Impact" charset="0"/>
                <a:cs typeface="Impact" charset="0"/>
                <a:sym typeface="Ultra"/>
              </a:rPr>
              <a:t>Firearms Evidence Collection</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31895" y="1356609"/>
            <a:ext cx="7518675" cy="343001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Calibri" panose="020F0502020204030204" pitchFamily="34" charset="0"/>
              <a:buAutoNum type="arabicPeriod" startAt="6"/>
            </a:pPr>
            <a:r>
              <a:rPr lang="en-US" altLang="en-US" dirty="0" smtClean="0">
                <a:latin typeface="Arial Rounded MT Bold" panose="020F0704030504030204" pitchFamily="34" charset="0"/>
                <a:ea typeface="ＭＳ Ｐゴシック" panose="020B0600070205080204" pitchFamily="34" charset="-128"/>
              </a:rPr>
              <a:t>Ammunition</a:t>
            </a:r>
          </a:p>
          <a:p>
            <a:pPr lvl="1"/>
            <a:r>
              <a:rPr lang="en-US" altLang="en-US" sz="3000" dirty="0" smtClean="0">
                <a:latin typeface="Arial Rounded MT Bold" panose="020F0704030504030204" pitchFamily="34" charset="0"/>
                <a:ea typeface="ＭＳ Ｐゴシック" panose="020B0600070205080204" pitchFamily="34" charset="-128"/>
              </a:rPr>
              <a:t>Write </a:t>
            </a:r>
            <a:r>
              <a:rPr lang="en-US" altLang="en-US" sz="3000" dirty="0">
                <a:latin typeface="Arial Rounded MT Bold" panose="020F0704030504030204" pitchFamily="34" charset="0"/>
                <a:ea typeface="ＭＳ Ｐゴシック" panose="020B0600070205080204" pitchFamily="34" charset="-128"/>
              </a:rPr>
              <a:t>on base or nose</a:t>
            </a:r>
          </a:p>
          <a:p>
            <a:pPr lvl="1"/>
            <a:r>
              <a:rPr lang="en-US" altLang="en-US" sz="3000" dirty="0">
                <a:latin typeface="Arial Rounded MT Bold" panose="020F0704030504030204" pitchFamily="34" charset="0"/>
                <a:ea typeface="ＭＳ Ｐゴシック" panose="020B0600070205080204" pitchFamily="34" charset="-128"/>
              </a:rPr>
              <a:t>Package in pill box or envelope</a:t>
            </a:r>
          </a:p>
          <a:p>
            <a:pPr lvl="1"/>
            <a:r>
              <a:rPr lang="en-US" altLang="en-US" sz="3000" dirty="0">
                <a:latin typeface="Arial Rounded MT Bold" panose="020F0704030504030204" pitchFamily="34" charset="0"/>
                <a:ea typeface="ＭＳ Ｐゴシック" panose="020B0600070205080204" pitchFamily="34" charset="-128"/>
              </a:rPr>
              <a:t>Wrap in tissue to protect</a:t>
            </a:r>
          </a:p>
          <a:p>
            <a:pPr marL="514350" indent="-514350">
              <a:lnSpc>
                <a:spcPct val="80000"/>
              </a:lnSpc>
              <a:buFont typeface="Calibri" panose="020F0502020204030204" pitchFamily="34" charset="0"/>
              <a:buAutoNum type="arabicPeriod" startAt="7"/>
            </a:pPr>
            <a:r>
              <a:rPr lang="en-US" altLang="en-US" sz="2800" dirty="0" smtClean="0">
                <a:latin typeface="Arial Rounded MT Bold" panose="020F0704030504030204" pitchFamily="34" charset="0"/>
                <a:ea typeface="ＭＳ Ｐゴシック" panose="020B0600070205080204" pitchFamily="34" charset="-128"/>
              </a:rPr>
              <a:t>Clothing</a:t>
            </a:r>
          </a:p>
          <a:p>
            <a:pPr lvl="1">
              <a:lnSpc>
                <a:spcPct val="80000"/>
              </a:lnSpc>
            </a:pPr>
            <a:r>
              <a:rPr lang="en-US" altLang="en-US" sz="3000" dirty="0" smtClean="0">
                <a:latin typeface="Arial Rounded MT Bold" panose="020F0704030504030204" pitchFamily="34" charset="0"/>
                <a:ea typeface="ＭＳ Ｐゴシック" panose="020B0600070205080204" pitchFamily="34" charset="-128"/>
              </a:rPr>
              <a:t>Protect </a:t>
            </a:r>
            <a:r>
              <a:rPr lang="en-US" altLang="en-US" sz="3000" dirty="0">
                <a:latin typeface="Arial Rounded MT Bold" panose="020F0704030504030204" pitchFamily="34" charset="0"/>
                <a:ea typeface="ＭＳ Ｐゴシック" panose="020B0600070205080204" pitchFamily="34" charset="-128"/>
              </a:rPr>
              <a:t>&amp; preserve any residue</a:t>
            </a:r>
          </a:p>
          <a:p>
            <a:pPr lvl="1">
              <a:lnSpc>
                <a:spcPct val="80000"/>
              </a:lnSpc>
            </a:pPr>
            <a:r>
              <a:rPr lang="en-US" altLang="en-US" sz="3000" dirty="0">
                <a:latin typeface="Arial Rounded MT Bold" panose="020F0704030504030204" pitchFamily="34" charset="0"/>
                <a:ea typeface="ＭＳ Ｐゴシック" panose="020B0600070205080204" pitchFamily="34" charset="-128"/>
              </a:rPr>
              <a:t>Air dry if wet</a:t>
            </a:r>
          </a:p>
          <a:p>
            <a:pPr lvl="1">
              <a:lnSpc>
                <a:spcPct val="80000"/>
              </a:lnSpc>
            </a:pPr>
            <a:r>
              <a:rPr lang="en-US" altLang="en-US" sz="3000" dirty="0">
                <a:latin typeface="Arial Rounded MT Bold" panose="020F0704030504030204" pitchFamily="34" charset="0"/>
                <a:ea typeface="ＭＳ Ｐゴシック" panose="020B0600070205080204" pitchFamily="34" charset="-128"/>
              </a:rPr>
              <a:t>Package separately in paper bags</a:t>
            </a:r>
          </a:p>
          <a:p>
            <a:pPr marL="514350" indent="-514350">
              <a:lnSpc>
                <a:spcPct val="80000"/>
              </a:lnSpc>
              <a:buFont typeface="Calibri" panose="020F0502020204030204" pitchFamily="34" charset="0"/>
              <a:buAutoNum type="arabicPeriod" startAt="7"/>
            </a:pPr>
            <a:r>
              <a:rPr lang="en-US" altLang="en-US" sz="2800" dirty="0">
                <a:latin typeface="Arial Rounded MT Bold" panose="020F0704030504030204" pitchFamily="34" charset="0"/>
                <a:ea typeface="ＭＳ Ｐゴシック" panose="020B0600070205080204" pitchFamily="34" charset="-128"/>
              </a:rPr>
              <a:t>Establish CHAIN OF CUSTODY</a:t>
            </a:r>
            <a:endParaRPr lang="en-US" altLang="en-US" dirty="0">
              <a:latin typeface="Arial Rounded MT Bold" panose="020F0704030504030204" pitchFamily="34" charset="0"/>
              <a:ea typeface="ＭＳ Ｐゴシック" panose="020B0600070205080204" pitchFamily="34" charset="-128"/>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Tree>
    <p:extLst>
      <p:ext uri="{BB962C8B-B14F-4D97-AF65-F5344CB8AC3E}">
        <p14:creationId xmlns:p14="http://schemas.microsoft.com/office/powerpoint/2010/main" val="1969330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4084" y="274638"/>
            <a:ext cx="7062715" cy="1143000"/>
          </a:xfrm>
        </p:spPr>
        <p:txBody>
          <a:bodyPr>
            <a:normAutofit fontScale="90000"/>
          </a:bodyPr>
          <a:lstStyle/>
          <a:p>
            <a:r>
              <a:rPr lang="en-US" sz="4800" b="1" u="sng" dirty="0" smtClean="0">
                <a:latin typeface="AR JULIAN" panose="02000000000000000000" pitchFamily="2" charset="0"/>
                <a:ea typeface="Impact" charset="0"/>
                <a:cs typeface="Impact" charset="0"/>
                <a:sym typeface="Ultra"/>
              </a:rPr>
              <a:t>What Can Ballistic Evidence Tell Us?</a:t>
            </a:r>
            <a:endParaRPr lang="en-US" sz="4800" b="1" dirty="0">
              <a:latin typeface="AR JULIAN" panose="02000000000000000000" pitchFamily="2" charset="0"/>
              <a:cs typeface="Aharoni" panose="02010803020104030203" pitchFamily="2" charset="-79"/>
            </a:endParaRPr>
          </a:p>
        </p:txBody>
      </p:sp>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5" name="Shape 96"/>
          <p:cNvSpPr txBox="1">
            <a:spLocks noGrp="1"/>
          </p:cNvSpPr>
          <p:nvPr>
            <p:ph idx="1"/>
          </p:nvPr>
        </p:nvSpPr>
        <p:spPr>
          <a:xfrm>
            <a:off x="1529378" y="1570080"/>
            <a:ext cx="7506730" cy="4525963"/>
          </a:xfrm>
          <a:prstGeom prst="rect">
            <a:avLst/>
          </a:prstGeom>
          <a:noFill/>
          <a:ln>
            <a:noFill/>
          </a:ln>
        </p:spPr>
        <p:txBody>
          <a:bodyPr lIns="91425" tIns="91425" rIns="91425" bIns="91425" anchor="t" anchorCtr="0">
            <a:noAutofit/>
          </a:bodyPr>
          <a:lstStyle/>
          <a:p>
            <a:pPr marL="533400" lvl="0" indent="-533400">
              <a:spcBef>
                <a:spcPts val="0"/>
              </a:spcBef>
              <a:buClr>
                <a:schemeClr val="dk1"/>
              </a:buClr>
              <a:buSzPct val="25000"/>
              <a:buNone/>
            </a:pPr>
            <a:r>
              <a:rPr lang="en-US" sz="3000" dirty="0">
                <a:solidFill>
                  <a:schemeClr val="dk1"/>
                </a:solidFill>
                <a:latin typeface="Arial Rounded MT Bold" charset="0"/>
                <a:ea typeface="Arial Rounded MT Bold" charset="0"/>
                <a:cs typeface="Arial Rounded MT Bold" charset="0"/>
                <a:sym typeface="Arial"/>
              </a:rPr>
              <a:t>Ballistic evidence helps explain: </a:t>
            </a:r>
          </a:p>
          <a:p>
            <a:pPr marL="533400" lvl="0" indent="-533400">
              <a:spcBef>
                <a:spcPts val="580"/>
              </a:spcBef>
              <a:buClr>
                <a:schemeClr val="dk1"/>
              </a:buClr>
              <a:buSzPct val="90000"/>
              <a:buFont typeface="Arial"/>
              <a:buChar char="●"/>
            </a:pPr>
            <a:r>
              <a:rPr lang="en-US" sz="3000" dirty="0">
                <a:solidFill>
                  <a:schemeClr val="dk1"/>
                </a:solidFill>
                <a:latin typeface="Arial Rounded MT Bold" charset="0"/>
                <a:ea typeface="Arial Rounded MT Bold" charset="0"/>
                <a:cs typeface="Arial Rounded MT Bold" charset="0"/>
                <a:sym typeface="Arial"/>
              </a:rPr>
              <a:t>What type of firearm was used. </a:t>
            </a:r>
          </a:p>
          <a:p>
            <a:pPr marL="533400" lvl="0" indent="-533400">
              <a:spcBef>
                <a:spcPts val="580"/>
              </a:spcBef>
              <a:buClr>
                <a:schemeClr val="dk1"/>
              </a:buClr>
              <a:buSzPct val="90000"/>
              <a:buFont typeface="Arial"/>
              <a:buChar char="●"/>
            </a:pPr>
            <a:r>
              <a:rPr lang="en-US" sz="3000" dirty="0">
                <a:solidFill>
                  <a:schemeClr val="dk1"/>
                </a:solidFill>
                <a:latin typeface="Arial Rounded MT Bold" charset="0"/>
                <a:ea typeface="Arial Rounded MT Bold" charset="0"/>
                <a:cs typeface="Arial Rounded MT Bold" charset="0"/>
                <a:sym typeface="Arial"/>
              </a:rPr>
              <a:t>The caliber of the bullet. </a:t>
            </a:r>
          </a:p>
          <a:p>
            <a:pPr marL="533400" lvl="0" indent="-533400">
              <a:spcBef>
                <a:spcPts val="580"/>
              </a:spcBef>
              <a:buClr>
                <a:schemeClr val="dk1"/>
              </a:buClr>
              <a:buSzPct val="90000"/>
              <a:buFont typeface="Arial"/>
              <a:buChar char="●"/>
            </a:pPr>
            <a:r>
              <a:rPr lang="en-US" sz="3000" dirty="0">
                <a:solidFill>
                  <a:schemeClr val="dk1"/>
                </a:solidFill>
                <a:latin typeface="Arial Rounded MT Bold" charset="0"/>
                <a:ea typeface="Arial Rounded MT Bold" charset="0"/>
                <a:cs typeface="Arial Rounded MT Bold" charset="0"/>
                <a:sym typeface="Arial"/>
              </a:rPr>
              <a:t>The number of bullets fired. </a:t>
            </a:r>
          </a:p>
          <a:p>
            <a:pPr marL="533400" lvl="0" indent="-533400">
              <a:spcBef>
                <a:spcPts val="580"/>
              </a:spcBef>
              <a:buClr>
                <a:schemeClr val="dk1"/>
              </a:buClr>
              <a:buSzPct val="90000"/>
              <a:buFont typeface="Arial"/>
              <a:buChar char="●"/>
            </a:pPr>
            <a:r>
              <a:rPr lang="en-US" sz="3000" dirty="0">
                <a:solidFill>
                  <a:schemeClr val="dk1"/>
                </a:solidFill>
                <a:latin typeface="Arial Rounded MT Bold" charset="0"/>
                <a:ea typeface="Arial Rounded MT Bold" charset="0"/>
                <a:cs typeface="Arial Rounded MT Bold" charset="0"/>
                <a:sym typeface="Arial"/>
              </a:rPr>
              <a:t>Where the shooter </a:t>
            </a:r>
            <a:r>
              <a:rPr lang="en-US" sz="3000" dirty="0" smtClean="0">
                <a:solidFill>
                  <a:schemeClr val="dk1"/>
                </a:solidFill>
                <a:latin typeface="Arial Rounded MT Bold" charset="0"/>
                <a:ea typeface="Arial Rounded MT Bold" charset="0"/>
                <a:cs typeface="Arial Rounded MT Bold" charset="0"/>
                <a:sym typeface="Arial"/>
              </a:rPr>
              <a:t>was</a:t>
            </a:r>
            <a:r>
              <a:rPr lang="en-US" sz="3000" dirty="0">
                <a:solidFill>
                  <a:schemeClr val="dk1"/>
                </a:solidFill>
                <a:latin typeface="Arial Rounded MT Bold" charset="0"/>
                <a:ea typeface="Arial Rounded MT Bold" charset="0"/>
                <a:cs typeface="Arial Rounded MT Bold" charset="0"/>
                <a:sym typeface="Arial"/>
              </a:rPr>
              <a:t> </a:t>
            </a:r>
            <a:r>
              <a:rPr lang="en-US" sz="3000" dirty="0" smtClean="0">
                <a:solidFill>
                  <a:schemeClr val="dk1"/>
                </a:solidFill>
                <a:latin typeface="Arial Rounded MT Bold" charset="0"/>
                <a:ea typeface="Arial Rounded MT Bold" charset="0"/>
                <a:cs typeface="Arial Rounded MT Bold" charset="0"/>
                <a:sym typeface="Arial"/>
              </a:rPr>
              <a:t>standing.</a:t>
            </a:r>
          </a:p>
          <a:p>
            <a:pPr marL="533400" lvl="0" indent="-533400">
              <a:spcBef>
                <a:spcPts val="580"/>
              </a:spcBef>
              <a:buClr>
                <a:schemeClr val="dk1"/>
              </a:buClr>
              <a:buSzPct val="90000"/>
              <a:buFont typeface="Arial"/>
              <a:buChar char="●"/>
            </a:pPr>
            <a:r>
              <a:rPr lang="en-US" sz="3000" dirty="0" smtClean="0">
                <a:solidFill>
                  <a:schemeClr val="dk1"/>
                </a:solidFill>
                <a:latin typeface="Arial Rounded MT Bold" charset="0"/>
                <a:ea typeface="Arial Rounded MT Bold" charset="0"/>
                <a:cs typeface="Arial Rounded MT Bold" charset="0"/>
                <a:sym typeface="Arial"/>
              </a:rPr>
              <a:t>The angle of impact. </a:t>
            </a:r>
            <a:endParaRPr lang="en-US" sz="3000" dirty="0">
              <a:solidFill>
                <a:schemeClr val="dk1"/>
              </a:solidFill>
              <a:latin typeface="Arial Rounded MT Bold" charset="0"/>
              <a:ea typeface="Arial Rounded MT Bold" charset="0"/>
              <a:cs typeface="Arial Rounded MT Bold" charset="0"/>
              <a:sym typeface="Arial"/>
            </a:endParaRPr>
          </a:p>
          <a:p>
            <a:pPr marL="533400" lvl="0" indent="-533400">
              <a:spcBef>
                <a:spcPts val="580"/>
              </a:spcBef>
              <a:buClr>
                <a:schemeClr val="dk1"/>
              </a:buClr>
              <a:buSzPct val="90000"/>
              <a:buFont typeface="Arial"/>
              <a:buChar char="●"/>
            </a:pPr>
            <a:r>
              <a:rPr lang="en-US" sz="3000" dirty="0">
                <a:solidFill>
                  <a:schemeClr val="dk1"/>
                </a:solidFill>
                <a:latin typeface="Arial Rounded MT Bold" charset="0"/>
                <a:ea typeface="Arial Rounded MT Bold" charset="0"/>
                <a:cs typeface="Arial Rounded MT Bold" charset="0"/>
                <a:sym typeface="Arial"/>
              </a:rPr>
              <a:t>Whether a weapon was fired recently. </a:t>
            </a:r>
          </a:p>
          <a:p>
            <a:pPr marL="533400" lvl="0" indent="-533400">
              <a:spcBef>
                <a:spcPts val="580"/>
              </a:spcBef>
              <a:spcAft>
                <a:spcPts val="580"/>
              </a:spcAft>
              <a:buClr>
                <a:schemeClr val="dk1"/>
              </a:buClr>
              <a:buSzPct val="90000"/>
              <a:buFont typeface="Arial"/>
              <a:buChar char="●"/>
            </a:pPr>
            <a:r>
              <a:rPr lang="en-US" sz="3000" dirty="0">
                <a:solidFill>
                  <a:schemeClr val="dk1"/>
                </a:solidFill>
                <a:latin typeface="Arial Rounded MT Bold" charset="0"/>
                <a:ea typeface="Arial Rounded MT Bold" charset="0"/>
                <a:cs typeface="Arial Rounded MT Bold" charset="0"/>
                <a:sym typeface="Arial"/>
              </a:rPr>
              <a:t>If a firearm was used in previous crimes. </a:t>
            </a:r>
          </a:p>
        </p:txBody>
      </p:sp>
    </p:spTree>
    <p:extLst>
      <p:ext uri="{BB962C8B-B14F-4D97-AF65-F5344CB8AC3E}">
        <p14:creationId xmlns:p14="http://schemas.microsoft.com/office/powerpoint/2010/main" val="3427055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9" y="290444"/>
            <a:ext cx="4686127" cy="1143000"/>
          </a:xfrm>
        </p:spPr>
        <p:txBody>
          <a:bodyPr>
            <a:noAutofit/>
          </a:bodyPr>
          <a:lstStyle/>
          <a:p>
            <a:r>
              <a:rPr lang="en-US" sz="4000" b="1" u="sng" dirty="0" smtClean="0">
                <a:latin typeface="AR JULIAN" panose="02000000000000000000" pitchFamily="2" charset="0"/>
                <a:ea typeface="Impact" charset="0"/>
                <a:cs typeface="Impact" charset="0"/>
                <a:sym typeface="Ultra"/>
              </a:rPr>
              <a:t>External Ballistics</a:t>
            </a:r>
            <a:br>
              <a:rPr lang="en-US" sz="4000" b="1" u="sng" dirty="0" smtClean="0">
                <a:latin typeface="AR JULIAN" panose="02000000000000000000" pitchFamily="2" charset="0"/>
                <a:ea typeface="Impact" charset="0"/>
                <a:cs typeface="Impact" charset="0"/>
                <a:sym typeface="Ultra"/>
              </a:rPr>
            </a:br>
            <a:r>
              <a:rPr lang="en-US" sz="4000" b="1" u="sng" dirty="0" smtClean="0">
                <a:latin typeface="AR JULIAN" panose="02000000000000000000" pitchFamily="2" charset="0"/>
                <a:ea typeface="Impact" charset="0"/>
                <a:cs typeface="Impact" charset="0"/>
                <a:sym typeface="Ultra"/>
              </a:rPr>
              <a:t>Gunshot Residue</a:t>
            </a:r>
            <a:endParaRPr lang="en-US" sz="4000"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447489" y="1813394"/>
            <a:ext cx="7524038" cy="1256381"/>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buClr>
                <a:schemeClr val="dk1"/>
              </a:buClr>
              <a:buSzPct val="75000"/>
              <a:buFont typeface="Arial"/>
              <a:buChar char="●"/>
            </a:pPr>
            <a:r>
              <a:rPr lang="en" sz="2800" dirty="0">
                <a:latin typeface="Arial Rounded MT Bold" charset="0"/>
                <a:ea typeface="Arial Rounded MT Bold" charset="0"/>
                <a:cs typeface="Arial Rounded MT Bold" charset="0"/>
                <a:sym typeface="Bree Serif"/>
              </a:rPr>
              <a:t>Since gunpowder explodes when a firearm is fired, smoke and particles of that explosion get all over nearby </a:t>
            </a:r>
            <a:r>
              <a:rPr lang="en" sz="2800" dirty="0" smtClean="0">
                <a:latin typeface="Arial Rounded MT Bold" charset="0"/>
                <a:ea typeface="Arial Rounded MT Bold" charset="0"/>
                <a:cs typeface="Arial Rounded MT Bold" charset="0"/>
                <a:sym typeface="Bree Serif"/>
              </a:rPr>
              <a:t>surfaces</a:t>
            </a:r>
          </a:p>
          <a:p>
            <a:pPr lvl="0">
              <a:spcBef>
                <a:spcPts val="0"/>
              </a:spcBef>
              <a:buClr>
                <a:schemeClr val="dk1"/>
              </a:buClr>
              <a:buSzPct val="75000"/>
              <a:buFont typeface="Arial"/>
              <a:buChar char="●"/>
            </a:pPr>
            <a:r>
              <a:rPr lang="en" sz="2800" dirty="0" smtClean="0">
                <a:latin typeface="Arial Rounded MT Bold" charset="0"/>
                <a:ea typeface="Arial Rounded MT Bold" charset="0"/>
                <a:cs typeface="Arial Rounded MT Bold" charset="0"/>
                <a:sym typeface="Bree Serif"/>
              </a:rPr>
              <a:t>We </a:t>
            </a:r>
            <a:r>
              <a:rPr lang="en" sz="2800" dirty="0">
                <a:latin typeface="Arial Rounded MT Bold" charset="0"/>
                <a:ea typeface="Arial Rounded MT Bold" charset="0"/>
                <a:cs typeface="Arial Rounded MT Bold" charset="0"/>
                <a:sym typeface="Bree Serif"/>
              </a:rPr>
              <a:t>call this gunshot residue (GSR)</a:t>
            </a:r>
          </a:p>
          <a:p>
            <a:pPr lvl="0">
              <a:spcBef>
                <a:spcPts val="480"/>
              </a:spcBef>
              <a:buClr>
                <a:schemeClr val="dk1"/>
              </a:buClr>
              <a:buSzPct val="75000"/>
              <a:buFont typeface="Arial"/>
              <a:buChar char="●"/>
            </a:pPr>
            <a:r>
              <a:rPr lang="en" sz="2800" dirty="0">
                <a:latin typeface="Arial Rounded MT Bold" charset="0"/>
                <a:ea typeface="Arial Rounded MT Bold" charset="0"/>
                <a:cs typeface="Arial Rounded MT Bold" charset="0"/>
                <a:sym typeface="Bree Serif"/>
              </a:rPr>
              <a:t>GSR can leave evidence on the shooter and is very difficult to get rid of.  They usually contain </a:t>
            </a:r>
            <a:r>
              <a:rPr lang="en" sz="2800" dirty="0" smtClean="0">
                <a:latin typeface="Arial Rounded MT Bold" charset="0"/>
                <a:ea typeface="Arial Rounded MT Bold" charset="0"/>
                <a:cs typeface="Arial Rounded MT Bold" charset="0"/>
                <a:sym typeface="Bree Serif"/>
              </a:rPr>
              <a:t>nitrates (also lead, barium, and antimony), </a:t>
            </a:r>
            <a:r>
              <a:rPr lang="en" sz="2800" dirty="0">
                <a:latin typeface="Arial Rounded MT Bold" charset="0"/>
                <a:ea typeface="Arial Rounded MT Bold" charset="0"/>
                <a:cs typeface="Arial Rounded MT Bold" charset="0"/>
                <a:sym typeface="Bree Serif"/>
              </a:rPr>
              <a:t>which are sticky particles that can be detected even after washing the hands</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8" name="Shape 124"/>
          <p:cNvPicPr preferRelativeResize="0"/>
          <p:nvPr/>
        </p:nvPicPr>
        <p:blipFill>
          <a:blip r:embed="rId3">
            <a:alphaModFix/>
          </a:blip>
          <a:stretch>
            <a:fillRect/>
          </a:stretch>
        </p:blipFill>
        <p:spPr>
          <a:xfrm>
            <a:off x="6133617" y="86265"/>
            <a:ext cx="2889613" cy="1799970"/>
          </a:xfrm>
          <a:prstGeom prst="rect">
            <a:avLst/>
          </a:prstGeom>
          <a:noFill/>
          <a:ln>
            <a:noFill/>
          </a:ln>
        </p:spPr>
      </p:pic>
    </p:spTree>
    <p:extLst>
      <p:ext uri="{BB962C8B-B14F-4D97-AF65-F5344CB8AC3E}">
        <p14:creationId xmlns:p14="http://schemas.microsoft.com/office/powerpoint/2010/main" val="2232401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126668"/>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Gunshot Residue Test</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51953" y="1319781"/>
            <a:ext cx="7524038" cy="1256381"/>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buClr>
                <a:schemeClr val="dk1"/>
              </a:buClr>
              <a:buSzPct val="75000"/>
              <a:buFont typeface="Arial"/>
              <a:buChar char="●"/>
            </a:pPr>
            <a:r>
              <a:rPr lang="en" sz="2800" dirty="0" smtClean="0">
                <a:latin typeface="Arial Rounded MT Bold" charset="0"/>
                <a:ea typeface="Arial Rounded MT Bold" charset="0"/>
                <a:cs typeface="Arial Rounded MT Bold" charset="0"/>
                <a:sym typeface="Bree Serif"/>
              </a:rPr>
              <a:t>Investigators will test a suspect’s hands to determine if GSR is present</a:t>
            </a:r>
          </a:p>
          <a:p>
            <a:pPr lvl="1">
              <a:spcBef>
                <a:spcPts val="0"/>
              </a:spcBef>
              <a:buClr>
                <a:schemeClr val="dk1"/>
              </a:buClr>
              <a:buSzPct val="75000"/>
              <a:buFont typeface="Arial"/>
              <a:buChar char="●"/>
            </a:pPr>
            <a:r>
              <a:rPr lang="en" sz="2400" dirty="0" smtClean="0">
                <a:latin typeface="Arial Rounded MT Bold" charset="0"/>
                <a:ea typeface="Arial Rounded MT Bold" charset="0"/>
                <a:cs typeface="Arial Rounded MT Bold" charset="0"/>
                <a:sym typeface="Bree Serif"/>
              </a:rPr>
              <a:t>Gneiss Test</a:t>
            </a:r>
          </a:p>
          <a:p>
            <a:pPr lvl="1">
              <a:spcBef>
                <a:spcPts val="0"/>
              </a:spcBef>
              <a:buClr>
                <a:schemeClr val="dk1"/>
              </a:buClr>
              <a:buSzPct val="75000"/>
              <a:buFont typeface="Arial"/>
              <a:buChar char="●"/>
            </a:pPr>
            <a:r>
              <a:rPr lang="en-US" sz="2400" dirty="0" smtClean="0">
                <a:latin typeface="Arial Rounded MT Bold" charset="0"/>
                <a:ea typeface="Arial Rounded MT Bold" charset="0"/>
                <a:cs typeface="Arial Rounded MT Bold" charset="0"/>
                <a:sym typeface="Bree Serif"/>
              </a:rPr>
              <a:t>P</a:t>
            </a:r>
            <a:r>
              <a:rPr lang="en" sz="2400" dirty="0" smtClean="0">
                <a:latin typeface="Arial Rounded MT Bold" charset="0"/>
                <a:ea typeface="Arial Rounded MT Bold" charset="0"/>
                <a:cs typeface="Arial Rounded MT Bold" charset="0"/>
                <a:sym typeface="Bree Serif"/>
              </a:rPr>
              <a:t>referred method today is use of the scanning electron microscope and X-ray spectrometry</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10" name="Shape 132"/>
          <p:cNvPicPr preferRelativeResize="0">
            <a:picLocks noChangeAspect="1"/>
          </p:cNvPicPr>
          <p:nvPr/>
        </p:nvPicPr>
        <p:blipFill>
          <a:blip r:embed="rId3">
            <a:alphaModFix/>
          </a:blip>
          <a:stretch>
            <a:fillRect/>
          </a:stretch>
        </p:blipFill>
        <p:spPr>
          <a:xfrm>
            <a:off x="6455392" y="4103859"/>
            <a:ext cx="2557079" cy="2557079"/>
          </a:xfrm>
          <a:prstGeom prst="rect">
            <a:avLst/>
          </a:prstGeom>
          <a:noFill/>
          <a:ln>
            <a:noFill/>
          </a:ln>
        </p:spPr>
      </p:pic>
      <p:sp>
        <p:nvSpPr>
          <p:cNvPr id="11" name="Shape 133"/>
          <p:cNvSpPr txBox="1"/>
          <p:nvPr/>
        </p:nvSpPr>
        <p:spPr>
          <a:xfrm>
            <a:off x="4626416" y="4947966"/>
            <a:ext cx="1739400" cy="747000"/>
          </a:xfrm>
          <a:prstGeom prst="rect">
            <a:avLst/>
          </a:prstGeom>
          <a:solidFill>
            <a:srgbClr val="FFFF00"/>
          </a:solidFill>
          <a:ln w="28575" cap="flat" cmpd="sng">
            <a:solidFill>
              <a:srgbClr val="FF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b="1" dirty="0">
                <a:solidFill>
                  <a:srgbClr val="FF0000"/>
                </a:solidFill>
              </a:rPr>
              <a:t>The areas most likely to have GSR are </a:t>
            </a:r>
            <a:r>
              <a:rPr lang="en" b="1" dirty="0" smtClean="0">
                <a:solidFill>
                  <a:srgbClr val="FF0000"/>
                </a:solidFill>
              </a:rPr>
              <a:t>outlined.</a:t>
            </a:r>
            <a:endParaRPr lang="en" b="1" dirty="0">
              <a:solidFill>
                <a:srgbClr val="FF0000"/>
              </a:solidFill>
            </a:endParaRPr>
          </a:p>
        </p:txBody>
      </p:sp>
      <p:pic>
        <p:nvPicPr>
          <p:cNvPr id="13" name="Picture 2" descr="gunshot residue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489" y="4199465"/>
            <a:ext cx="3064792" cy="229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454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57656"/>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Where is GSR Found?</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00194" y="1302528"/>
            <a:ext cx="4703790" cy="5857396"/>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buClr>
                <a:schemeClr val="dk1"/>
              </a:buClr>
              <a:buSzPct val="75000"/>
              <a:buFont typeface="Arial"/>
              <a:buChar char="●"/>
            </a:pPr>
            <a:r>
              <a:rPr lang="en" sz="2800" dirty="0">
                <a:latin typeface="Arial Rounded MT Bold" charset="0"/>
                <a:ea typeface="Arial Rounded MT Bold" charset="0"/>
                <a:cs typeface="Arial Rounded MT Bold" charset="0"/>
                <a:sym typeface="Bree Serif"/>
              </a:rPr>
              <a:t>Traces of GSR can be found:</a:t>
            </a:r>
          </a:p>
          <a:p>
            <a:pPr marL="914400" lvl="1" indent="-381000">
              <a:spcBef>
                <a:spcPts val="0"/>
              </a:spcBef>
              <a:buClr>
                <a:schemeClr val="dk1"/>
              </a:buClr>
              <a:buSzPct val="100000"/>
              <a:buFont typeface="Bree Serif"/>
            </a:pPr>
            <a:r>
              <a:rPr lang="en" dirty="0">
                <a:latin typeface="Arial Rounded MT Bold" charset="0"/>
                <a:ea typeface="Arial Rounded MT Bold" charset="0"/>
                <a:cs typeface="Arial Rounded MT Bold" charset="0"/>
                <a:sym typeface="Bree Serif"/>
              </a:rPr>
              <a:t>On the shooter </a:t>
            </a:r>
            <a:br>
              <a:rPr lang="en" dirty="0">
                <a:latin typeface="Arial Rounded MT Bold" charset="0"/>
                <a:ea typeface="Arial Rounded MT Bold" charset="0"/>
                <a:cs typeface="Arial Rounded MT Bold" charset="0"/>
                <a:sym typeface="Bree Serif"/>
              </a:rPr>
            </a:br>
            <a:r>
              <a:rPr lang="en" dirty="0">
                <a:latin typeface="Arial Rounded MT Bold" charset="0"/>
                <a:ea typeface="Arial Rounded MT Bold" charset="0"/>
                <a:cs typeface="Arial Rounded MT Bold" charset="0"/>
                <a:sym typeface="Bree Serif"/>
              </a:rPr>
              <a:t>(hand, arm, face, hair, clothes)</a:t>
            </a:r>
          </a:p>
          <a:p>
            <a:pPr marL="914400" lvl="1" indent="-381000">
              <a:spcBef>
                <a:spcPts val="0"/>
              </a:spcBef>
              <a:buClr>
                <a:schemeClr val="dk1"/>
              </a:buClr>
              <a:buSzPct val="100000"/>
              <a:buFont typeface="Bree Serif"/>
            </a:pPr>
            <a:r>
              <a:rPr lang="en" dirty="0">
                <a:latin typeface="Arial Rounded MT Bold" charset="0"/>
                <a:ea typeface="Arial Rounded MT Bold" charset="0"/>
                <a:cs typeface="Arial Rounded MT Bold" charset="0"/>
                <a:sym typeface="Bree Serif"/>
              </a:rPr>
              <a:t>On the victim</a:t>
            </a:r>
          </a:p>
          <a:p>
            <a:pPr marL="914400" lvl="1" indent="-381000">
              <a:spcBef>
                <a:spcPts val="0"/>
              </a:spcBef>
              <a:buClr>
                <a:schemeClr val="dk1"/>
              </a:buClr>
              <a:buSzPct val="100000"/>
              <a:buFont typeface="Bree Serif"/>
            </a:pPr>
            <a:r>
              <a:rPr lang="en" dirty="0">
                <a:latin typeface="Arial Rounded MT Bold" charset="0"/>
                <a:ea typeface="Arial Rounded MT Bold" charset="0"/>
                <a:cs typeface="Arial Rounded MT Bold" charset="0"/>
                <a:sym typeface="Bree Serif"/>
              </a:rPr>
              <a:t>On nearby surfaces</a:t>
            </a:r>
          </a:p>
          <a:p>
            <a:pPr>
              <a:spcBef>
                <a:spcPts val="0"/>
              </a:spcBef>
              <a:buSzPct val="100000"/>
            </a:pPr>
            <a:r>
              <a:rPr lang="en" sz="2800" dirty="0">
                <a:latin typeface="Arial Rounded MT Bold" charset="0"/>
                <a:ea typeface="Arial Rounded MT Bold" charset="0"/>
                <a:cs typeface="Arial Rounded MT Bold" charset="0"/>
                <a:sym typeface="Bree Serif"/>
              </a:rPr>
              <a:t>The pattern of GSR can also help </a:t>
            </a:r>
            <a:br>
              <a:rPr lang="en" sz="2800" dirty="0">
                <a:latin typeface="Arial Rounded MT Bold" charset="0"/>
                <a:ea typeface="Arial Rounded MT Bold" charset="0"/>
                <a:cs typeface="Arial Rounded MT Bold" charset="0"/>
                <a:sym typeface="Bree Serif"/>
              </a:rPr>
            </a:br>
            <a:r>
              <a:rPr lang="en" sz="2800" dirty="0">
                <a:latin typeface="Arial Rounded MT Bold" charset="0"/>
                <a:ea typeface="Arial Rounded MT Bold" charset="0"/>
                <a:cs typeface="Arial Rounded MT Bold" charset="0"/>
                <a:sym typeface="Bree Serif"/>
              </a:rPr>
              <a:t>determine the distance from the </a:t>
            </a:r>
            <a:br>
              <a:rPr lang="en" sz="2800" dirty="0">
                <a:latin typeface="Arial Rounded MT Bold" charset="0"/>
                <a:ea typeface="Arial Rounded MT Bold" charset="0"/>
                <a:cs typeface="Arial Rounded MT Bold" charset="0"/>
                <a:sym typeface="Bree Serif"/>
              </a:rPr>
            </a:br>
            <a:r>
              <a:rPr lang="en" sz="2800" dirty="0">
                <a:latin typeface="Arial Rounded MT Bold" charset="0"/>
                <a:ea typeface="Arial Rounded MT Bold" charset="0"/>
                <a:cs typeface="Arial Rounded MT Bold" charset="0"/>
                <a:sym typeface="Bree Serif"/>
              </a:rPr>
              <a:t>shooter to the victim.  </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8" name="Shape 140"/>
          <p:cNvPicPr preferRelativeResize="0"/>
          <p:nvPr/>
        </p:nvPicPr>
        <p:blipFill>
          <a:blip r:embed="rId3">
            <a:alphaModFix/>
          </a:blip>
          <a:stretch>
            <a:fillRect/>
          </a:stretch>
        </p:blipFill>
        <p:spPr>
          <a:xfrm>
            <a:off x="5923699" y="2151190"/>
            <a:ext cx="3142075" cy="4303525"/>
          </a:xfrm>
          <a:prstGeom prst="rect">
            <a:avLst/>
          </a:prstGeom>
          <a:noFill/>
          <a:ln>
            <a:noFill/>
          </a:ln>
        </p:spPr>
      </p:pic>
    </p:spTree>
    <p:extLst>
      <p:ext uri="{BB962C8B-B14F-4D97-AF65-F5344CB8AC3E}">
        <p14:creationId xmlns:p14="http://schemas.microsoft.com/office/powerpoint/2010/main" val="41461476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63115"/>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Bullet Trajectory</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119884" y="922962"/>
            <a:ext cx="7972357" cy="2786393"/>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0"/>
              </a:spcBef>
              <a:buClr>
                <a:schemeClr val="dk1"/>
              </a:buClr>
              <a:buSzPct val="57894"/>
              <a:buFont typeface="Arial"/>
              <a:buNone/>
            </a:pPr>
            <a:r>
              <a:rPr lang="en" sz="2800" dirty="0" smtClean="0">
                <a:latin typeface="Arial Rounded MT Bold" charset="0"/>
                <a:ea typeface="Arial Rounded MT Bold" charset="0"/>
                <a:cs typeface="Arial Rounded MT Bold" charset="0"/>
                <a:sym typeface="Bree Serif"/>
              </a:rPr>
              <a:t>   Suppose </a:t>
            </a:r>
            <a:r>
              <a:rPr lang="en" sz="2800" dirty="0">
                <a:latin typeface="Arial Rounded MT Bold" charset="0"/>
                <a:ea typeface="Arial Rounded MT Bold" charset="0"/>
                <a:cs typeface="Arial Rounded MT Bold" charset="0"/>
                <a:sym typeface="Bree Serif"/>
              </a:rPr>
              <a:t>a victim was shot on </a:t>
            </a:r>
            <a:r>
              <a:rPr lang="en" sz="2800" dirty="0" smtClean="0">
                <a:latin typeface="Arial Rounded MT Bold" charset="0"/>
                <a:ea typeface="Arial Rounded MT Bold" charset="0"/>
                <a:cs typeface="Arial Rounded MT Bold" charset="0"/>
                <a:sym typeface="Bree Serif"/>
              </a:rPr>
              <a:t>level ground </a:t>
            </a:r>
            <a:r>
              <a:rPr lang="en" sz="2800" dirty="0">
                <a:latin typeface="Arial Rounded MT Bold" charset="0"/>
                <a:ea typeface="Arial Rounded MT Bold" charset="0"/>
                <a:cs typeface="Arial Rounded MT Bold" charset="0"/>
                <a:sym typeface="Bree Serif"/>
              </a:rPr>
              <a:t>by a sniper from some particular height from a building. Is it possible to calculate the angle of trajectory of a shooter if you know the following</a:t>
            </a:r>
            <a:r>
              <a:rPr lang="en" sz="2800" dirty="0" smtClean="0">
                <a:latin typeface="Arial Rounded MT Bold" charset="0"/>
                <a:ea typeface="Arial Rounded MT Bold" charset="0"/>
                <a:cs typeface="Arial Rounded MT Bold" charset="0"/>
                <a:sym typeface="Bree Serif"/>
              </a:rPr>
              <a:t>:</a:t>
            </a:r>
            <a:endParaRPr lang="en" sz="2400" dirty="0">
              <a:solidFill>
                <a:schemeClr val="dk1"/>
              </a:solidFill>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
        <p:nvSpPr>
          <p:cNvPr id="3" name="Rectangle 2"/>
          <p:cNvSpPr/>
          <p:nvPr/>
        </p:nvSpPr>
        <p:spPr>
          <a:xfrm>
            <a:off x="1551006" y="3170205"/>
            <a:ext cx="7541235" cy="3108543"/>
          </a:xfrm>
          <a:prstGeom prst="rect">
            <a:avLst/>
          </a:prstGeom>
        </p:spPr>
        <p:txBody>
          <a:bodyPr wrap="square">
            <a:spAutoFit/>
          </a:bodyPr>
          <a:lstStyle/>
          <a:p>
            <a:pPr marL="342900" lvl="0" indent="-342900">
              <a:buClr>
                <a:schemeClr val="dk1"/>
              </a:buClr>
              <a:buSzPct val="57894"/>
              <a:buFont typeface="+mj-lt"/>
              <a:buAutoNum type="alphaLcPeriod"/>
            </a:pPr>
            <a:r>
              <a:rPr lang="en" sz="2800" dirty="0">
                <a:latin typeface="Arial Rounded MT Bold" charset="0"/>
                <a:ea typeface="Arial Rounded MT Bold" charset="0"/>
                <a:cs typeface="Arial Rounded MT Bold" charset="0"/>
                <a:sym typeface="Bree Serif"/>
              </a:rPr>
              <a:t>Horizontal distance between the victim and the shooter.</a:t>
            </a:r>
          </a:p>
          <a:p>
            <a:pPr marL="342900" lvl="0" indent="-342900">
              <a:buClr>
                <a:schemeClr val="dk1"/>
              </a:buClr>
              <a:buSzPct val="57894"/>
              <a:buFont typeface="+mj-lt"/>
              <a:buAutoNum type="alphaLcPeriod"/>
            </a:pPr>
            <a:r>
              <a:rPr lang="en" sz="2800" dirty="0">
                <a:latin typeface="Arial Rounded MT Bold" charset="0"/>
                <a:ea typeface="Arial Rounded MT Bold" charset="0"/>
                <a:cs typeface="Arial Rounded MT Bold" charset="0"/>
                <a:sym typeface="Bree Serif"/>
              </a:rPr>
              <a:t>The height of the building above the wound (Location of the shooter in the building)</a:t>
            </a:r>
          </a:p>
          <a:p>
            <a:pPr marL="342900" lvl="0" indent="-342900">
              <a:buClr>
                <a:schemeClr val="dk1"/>
              </a:buClr>
              <a:buSzPct val="57894"/>
              <a:buFont typeface="+mj-lt"/>
              <a:buAutoNum type="alphaLcPeriod"/>
            </a:pPr>
            <a:r>
              <a:rPr lang="en" sz="2800" dirty="0">
                <a:latin typeface="Arial Rounded MT Bold" charset="0"/>
                <a:ea typeface="Arial Rounded MT Bold" charset="0"/>
                <a:cs typeface="Arial Rounded MT Bold" charset="0"/>
                <a:sym typeface="Bree Serif"/>
              </a:rPr>
              <a:t>Draw a picture of what this situation might look like</a:t>
            </a:r>
          </a:p>
        </p:txBody>
      </p:sp>
      <p:sp>
        <p:nvSpPr>
          <p:cNvPr id="4" name="Rectangle 3"/>
          <p:cNvSpPr/>
          <p:nvPr/>
        </p:nvSpPr>
        <p:spPr>
          <a:xfrm>
            <a:off x="1419950" y="6383761"/>
            <a:ext cx="7693132" cy="646331"/>
          </a:xfrm>
          <a:prstGeom prst="rect">
            <a:avLst/>
          </a:prstGeom>
        </p:spPr>
        <p:txBody>
          <a:bodyPr wrap="none">
            <a:spAutoFit/>
          </a:bodyPr>
          <a:lstStyle/>
          <a:p>
            <a:r>
              <a:rPr lang="en-US" sz="1800" dirty="0" smtClean="0"/>
              <a:t>Bullet Trajectory (2.38) </a:t>
            </a:r>
            <a:r>
              <a:rPr lang="en-US" sz="1800" dirty="0" smtClean="0">
                <a:hlinkClick r:id="rId3"/>
              </a:rPr>
              <a:t>https</a:t>
            </a:r>
            <a:r>
              <a:rPr lang="en-US" sz="1800" dirty="0">
                <a:hlinkClick r:id="rId3"/>
              </a:rPr>
              <a:t>://</a:t>
            </a:r>
            <a:r>
              <a:rPr lang="en-US" sz="1800" dirty="0" smtClean="0">
                <a:hlinkClick r:id="rId3"/>
              </a:rPr>
              <a:t>www.youtube.com/watch?v=VqOqZBRZsj8</a:t>
            </a:r>
            <a:endParaRPr lang="en-US" sz="1800" dirty="0" smtClean="0"/>
          </a:p>
          <a:p>
            <a:endParaRPr lang="en-US" sz="1800" dirty="0"/>
          </a:p>
        </p:txBody>
      </p:sp>
    </p:spTree>
    <p:extLst>
      <p:ext uri="{BB962C8B-B14F-4D97-AF65-F5344CB8AC3E}">
        <p14:creationId xmlns:p14="http://schemas.microsoft.com/office/powerpoint/2010/main" val="18166870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63115"/>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Reference Points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09668" y="1388793"/>
            <a:ext cx="5259609" cy="5866026"/>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61950">
              <a:spcBef>
                <a:spcPts val="0"/>
              </a:spcBef>
              <a:buSzPct val="100000"/>
              <a:buFont typeface="Bree Serif"/>
            </a:pPr>
            <a:r>
              <a:rPr lang="en" sz="2800" dirty="0" smtClean="0">
                <a:latin typeface="Arial Rounded MT Bold" charset="0"/>
                <a:ea typeface="Arial Rounded MT Bold" charset="0"/>
                <a:cs typeface="Arial Rounded MT Bold" charset="0"/>
                <a:sym typeface="Bree Serif"/>
              </a:rPr>
              <a:t>Reference </a:t>
            </a:r>
            <a:r>
              <a:rPr lang="en" sz="2800" dirty="0">
                <a:latin typeface="Arial Rounded MT Bold" charset="0"/>
                <a:ea typeface="Arial Rounded MT Bold" charset="0"/>
                <a:cs typeface="Arial Rounded MT Bold" charset="0"/>
                <a:sym typeface="Bree Serif"/>
              </a:rPr>
              <a:t>points can be bullet holes in victims, objects, walls, etc.</a:t>
            </a:r>
          </a:p>
          <a:p>
            <a:pPr marL="457200" lvl="0" indent="-361950">
              <a:spcBef>
                <a:spcPts val="0"/>
              </a:spcBef>
              <a:buSzPct val="100000"/>
              <a:buFont typeface="Bree Serif"/>
            </a:pPr>
            <a:r>
              <a:rPr lang="en" sz="2800" dirty="0">
                <a:latin typeface="Arial Rounded MT Bold" charset="0"/>
                <a:ea typeface="Arial Rounded MT Bold" charset="0"/>
                <a:cs typeface="Arial Rounded MT Bold" charset="0"/>
                <a:sym typeface="Bree Serif"/>
              </a:rPr>
              <a:t>The best reference points involve an entry </a:t>
            </a:r>
            <a:br>
              <a:rPr lang="en" sz="2800" dirty="0">
                <a:latin typeface="Arial Rounded MT Bold" charset="0"/>
                <a:ea typeface="Arial Rounded MT Bold" charset="0"/>
                <a:cs typeface="Arial Rounded MT Bold" charset="0"/>
                <a:sym typeface="Bree Serif"/>
              </a:rPr>
            </a:br>
            <a:r>
              <a:rPr lang="en" sz="2800" dirty="0">
                <a:latin typeface="Arial Rounded MT Bold" charset="0"/>
                <a:ea typeface="Arial Rounded MT Bold" charset="0"/>
                <a:cs typeface="Arial Rounded MT Bold" charset="0"/>
                <a:sym typeface="Bree Serif"/>
              </a:rPr>
              <a:t>and an exit point</a:t>
            </a:r>
          </a:p>
          <a:p>
            <a:pPr marL="457200" lvl="0" indent="-361950">
              <a:spcBef>
                <a:spcPts val="0"/>
              </a:spcBef>
              <a:buSzPct val="100000"/>
              <a:buFont typeface="Bree Serif"/>
            </a:pPr>
            <a:r>
              <a:rPr lang="en" sz="2800" dirty="0">
                <a:latin typeface="Arial Rounded MT Bold" charset="0"/>
                <a:ea typeface="Arial Rounded MT Bold" charset="0"/>
                <a:cs typeface="Arial Rounded MT Bold" charset="0"/>
                <a:sym typeface="Bree Serif"/>
              </a:rPr>
              <a:t>High concentrations of GSR or spent casings </a:t>
            </a:r>
            <a:r>
              <a:rPr lang="en" sz="2800" dirty="0" smtClean="0">
                <a:latin typeface="Arial Rounded MT Bold" charset="0"/>
                <a:ea typeface="Arial Rounded MT Bold" charset="0"/>
                <a:cs typeface="Arial Rounded MT Bold" charset="0"/>
                <a:sym typeface="Bree Serif"/>
              </a:rPr>
              <a:t>can </a:t>
            </a:r>
            <a:r>
              <a:rPr lang="en" sz="2800" dirty="0">
                <a:latin typeface="Arial Rounded MT Bold" charset="0"/>
                <a:ea typeface="Arial Rounded MT Bold" charset="0"/>
                <a:cs typeface="Arial Rounded MT Bold" charset="0"/>
                <a:sym typeface="Bree Serif"/>
              </a:rPr>
              <a:t>also be reference points, but they are not </a:t>
            </a:r>
            <a:r>
              <a:rPr lang="en" sz="2800" dirty="0" smtClean="0">
                <a:latin typeface="Arial Rounded MT Bold" charset="0"/>
                <a:ea typeface="Arial Rounded MT Bold" charset="0"/>
                <a:cs typeface="Arial Rounded MT Bold" charset="0"/>
                <a:sym typeface="Bree Serif"/>
              </a:rPr>
              <a:t>quite </a:t>
            </a:r>
            <a:r>
              <a:rPr lang="en" sz="2800" dirty="0">
                <a:latin typeface="Arial Rounded MT Bold" charset="0"/>
                <a:ea typeface="Arial Rounded MT Bold" charset="0"/>
                <a:cs typeface="Arial Rounded MT Bold" charset="0"/>
                <a:sym typeface="Bree Serif"/>
              </a:rPr>
              <a:t>as specific</a:t>
            </a: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8" name="Shape 174"/>
          <p:cNvPicPr preferRelativeResize="0"/>
          <p:nvPr/>
        </p:nvPicPr>
        <p:blipFill>
          <a:blip r:embed="rId3">
            <a:alphaModFix/>
          </a:blip>
          <a:stretch>
            <a:fillRect/>
          </a:stretch>
        </p:blipFill>
        <p:spPr>
          <a:xfrm>
            <a:off x="6623249" y="2977463"/>
            <a:ext cx="2399980" cy="3811525"/>
          </a:xfrm>
          <a:prstGeom prst="rect">
            <a:avLst/>
          </a:prstGeom>
          <a:noFill/>
          <a:ln>
            <a:noFill/>
          </a:ln>
        </p:spPr>
      </p:pic>
      <p:pic>
        <p:nvPicPr>
          <p:cNvPr id="9" name="Shape 175"/>
          <p:cNvPicPr preferRelativeResize="0"/>
          <p:nvPr/>
        </p:nvPicPr>
        <p:blipFill rotWithShape="1">
          <a:blip r:embed="rId4">
            <a:alphaModFix/>
          </a:blip>
          <a:srcRect/>
          <a:stretch/>
        </p:blipFill>
        <p:spPr>
          <a:xfrm>
            <a:off x="6225950" y="1045379"/>
            <a:ext cx="2866500" cy="1673100"/>
          </a:xfrm>
          <a:prstGeom prst="rect">
            <a:avLst/>
          </a:prstGeom>
          <a:noFill/>
          <a:ln>
            <a:noFill/>
          </a:ln>
        </p:spPr>
      </p:pic>
    </p:spTree>
    <p:extLst>
      <p:ext uri="{BB962C8B-B14F-4D97-AF65-F5344CB8AC3E}">
        <p14:creationId xmlns:p14="http://schemas.microsoft.com/office/powerpoint/2010/main" val="9444490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63115"/>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Reference Points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75342" y="1129420"/>
            <a:ext cx="7539027" cy="199276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61950">
              <a:spcBef>
                <a:spcPts val="0"/>
              </a:spcBef>
              <a:buSzPct val="100000"/>
              <a:buFont typeface="Bree Serif"/>
            </a:pPr>
            <a:r>
              <a:rPr lang="en" sz="2800" dirty="0" smtClean="0">
                <a:latin typeface="Arial Rounded MT Bold" charset="0"/>
                <a:ea typeface="Arial Rounded MT Bold" charset="0"/>
                <a:cs typeface="Arial Rounded MT Bold" charset="0"/>
                <a:sym typeface="Bree Serif"/>
              </a:rPr>
              <a:t>We can determine things about trajectory if we have reference points along the bullet’s flight path, like an entry and exit wound</a:t>
            </a:r>
          </a:p>
          <a:p>
            <a:pPr marL="457200" lvl="0" indent="-361950">
              <a:spcBef>
                <a:spcPts val="0"/>
              </a:spcBef>
              <a:buSzPct val="100000"/>
              <a:buFont typeface="Bree Serif"/>
            </a:pPr>
            <a:endParaRPr lang="en" sz="2800" dirty="0" smtClean="0">
              <a:latin typeface="Arial Rounded MT Bold" charset="0"/>
              <a:ea typeface="Arial Rounded MT Bold" charset="0"/>
              <a:cs typeface="Arial Rounded MT Bold" charset="0"/>
              <a:sym typeface="Bree Serif"/>
            </a:endParaRPr>
          </a:p>
          <a:p>
            <a:pPr marL="457200" lvl="0" indent="-361950">
              <a:spcBef>
                <a:spcPts val="0"/>
              </a:spcBef>
              <a:buSzPct val="100000"/>
              <a:buFont typeface="Bree Serif"/>
            </a:pPr>
            <a:r>
              <a:rPr lang="en" sz="2800" dirty="0" smtClean="0">
                <a:latin typeface="Arial Rounded MT Bold" charset="0"/>
                <a:ea typeface="Arial Rounded MT Bold" charset="0"/>
                <a:cs typeface="Arial Rounded MT Bold" charset="0"/>
                <a:sym typeface="Bree Serif"/>
              </a:rPr>
              <a:t>What does this picture tell us?  </a:t>
            </a:r>
            <a:endParaRPr lang="en" sz="2800" dirty="0">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10" name="Shape 182"/>
          <p:cNvPicPr preferRelativeResize="0"/>
          <p:nvPr/>
        </p:nvPicPr>
        <p:blipFill>
          <a:blip r:embed="rId3">
            <a:alphaModFix/>
          </a:blip>
          <a:stretch>
            <a:fillRect/>
          </a:stretch>
        </p:blipFill>
        <p:spPr>
          <a:xfrm>
            <a:off x="5470535" y="4147422"/>
            <a:ext cx="2926150" cy="1850799"/>
          </a:xfrm>
          <a:prstGeom prst="rect">
            <a:avLst/>
          </a:prstGeom>
          <a:noFill/>
          <a:ln>
            <a:noFill/>
          </a:ln>
        </p:spPr>
      </p:pic>
      <p:sp>
        <p:nvSpPr>
          <p:cNvPr id="11" name="Shape 183"/>
          <p:cNvSpPr txBox="1"/>
          <p:nvPr/>
        </p:nvSpPr>
        <p:spPr>
          <a:xfrm>
            <a:off x="3798736" y="4279566"/>
            <a:ext cx="1573124" cy="685800"/>
          </a:xfrm>
          <a:prstGeom prst="rect">
            <a:avLst/>
          </a:prstGeom>
          <a:solidFill>
            <a:srgbClr val="FFFF00"/>
          </a:solidFill>
          <a:ln w="38100"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dirty="0">
                <a:solidFill>
                  <a:srgbClr val="FF0000"/>
                </a:solidFill>
                <a:latin typeface="Arial Rounded MT Bold" charset="0"/>
                <a:ea typeface="Arial Rounded MT Bold" charset="0"/>
                <a:cs typeface="Arial Rounded MT Bold" charset="0"/>
                <a:sym typeface="Bree Serif"/>
              </a:rPr>
              <a:t>Bullet </a:t>
            </a:r>
            <a:r>
              <a:rPr lang="en-US" sz="1800" dirty="0" smtClean="0">
                <a:solidFill>
                  <a:srgbClr val="FF0000"/>
                </a:solidFill>
                <a:latin typeface="Arial Rounded MT Bold" charset="0"/>
                <a:ea typeface="Arial Rounded MT Bold" charset="0"/>
                <a:cs typeface="Arial Rounded MT Bold" charset="0"/>
                <a:sym typeface="Bree Serif"/>
              </a:rPr>
              <a:t>entrance</a:t>
            </a:r>
            <a:endParaRPr lang="en" sz="1800" dirty="0">
              <a:solidFill>
                <a:srgbClr val="FF0000"/>
              </a:solidFill>
              <a:latin typeface="Arial Rounded MT Bold" charset="0"/>
              <a:ea typeface="Arial Rounded MT Bold" charset="0"/>
              <a:cs typeface="Arial Rounded MT Bold" charset="0"/>
              <a:sym typeface="Bree Serif"/>
            </a:endParaRPr>
          </a:p>
        </p:txBody>
      </p:sp>
      <p:sp>
        <p:nvSpPr>
          <p:cNvPr id="13" name="Shape 184"/>
          <p:cNvSpPr/>
          <p:nvPr/>
        </p:nvSpPr>
        <p:spPr>
          <a:xfrm>
            <a:off x="5371860" y="4417550"/>
            <a:ext cx="692700" cy="352200"/>
          </a:xfrm>
          <a:prstGeom prst="rightArrow">
            <a:avLst>
              <a:gd name="adj1" fmla="val 50000"/>
              <a:gd name="adj2" fmla="val 50000"/>
            </a:avLst>
          </a:prstGeom>
          <a:solidFill>
            <a:srgbClr val="FFFF00"/>
          </a:solid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85"/>
          <p:cNvSpPr txBox="1"/>
          <p:nvPr/>
        </p:nvSpPr>
        <p:spPr>
          <a:xfrm flipH="1">
            <a:off x="7475058" y="6027041"/>
            <a:ext cx="1439311" cy="507851"/>
          </a:xfrm>
          <a:prstGeom prst="rect">
            <a:avLst/>
          </a:prstGeom>
          <a:solidFill>
            <a:srgbClr val="FFFF00"/>
          </a:solidFill>
          <a:ln w="38100" cap="flat" cmpd="sng">
            <a:solidFill>
              <a:srgbClr val="FF0000"/>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900">
                <a:solidFill>
                  <a:srgbClr val="FF0000"/>
                </a:solidFill>
                <a:latin typeface="Arial Rounded MT Bold" charset="0"/>
                <a:ea typeface="Arial Rounded MT Bold" charset="0"/>
                <a:cs typeface="Arial Rounded MT Bold" charset="0"/>
                <a:sym typeface="Bree Serif"/>
              </a:rPr>
              <a:t>Bullet </a:t>
            </a:r>
            <a:r>
              <a:rPr lang="en" sz="1900" smtClean="0">
                <a:solidFill>
                  <a:srgbClr val="FF0000"/>
                </a:solidFill>
                <a:latin typeface="Arial Rounded MT Bold" charset="0"/>
                <a:ea typeface="Arial Rounded MT Bold" charset="0"/>
                <a:cs typeface="Arial Rounded MT Bold" charset="0"/>
                <a:sym typeface="Bree Serif"/>
              </a:rPr>
              <a:t>exit</a:t>
            </a:r>
            <a:endParaRPr lang="en" sz="1900">
              <a:solidFill>
                <a:srgbClr val="FF0000"/>
              </a:solidFill>
              <a:latin typeface="Arial Rounded MT Bold" charset="0"/>
              <a:ea typeface="Arial Rounded MT Bold" charset="0"/>
              <a:cs typeface="Arial Rounded MT Bold" charset="0"/>
              <a:sym typeface="Bree Serif"/>
            </a:endParaRPr>
          </a:p>
        </p:txBody>
      </p:sp>
      <p:sp>
        <p:nvSpPr>
          <p:cNvPr id="15" name="Shape 186"/>
          <p:cNvSpPr/>
          <p:nvPr/>
        </p:nvSpPr>
        <p:spPr>
          <a:xfrm rot="5401411" flipH="1">
            <a:off x="7475112" y="5456717"/>
            <a:ext cx="730800" cy="352200"/>
          </a:xfrm>
          <a:prstGeom prst="rightArrow">
            <a:avLst>
              <a:gd name="adj1" fmla="val 50000"/>
              <a:gd name="adj2" fmla="val 50000"/>
            </a:avLst>
          </a:prstGeom>
          <a:solidFill>
            <a:srgbClr val="FFFF00"/>
          </a:solidFill>
          <a:ln w="3810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1813512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230183"/>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Finding Trajectory</a:t>
            </a:r>
            <a:br>
              <a:rPr lang="en-US" b="1" u="sng" dirty="0" smtClean="0">
                <a:latin typeface="AR JULIAN" panose="02000000000000000000" pitchFamily="2" charset="0"/>
                <a:ea typeface="Impact" charset="0"/>
                <a:cs typeface="Impact" charset="0"/>
                <a:sym typeface="Ultra"/>
              </a:rPr>
            </a:br>
            <a:r>
              <a:rPr lang="en-US" b="1" u="sng" dirty="0" smtClean="0">
                <a:latin typeface="AR JULIAN" panose="02000000000000000000" pitchFamily="2" charset="0"/>
                <a:ea typeface="Impact" charset="0"/>
                <a:cs typeface="Impact" charset="0"/>
                <a:sym typeface="Ultra"/>
              </a:rPr>
              <a:t>Using…GEOMETRY!</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09668" y="1474447"/>
            <a:ext cx="7679057" cy="5383554"/>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lvl="0" indent="0">
              <a:spcBef>
                <a:spcPts val="0"/>
              </a:spcBef>
              <a:buSzPct val="100000"/>
              <a:buNone/>
            </a:pPr>
            <a:r>
              <a:rPr lang="en" sz="2600" dirty="0">
                <a:latin typeface="Arial Rounded MT Bold" charset="0"/>
                <a:ea typeface="Arial Rounded MT Bold" charset="0"/>
                <a:cs typeface="Arial Rounded MT Bold" charset="0"/>
                <a:sym typeface="Bree Serif"/>
              </a:rPr>
              <a:t>There are two types of </a:t>
            </a:r>
            <a:r>
              <a:rPr lang="en" sz="2600" dirty="0" smtClean="0">
                <a:latin typeface="Arial Rounded MT Bold" charset="0"/>
                <a:ea typeface="Arial Rounded MT Bold" charset="0"/>
                <a:cs typeface="Arial Rounded MT Bold" charset="0"/>
                <a:sym typeface="Bree Serif"/>
              </a:rPr>
              <a:t>trajectory pro</a:t>
            </a:r>
            <a:r>
              <a:rPr lang="en-US" sz="2600" dirty="0" err="1" smtClean="0">
                <a:latin typeface="Arial Rounded MT Bold" charset="0"/>
                <a:ea typeface="Arial Rounded MT Bold" charset="0"/>
                <a:cs typeface="Arial Rounded MT Bold" charset="0"/>
                <a:sym typeface="Bree Serif"/>
              </a:rPr>
              <a:t>blems</a:t>
            </a:r>
            <a:r>
              <a:rPr lang="en-US" sz="2600" dirty="0">
                <a:latin typeface="Arial Rounded MT Bold" charset="0"/>
                <a:ea typeface="Arial Rounded MT Bold" charset="0"/>
                <a:cs typeface="Arial Rounded MT Bold" charset="0"/>
                <a:sym typeface="Bree Serif"/>
              </a:rPr>
              <a:t/>
            </a:r>
            <a:br>
              <a:rPr lang="en-US" sz="2600" dirty="0">
                <a:latin typeface="Arial Rounded MT Bold" charset="0"/>
                <a:ea typeface="Arial Rounded MT Bold" charset="0"/>
                <a:cs typeface="Arial Rounded MT Bold" charset="0"/>
                <a:sym typeface="Bree Serif"/>
              </a:rPr>
            </a:br>
            <a:r>
              <a:rPr lang="en-US" sz="2600" dirty="0">
                <a:latin typeface="Arial Rounded MT Bold" charset="0"/>
                <a:ea typeface="Arial Rounded MT Bold" charset="0"/>
                <a:cs typeface="Arial Rounded MT Bold" charset="0"/>
                <a:sym typeface="Bree Serif"/>
              </a:rPr>
              <a:t/>
            </a:r>
            <a:br>
              <a:rPr lang="en-US" sz="2600" dirty="0">
                <a:latin typeface="Arial Rounded MT Bold" charset="0"/>
                <a:ea typeface="Arial Rounded MT Bold" charset="0"/>
                <a:cs typeface="Arial Rounded MT Bold" charset="0"/>
                <a:sym typeface="Bree Serif"/>
              </a:rPr>
            </a:br>
            <a:r>
              <a:rPr lang="en-US" sz="2600" dirty="0">
                <a:latin typeface="Arial Rounded MT Bold" charset="0"/>
                <a:ea typeface="Arial Rounded MT Bold" charset="0"/>
                <a:cs typeface="Arial Rounded MT Bold" charset="0"/>
                <a:sym typeface="Bree Serif"/>
              </a:rPr>
              <a:t>1. </a:t>
            </a:r>
            <a:r>
              <a:rPr lang="en" sz="2600" dirty="0">
                <a:latin typeface="Arial Rounded MT Bold" charset="0"/>
                <a:ea typeface="Arial Rounded MT Bold" charset="0"/>
                <a:cs typeface="Arial Rounded MT Bold" charset="0"/>
                <a:sym typeface="Bree Serif"/>
              </a:rPr>
              <a:t>You know the angle of the bullet and the distance </a:t>
            </a:r>
            <a:r>
              <a:rPr lang="en" sz="2600" dirty="0" smtClean="0">
                <a:latin typeface="Arial Rounded MT Bold" charset="0"/>
                <a:ea typeface="Arial Rounded MT Bold" charset="0"/>
                <a:cs typeface="Arial Rounded MT Bold" charset="0"/>
                <a:sym typeface="Bree Serif"/>
              </a:rPr>
              <a:t>of the </a:t>
            </a:r>
            <a:r>
              <a:rPr lang="en" sz="2600" dirty="0">
                <a:latin typeface="Arial Rounded MT Bold" charset="0"/>
                <a:ea typeface="Arial Rounded MT Bold" charset="0"/>
                <a:cs typeface="Arial Rounded MT Bold" charset="0"/>
                <a:sym typeface="Bree Serif"/>
              </a:rPr>
              <a:t>shooter… like if you know a bullet came from a certain side of a building and you want to know what floor it came from.</a:t>
            </a:r>
            <a:br>
              <a:rPr lang="en" sz="2600" dirty="0">
                <a:latin typeface="Arial Rounded MT Bold" charset="0"/>
                <a:ea typeface="Arial Rounded MT Bold" charset="0"/>
                <a:cs typeface="Arial Rounded MT Bold" charset="0"/>
                <a:sym typeface="Bree Serif"/>
              </a:rPr>
            </a:br>
            <a:r>
              <a:rPr lang="en-US" sz="2600" dirty="0">
                <a:latin typeface="Arial Rounded MT Bold" charset="0"/>
                <a:ea typeface="Arial Rounded MT Bold" charset="0"/>
                <a:cs typeface="Arial Rounded MT Bold" charset="0"/>
                <a:sym typeface="Bree Serif"/>
              </a:rPr>
              <a:t/>
            </a:r>
            <a:br>
              <a:rPr lang="en-US" sz="2600" dirty="0">
                <a:latin typeface="Arial Rounded MT Bold" charset="0"/>
                <a:ea typeface="Arial Rounded MT Bold" charset="0"/>
                <a:cs typeface="Arial Rounded MT Bold" charset="0"/>
                <a:sym typeface="Bree Serif"/>
              </a:rPr>
            </a:br>
            <a:r>
              <a:rPr lang="en-US" sz="2600" dirty="0">
                <a:latin typeface="Arial Rounded MT Bold" charset="0"/>
                <a:ea typeface="Arial Rounded MT Bold" charset="0"/>
                <a:cs typeface="Arial Rounded MT Bold" charset="0"/>
                <a:sym typeface="Bree Serif"/>
              </a:rPr>
              <a:t>2. </a:t>
            </a:r>
            <a:r>
              <a:rPr lang="en" sz="2600" dirty="0">
                <a:latin typeface="Arial Rounded MT Bold" charset="0"/>
                <a:ea typeface="Arial Rounded MT Bold" charset="0"/>
                <a:cs typeface="Arial Rounded MT Bold" charset="0"/>
                <a:sym typeface="Bree Serif"/>
              </a:rPr>
              <a:t>You only know the angle of the bullet...this is harder and you need to use the tan function of your calculator.  This could tell you how tall the shooter was, etc</a:t>
            </a:r>
            <a:r>
              <a:rPr lang="en" sz="2600" dirty="0" smtClean="0">
                <a:latin typeface="Arial Rounded MT Bold" charset="0"/>
                <a:ea typeface="Arial Rounded MT Bold" charset="0"/>
                <a:cs typeface="Arial Rounded MT Bold" charset="0"/>
                <a:sym typeface="Bree Serif"/>
              </a:rPr>
              <a:t>.</a:t>
            </a:r>
          </a:p>
          <a:p>
            <a:pPr marL="88900" lvl="0" indent="0">
              <a:spcBef>
                <a:spcPts val="0"/>
              </a:spcBef>
              <a:buSzPct val="100000"/>
              <a:buNone/>
            </a:pPr>
            <a:endParaRPr lang="en" sz="2600" dirty="0" smtClean="0">
              <a:latin typeface="Arial Rounded MT Bold" charset="0"/>
              <a:ea typeface="Arial Rounded MT Bold" charset="0"/>
              <a:cs typeface="Arial Rounded MT Bold" charset="0"/>
              <a:sym typeface="Bree Serif"/>
            </a:endParaRPr>
          </a:p>
          <a:p>
            <a:pPr marL="88900" lvl="0" indent="0" algn="ctr">
              <a:spcBef>
                <a:spcPts val="0"/>
              </a:spcBef>
              <a:buSzPct val="100000"/>
              <a:buNone/>
            </a:pPr>
            <a:r>
              <a:rPr lang="en" sz="2600" b="1" u="sng" dirty="0" smtClean="0">
                <a:latin typeface="Arial Rounded MT Bold" charset="0"/>
                <a:ea typeface="Arial Rounded MT Bold" charset="0"/>
                <a:cs typeface="Arial Rounded MT Bold" charset="0"/>
                <a:sym typeface="Bree Serif"/>
              </a:rPr>
              <a:t>WE will work examples IN CLASS!!</a:t>
            </a:r>
            <a:endParaRPr lang="en" sz="2600" b="1" u="sng" dirty="0">
              <a:latin typeface="Arial Rounded MT Bold" charset="0"/>
              <a:ea typeface="Arial Rounded MT Bold" charset="0"/>
              <a:cs typeface="Arial Rounded MT Bold" charset="0"/>
              <a:sym typeface="Bree Serif"/>
            </a:endParaRPr>
          </a:p>
          <a:p>
            <a:pPr indent="-247650">
              <a:buFont typeface="Bree Serif"/>
              <a:buChar char="•"/>
            </a:pPr>
            <a:endParaRPr lang="en" sz="2600" dirty="0">
              <a:solidFill>
                <a:schemeClr val="dk1"/>
              </a:solidFill>
              <a:latin typeface="Arial Rounded MT Bold" charset="0"/>
              <a:ea typeface="Arial Rounded MT Bold" charset="0"/>
              <a:cs typeface="Arial Rounded MT Bold" charset="0"/>
              <a:sym typeface="Bree Serif"/>
            </a:endParaRPr>
          </a:p>
        </p:txBody>
      </p:sp>
    </p:spTree>
    <p:extLst>
      <p:ext uri="{BB962C8B-B14F-4D97-AF65-F5344CB8AC3E}">
        <p14:creationId xmlns:p14="http://schemas.microsoft.com/office/powerpoint/2010/main" val="42756316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74906"/>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Terminal Ballistics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09668" y="1077628"/>
            <a:ext cx="7679057" cy="2476455"/>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598" indent="0">
              <a:buNone/>
            </a:pPr>
            <a:r>
              <a:rPr lang="en-US" sz="2800" dirty="0" smtClean="0">
                <a:latin typeface="Arial Rounded MT Bold" charset="0"/>
                <a:ea typeface="Arial Rounded MT Bold" charset="0"/>
                <a:cs typeface="Arial Rounded MT Bold" charset="0"/>
                <a:sym typeface="Bree Serif"/>
              </a:rPr>
              <a:t>What happens to bullets when they hit a target?</a:t>
            </a:r>
          </a:p>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Depending on what the bullet </a:t>
            </a:r>
            <a:r>
              <a:rPr lang="en-US" sz="2800" dirty="0">
                <a:latin typeface="Arial Rounded MT Bold" charset="0"/>
                <a:ea typeface="Arial Rounded MT Bold" charset="0"/>
                <a:cs typeface="Arial Rounded MT Bold" charset="0"/>
                <a:sym typeface="Bree Serif"/>
              </a:rPr>
              <a:t>and target are </a:t>
            </a:r>
            <a:r>
              <a:rPr lang="en" sz="2800" dirty="0">
                <a:latin typeface="Arial Rounded MT Bold" charset="0"/>
                <a:ea typeface="Arial Rounded MT Bold" charset="0"/>
                <a:cs typeface="Arial Rounded MT Bold" charset="0"/>
                <a:sym typeface="Bree Serif"/>
              </a:rPr>
              <a:t>made of will determine what happens to the bullet and the target</a:t>
            </a:r>
          </a:p>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Most bullets mushroom when they hit a target</a:t>
            </a:r>
          </a:p>
          <a:p>
            <a:pPr marL="457189" indent="-355591">
              <a:buFont typeface="Bree Serif"/>
            </a:pPr>
            <a:endParaRPr lang="en" sz="2400" dirty="0">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5" name="Shape 96"/>
          <p:cNvPicPr preferRelativeResize="0"/>
          <p:nvPr/>
        </p:nvPicPr>
        <p:blipFill>
          <a:blip r:embed="rId4">
            <a:alphaModFix/>
          </a:blip>
          <a:stretch>
            <a:fillRect/>
          </a:stretch>
        </p:blipFill>
        <p:spPr>
          <a:xfrm>
            <a:off x="3284296" y="3891677"/>
            <a:ext cx="5731125" cy="2966324"/>
          </a:xfrm>
          <a:prstGeom prst="rect">
            <a:avLst/>
          </a:prstGeom>
          <a:noFill/>
          <a:ln>
            <a:noFill/>
          </a:ln>
        </p:spPr>
      </p:pic>
    </p:spTree>
    <p:extLst>
      <p:ext uri="{BB962C8B-B14F-4D97-AF65-F5344CB8AC3E}">
        <p14:creationId xmlns:p14="http://schemas.microsoft.com/office/powerpoint/2010/main" val="26151886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74906"/>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Gunshot Wounds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292415" y="1301917"/>
            <a:ext cx="7679057" cy="508163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Looking at the entry and exit wounds are important in determining what happened at the crime scene</a:t>
            </a:r>
            <a:br>
              <a:rPr lang="en" sz="2800" dirty="0">
                <a:latin typeface="Arial Rounded MT Bold" charset="0"/>
                <a:ea typeface="Arial Rounded MT Bold" charset="0"/>
                <a:cs typeface="Arial Rounded MT Bold" charset="0"/>
                <a:sym typeface="Bree Serif"/>
              </a:rPr>
            </a:br>
            <a:endParaRPr lang="en" sz="2800" dirty="0">
              <a:latin typeface="Arial Rounded MT Bold" charset="0"/>
              <a:ea typeface="Arial Rounded MT Bold" charset="0"/>
              <a:cs typeface="Arial Rounded MT Bold" charset="0"/>
              <a:sym typeface="Bree Serif"/>
            </a:endParaRPr>
          </a:p>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Gunshot wounds can tell a lot about a crime, such as:</a:t>
            </a:r>
          </a:p>
          <a:p>
            <a:pPr marL="914400" lvl="1" indent="-374650">
              <a:spcBef>
                <a:spcPts val="0"/>
              </a:spcBef>
              <a:buSzPct val="100000"/>
              <a:buFont typeface="Bree Serif"/>
            </a:pPr>
            <a:r>
              <a:rPr lang="en" dirty="0">
                <a:latin typeface="Arial Rounded MT Bold" charset="0"/>
                <a:ea typeface="Arial Rounded MT Bold" charset="0"/>
                <a:cs typeface="Arial Rounded MT Bold" charset="0"/>
                <a:sym typeface="Bree Serif"/>
              </a:rPr>
              <a:t>The angle from which the shot came</a:t>
            </a:r>
          </a:p>
          <a:p>
            <a:pPr marL="914400" lvl="1" indent="-374650">
              <a:spcBef>
                <a:spcPts val="0"/>
              </a:spcBef>
              <a:buSzPct val="100000"/>
              <a:buFont typeface="Bree Serif"/>
            </a:pPr>
            <a:r>
              <a:rPr lang="en" dirty="0">
                <a:latin typeface="Arial Rounded MT Bold" charset="0"/>
                <a:ea typeface="Arial Rounded MT Bold" charset="0"/>
                <a:cs typeface="Arial Rounded MT Bold" charset="0"/>
                <a:sym typeface="Bree Serif"/>
              </a:rPr>
              <a:t>The distance of the shooter</a:t>
            </a:r>
          </a:p>
          <a:p>
            <a:pPr marL="914400" lvl="1" indent="-374650">
              <a:spcBef>
                <a:spcPts val="0"/>
              </a:spcBef>
              <a:buSzPct val="100000"/>
              <a:buFont typeface="Bree Serif"/>
            </a:pPr>
            <a:r>
              <a:rPr lang="en" dirty="0">
                <a:latin typeface="Arial Rounded MT Bold" charset="0"/>
                <a:ea typeface="Arial Rounded MT Bold" charset="0"/>
                <a:cs typeface="Arial Rounded MT Bold" charset="0"/>
                <a:sym typeface="Bree Serif"/>
              </a:rPr>
              <a:t>The type of firearm used</a:t>
            </a:r>
          </a:p>
          <a:p>
            <a:pPr marL="914400" lvl="1" indent="-374650">
              <a:spcBef>
                <a:spcPts val="0"/>
              </a:spcBef>
              <a:buSzPct val="100000"/>
              <a:buFont typeface="Bree Serif"/>
            </a:pPr>
            <a:r>
              <a:rPr lang="en" dirty="0">
                <a:latin typeface="Arial Rounded MT Bold" charset="0"/>
                <a:ea typeface="Arial Rounded MT Bold" charset="0"/>
                <a:cs typeface="Arial Rounded MT Bold" charset="0"/>
                <a:sym typeface="Bree Serif"/>
              </a:rPr>
              <a:t>Validity of an eyewitness account</a:t>
            </a:r>
          </a:p>
          <a:p>
            <a:pPr marL="457189" indent="-355591">
              <a:buFont typeface="Bree Serif"/>
            </a:pPr>
            <a:endParaRPr lang="en" sz="2400" dirty="0">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Tree>
    <p:extLst>
      <p:ext uri="{BB962C8B-B14F-4D97-AF65-F5344CB8AC3E}">
        <p14:creationId xmlns:p14="http://schemas.microsoft.com/office/powerpoint/2010/main" val="1827895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74906"/>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Gunshot Wounds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292415" y="1301917"/>
            <a:ext cx="7679057" cy="508163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Evidence from gunshot wounds can help investigators determine the distance between the shooter and the victim</a:t>
            </a:r>
            <a:br>
              <a:rPr lang="en" sz="2800" dirty="0">
                <a:latin typeface="Arial Rounded MT Bold" charset="0"/>
                <a:ea typeface="Arial Rounded MT Bold" charset="0"/>
                <a:cs typeface="Arial Rounded MT Bold" charset="0"/>
                <a:sym typeface="Bree Serif"/>
              </a:rPr>
            </a:br>
            <a:endParaRPr lang="en" sz="2800" dirty="0">
              <a:latin typeface="Arial Rounded MT Bold" charset="0"/>
              <a:ea typeface="Arial Rounded MT Bold" charset="0"/>
              <a:cs typeface="Arial Rounded MT Bold" charset="0"/>
              <a:sym typeface="Bree Serif"/>
            </a:endParaRPr>
          </a:p>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There are 4 ranges</a:t>
            </a:r>
          </a:p>
          <a:p>
            <a:pPr marL="914400" lvl="1" indent="-374650">
              <a:spcBef>
                <a:spcPts val="0"/>
              </a:spcBef>
              <a:buSzPct val="100000"/>
              <a:buFont typeface="Bree Serif"/>
            </a:pPr>
            <a:r>
              <a:rPr lang="en" dirty="0">
                <a:latin typeface="Arial Rounded MT Bold" charset="0"/>
                <a:ea typeface="Arial Rounded MT Bold" charset="0"/>
                <a:cs typeface="Arial Rounded MT Bold" charset="0"/>
                <a:sym typeface="Bree Serif"/>
              </a:rPr>
              <a:t>Contact (barrel to skin)</a:t>
            </a:r>
          </a:p>
          <a:p>
            <a:pPr marL="914400" lvl="1" indent="-374650">
              <a:spcBef>
                <a:spcPts val="0"/>
              </a:spcBef>
              <a:buSzPct val="100000"/>
              <a:buFont typeface="Bree Serif"/>
            </a:pPr>
            <a:r>
              <a:rPr lang="en" dirty="0">
                <a:latin typeface="Arial Rounded MT Bold" charset="0"/>
                <a:ea typeface="Arial Rounded MT Bold" charset="0"/>
                <a:cs typeface="Arial Rounded MT Bold" charset="0"/>
                <a:sym typeface="Bree Serif"/>
              </a:rPr>
              <a:t>Close Range (2-12 inches)</a:t>
            </a:r>
          </a:p>
          <a:p>
            <a:pPr marL="914400" lvl="1" indent="-374650">
              <a:spcBef>
                <a:spcPts val="0"/>
              </a:spcBef>
              <a:buSzPct val="100000"/>
              <a:buFont typeface="Bree Serif"/>
            </a:pPr>
            <a:r>
              <a:rPr lang="en" dirty="0">
                <a:latin typeface="Arial Rounded MT Bold" charset="0"/>
                <a:ea typeface="Arial Rounded MT Bold" charset="0"/>
                <a:cs typeface="Arial Rounded MT Bold" charset="0"/>
                <a:sym typeface="Bree Serif"/>
              </a:rPr>
              <a:t>Intermediate Range (1-3 feet)</a:t>
            </a:r>
          </a:p>
          <a:p>
            <a:pPr marL="914400" lvl="1" indent="-374650">
              <a:spcBef>
                <a:spcPts val="0"/>
              </a:spcBef>
              <a:buSzPct val="100000"/>
              <a:buFont typeface="Bree Serif"/>
            </a:pPr>
            <a:r>
              <a:rPr lang="en" dirty="0">
                <a:latin typeface="Arial Rounded MT Bold" charset="0"/>
                <a:ea typeface="Arial Rounded MT Bold" charset="0"/>
                <a:cs typeface="Arial Rounded MT Bold" charset="0"/>
                <a:sym typeface="Bree Serif"/>
              </a:rPr>
              <a:t>Distant (more than 3 feet)</a:t>
            </a:r>
          </a:p>
          <a:p>
            <a:pPr marL="457189" indent="-355591">
              <a:buFont typeface="Bree Serif"/>
            </a:pPr>
            <a:endParaRPr lang="en" sz="2400" dirty="0">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Tree>
    <p:extLst>
      <p:ext uri="{BB962C8B-B14F-4D97-AF65-F5344CB8AC3E}">
        <p14:creationId xmlns:p14="http://schemas.microsoft.com/office/powerpoint/2010/main" val="40932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88432" y="47516"/>
            <a:ext cx="7575741" cy="1143000"/>
          </a:xfrm>
        </p:spPr>
        <p:txBody>
          <a:bodyPr>
            <a:noAutofit/>
          </a:bodyPr>
          <a:lstStyle/>
          <a:p>
            <a:r>
              <a:rPr lang="en-US" sz="3600" b="1" u="sng" dirty="0" smtClean="0">
                <a:latin typeface="AR JULIAN" panose="02000000000000000000" pitchFamily="2" charset="0"/>
                <a:ea typeface="Impact" charset="0"/>
                <a:cs typeface="Impact" charset="0"/>
                <a:sym typeface="Ultra"/>
              </a:rPr>
              <a:t>History Of Gunpowder &amp; Firearms</a:t>
            </a:r>
            <a:endParaRPr lang="en-US" sz="3600" b="1" dirty="0">
              <a:latin typeface="AR JULIAN" panose="02000000000000000000" pitchFamily="2" charset="0"/>
              <a:cs typeface="Aharoni" panose="02010803020104030203" pitchFamily="2" charset="-79"/>
            </a:endParaRPr>
          </a:p>
        </p:txBody>
      </p:sp>
      <p:sp>
        <p:nvSpPr>
          <p:cNvPr id="8" name="Shape 96"/>
          <p:cNvSpPr txBox="1">
            <a:spLocks noGrp="1"/>
          </p:cNvSpPr>
          <p:nvPr>
            <p:ph idx="1"/>
          </p:nvPr>
        </p:nvSpPr>
        <p:spPr>
          <a:xfrm>
            <a:off x="1447489" y="1124337"/>
            <a:ext cx="5143091" cy="4525963"/>
          </a:xfrm>
          <a:prstGeom prst="rect">
            <a:avLst/>
          </a:prstGeom>
          <a:noFill/>
          <a:ln>
            <a:noFill/>
          </a:ln>
        </p:spPr>
        <p:txBody>
          <a:bodyPr lIns="91425" tIns="91425" rIns="91425" bIns="91425" anchor="t" anchorCtr="0">
            <a:noAutofit/>
          </a:bodyPr>
          <a:lstStyle/>
          <a:p>
            <a:pPr lvl="0" indent="-355600">
              <a:lnSpc>
                <a:spcPct val="85000"/>
              </a:lnSpc>
              <a:spcBef>
                <a:spcPts val="0"/>
              </a:spcBef>
              <a:buClr>
                <a:schemeClr val="dk1"/>
              </a:buClr>
              <a:buSzPct val="63076"/>
              <a:buFont typeface="Bree Serif"/>
              <a:buChar char="o"/>
            </a:pPr>
            <a:r>
              <a:rPr lang="en-US" sz="2800" dirty="0" smtClean="0">
                <a:solidFill>
                  <a:schemeClr val="dk1"/>
                </a:solidFill>
                <a:latin typeface="Arial Rounded MT Bold" charset="0"/>
                <a:ea typeface="Arial Rounded MT Bold" charset="0"/>
                <a:cs typeface="Arial Rounded MT Bold" charset="0"/>
                <a:sym typeface="Bree Serif"/>
              </a:rPr>
              <a:t>Gunpowder </a:t>
            </a:r>
            <a:r>
              <a:rPr lang="en-US" sz="2800" dirty="0">
                <a:solidFill>
                  <a:schemeClr val="dk1"/>
                </a:solidFill>
                <a:latin typeface="Arial Rounded MT Bold" charset="0"/>
                <a:ea typeface="Arial Rounded MT Bold" charset="0"/>
                <a:cs typeface="Arial Rounded MT Bold" charset="0"/>
                <a:sym typeface="Bree Serif"/>
              </a:rPr>
              <a:t>was invented over 1000 years ago by the Chinese</a:t>
            </a:r>
          </a:p>
          <a:p>
            <a:pPr lvl="0">
              <a:lnSpc>
                <a:spcPct val="85000"/>
              </a:lnSpc>
              <a:spcBef>
                <a:spcPts val="0"/>
              </a:spcBef>
              <a:buNone/>
            </a:pPr>
            <a:endParaRPr lang="en-US" sz="2800" dirty="0">
              <a:solidFill>
                <a:schemeClr val="dk1"/>
              </a:solidFill>
              <a:latin typeface="Arial Rounded MT Bold" charset="0"/>
              <a:ea typeface="Arial Rounded MT Bold" charset="0"/>
              <a:cs typeface="Arial Rounded MT Bold" charset="0"/>
              <a:sym typeface="Bree Serif"/>
            </a:endParaRPr>
          </a:p>
          <a:p>
            <a:pPr lvl="0" indent="-355600">
              <a:lnSpc>
                <a:spcPct val="85000"/>
              </a:lnSpc>
              <a:spcBef>
                <a:spcPts val="600"/>
              </a:spcBef>
              <a:buClr>
                <a:schemeClr val="dk1"/>
              </a:buClr>
              <a:buSzPct val="63076"/>
              <a:buFont typeface="Bree Serif"/>
              <a:buChar char="o"/>
            </a:pPr>
            <a:r>
              <a:rPr lang="en-US" sz="2800" dirty="0">
                <a:solidFill>
                  <a:schemeClr val="dk1"/>
                </a:solidFill>
                <a:latin typeface="Arial Rounded MT Bold" charset="0"/>
                <a:ea typeface="Arial Rounded MT Bold" charset="0"/>
                <a:cs typeface="Arial Rounded MT Bold" charset="0"/>
                <a:sym typeface="Bree Serif"/>
              </a:rPr>
              <a:t>The first type of firearm was a cannon, which was a tube with some gunpowder (C) in one end that had a fuse coming out (A) and then plugged with a cannonball (B).  When the fuse was lit, the gunpowder exploded, causing the ball to shoot out</a:t>
            </a:r>
          </a:p>
          <a:p>
            <a:pPr lvl="0" rtl="0">
              <a:spcBef>
                <a:spcPts val="0"/>
              </a:spcBef>
              <a:buNone/>
            </a:pPr>
            <a:endParaRPr lang="en-US" sz="2800" b="1" dirty="0">
              <a:latin typeface="Arial Rounded MT Bold" charset="0"/>
              <a:ea typeface="Arial Rounded MT Bold" charset="0"/>
              <a:cs typeface="Arial Rounded MT Bold" charset="0"/>
            </a:endParaRPr>
          </a:p>
        </p:txBody>
      </p:sp>
      <p:pic>
        <p:nvPicPr>
          <p:cNvPr id="9" name="Shape 137"/>
          <p:cNvPicPr preferRelativeResize="0"/>
          <p:nvPr/>
        </p:nvPicPr>
        <p:blipFill>
          <a:blip r:embed="rId3">
            <a:alphaModFix/>
          </a:blip>
          <a:stretch>
            <a:fillRect/>
          </a:stretch>
        </p:blipFill>
        <p:spPr>
          <a:xfrm rot="-2223873">
            <a:off x="5897597" y="1600188"/>
            <a:ext cx="3481418" cy="2077994"/>
          </a:xfrm>
          <a:prstGeom prst="rect">
            <a:avLst/>
          </a:prstGeom>
          <a:noFill/>
          <a:ln>
            <a:noFill/>
          </a:ln>
        </p:spPr>
      </p:pic>
    </p:spTree>
    <p:extLst>
      <p:ext uri="{BB962C8B-B14F-4D97-AF65-F5344CB8AC3E}">
        <p14:creationId xmlns:p14="http://schemas.microsoft.com/office/powerpoint/2010/main" val="35999871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74906"/>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Gunshot Wounds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292415" y="1301917"/>
            <a:ext cx="7679057" cy="5081632"/>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93700">
              <a:spcBef>
                <a:spcPts val="0"/>
              </a:spcBef>
              <a:buClr>
                <a:srgbClr val="666666"/>
              </a:buClr>
              <a:buSzPct val="100000"/>
              <a:buFont typeface="Bree Serif"/>
            </a:pPr>
            <a:r>
              <a:rPr lang="en" sz="2800" dirty="0">
                <a:latin typeface="Arial Rounded MT Bold" charset="0"/>
                <a:ea typeface="Arial Rounded MT Bold" charset="0"/>
                <a:cs typeface="Arial Rounded MT Bold" charset="0"/>
                <a:sym typeface="Bree Serif"/>
              </a:rPr>
              <a:t>The seriousness of gunshot wounds depends on 5 things</a:t>
            </a:r>
          </a:p>
          <a:p>
            <a:pPr marL="1009650" lvl="1" indent="-514350">
              <a:spcBef>
                <a:spcPts val="0"/>
              </a:spcBef>
              <a:buSzPct val="100000"/>
              <a:buFont typeface="+mj-lt"/>
              <a:buAutoNum type="arabicPeriod"/>
            </a:pPr>
            <a:r>
              <a:rPr lang="en" dirty="0" smtClean="0">
                <a:latin typeface="Arial Rounded MT Bold" charset="0"/>
                <a:ea typeface="Arial Rounded MT Bold" charset="0"/>
                <a:cs typeface="Arial Rounded MT Bold" charset="0"/>
                <a:sym typeface="Bree Serif"/>
              </a:rPr>
              <a:t>Speed </a:t>
            </a:r>
            <a:r>
              <a:rPr lang="en" dirty="0">
                <a:latin typeface="Arial Rounded MT Bold" charset="0"/>
                <a:ea typeface="Arial Rounded MT Bold" charset="0"/>
                <a:cs typeface="Arial Rounded MT Bold" charset="0"/>
                <a:sym typeface="Bree Serif"/>
              </a:rPr>
              <a:t>of the bullet</a:t>
            </a:r>
          </a:p>
          <a:p>
            <a:pPr marL="1009650" lvl="1" indent="-514350">
              <a:spcBef>
                <a:spcPts val="0"/>
              </a:spcBef>
              <a:buSzPct val="100000"/>
              <a:buFont typeface="+mj-lt"/>
              <a:buAutoNum type="arabicPeriod"/>
            </a:pPr>
            <a:r>
              <a:rPr lang="en" dirty="0" smtClean="0">
                <a:latin typeface="Arial Rounded MT Bold" charset="0"/>
                <a:ea typeface="Arial Rounded MT Bold" charset="0"/>
                <a:cs typeface="Arial Rounded MT Bold" charset="0"/>
                <a:sym typeface="Bree Serif"/>
              </a:rPr>
              <a:t>Distance </a:t>
            </a:r>
            <a:r>
              <a:rPr lang="en" dirty="0">
                <a:latin typeface="Arial Rounded MT Bold" charset="0"/>
                <a:ea typeface="Arial Rounded MT Bold" charset="0"/>
                <a:cs typeface="Arial Rounded MT Bold" charset="0"/>
                <a:sym typeface="Bree Serif"/>
              </a:rPr>
              <a:t>from the shooter </a:t>
            </a:r>
          </a:p>
          <a:p>
            <a:pPr marL="1009650" lvl="1" indent="-514350">
              <a:spcBef>
                <a:spcPts val="0"/>
              </a:spcBef>
              <a:buSzPct val="100000"/>
              <a:buFont typeface="+mj-lt"/>
              <a:buAutoNum type="arabicPeriod"/>
            </a:pPr>
            <a:r>
              <a:rPr lang="en" dirty="0" smtClean="0">
                <a:latin typeface="Arial Rounded MT Bold" charset="0"/>
                <a:ea typeface="Arial Rounded MT Bold" charset="0"/>
                <a:cs typeface="Arial Rounded MT Bold" charset="0"/>
                <a:sym typeface="Bree Serif"/>
              </a:rPr>
              <a:t>Type </a:t>
            </a:r>
            <a:r>
              <a:rPr lang="en" dirty="0">
                <a:latin typeface="Arial Rounded MT Bold" charset="0"/>
                <a:ea typeface="Arial Rounded MT Bold" charset="0"/>
                <a:cs typeface="Arial Rounded MT Bold" charset="0"/>
                <a:sym typeface="Bree Serif"/>
              </a:rPr>
              <a:t>of tissue involved </a:t>
            </a:r>
          </a:p>
          <a:p>
            <a:pPr marL="1009650" lvl="1" indent="-514350">
              <a:spcBef>
                <a:spcPts val="0"/>
              </a:spcBef>
              <a:buSzPct val="100000"/>
              <a:buFont typeface="+mj-lt"/>
              <a:buAutoNum type="arabicPeriod"/>
            </a:pPr>
            <a:r>
              <a:rPr lang="en" dirty="0" smtClean="0">
                <a:latin typeface="Arial Rounded MT Bold" charset="0"/>
                <a:ea typeface="Arial Rounded MT Bold" charset="0"/>
                <a:cs typeface="Arial Rounded MT Bold" charset="0"/>
                <a:sym typeface="Bree Serif"/>
              </a:rPr>
              <a:t>Path </a:t>
            </a:r>
            <a:r>
              <a:rPr lang="en" dirty="0">
                <a:latin typeface="Arial Rounded MT Bold" charset="0"/>
                <a:ea typeface="Arial Rounded MT Bold" charset="0"/>
                <a:cs typeface="Arial Rounded MT Bold" charset="0"/>
                <a:sym typeface="Bree Serif"/>
              </a:rPr>
              <a:t>of the bullet (goes through </a:t>
            </a:r>
            <a:r>
              <a:rPr lang="en" dirty="0" smtClean="0">
                <a:latin typeface="Arial Rounded MT Bold" charset="0"/>
                <a:ea typeface="Arial Rounded MT Bold" charset="0"/>
                <a:cs typeface="Arial Rounded MT Bold" charset="0"/>
                <a:sym typeface="Bree Serif"/>
              </a:rPr>
              <a:t>or bounces </a:t>
            </a:r>
            <a:r>
              <a:rPr lang="en" dirty="0">
                <a:latin typeface="Arial Rounded MT Bold" charset="0"/>
                <a:ea typeface="Arial Rounded MT Bold" charset="0"/>
                <a:cs typeface="Arial Rounded MT Bold" charset="0"/>
                <a:sym typeface="Bree Serif"/>
              </a:rPr>
              <a:t>around in body)</a:t>
            </a:r>
          </a:p>
          <a:p>
            <a:pPr marL="1009650" lvl="1" indent="-514350">
              <a:spcBef>
                <a:spcPts val="0"/>
              </a:spcBef>
              <a:buSzPct val="100000"/>
              <a:buFont typeface="+mj-lt"/>
              <a:buAutoNum type="arabicPeriod"/>
            </a:pPr>
            <a:r>
              <a:rPr lang="en" dirty="0" smtClean="0">
                <a:latin typeface="Arial Rounded MT Bold" charset="0"/>
                <a:ea typeface="Arial Rounded MT Bold" charset="0"/>
                <a:cs typeface="Arial Rounded MT Bold" charset="0"/>
                <a:sym typeface="Bree Serif"/>
              </a:rPr>
              <a:t>Type </a:t>
            </a:r>
            <a:r>
              <a:rPr lang="en" dirty="0">
                <a:latin typeface="Arial Rounded MT Bold" charset="0"/>
                <a:ea typeface="Arial Rounded MT Bold" charset="0"/>
                <a:cs typeface="Arial Rounded MT Bold" charset="0"/>
                <a:sym typeface="Bree Serif"/>
              </a:rPr>
              <a:t>of bullet </a:t>
            </a:r>
          </a:p>
          <a:p>
            <a:pPr marL="457189" indent="-355591">
              <a:buFont typeface="Bree Serif"/>
            </a:pPr>
            <a:endParaRPr lang="en" sz="2400" dirty="0">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spTree>
    <p:extLst>
      <p:ext uri="{BB962C8B-B14F-4D97-AF65-F5344CB8AC3E}">
        <p14:creationId xmlns:p14="http://schemas.microsoft.com/office/powerpoint/2010/main" val="35444640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620217" y="-114877"/>
            <a:ext cx="7228478" cy="1143000"/>
          </a:xfrm>
        </p:spPr>
        <p:txBody>
          <a:bodyPr>
            <a:noAutofit/>
          </a:bodyPr>
          <a:lstStyle/>
          <a:p>
            <a:r>
              <a:rPr lang="en-US" b="1" u="sng" dirty="0" smtClean="0">
                <a:latin typeface="AR JULIAN" panose="02000000000000000000" pitchFamily="2" charset="0"/>
                <a:ea typeface="Impact" charset="0"/>
                <a:cs typeface="Impact" charset="0"/>
                <a:sym typeface="Ultra"/>
              </a:rPr>
              <a:t>Contact Wounds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292415" y="853342"/>
            <a:ext cx="7679057" cy="4149979"/>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68300">
              <a:spcBef>
                <a:spcPts val="0"/>
              </a:spcBef>
              <a:buSzPct val="100000"/>
              <a:buFont typeface="Bree Serif"/>
            </a:pPr>
            <a:r>
              <a:rPr lang="en" sz="2800" dirty="0">
                <a:latin typeface="Arial Rounded MT Bold" charset="0"/>
                <a:ea typeface="Arial Rounded MT Bold" charset="0"/>
                <a:cs typeface="Arial Rounded MT Bold" charset="0"/>
                <a:sym typeface="Bree Serif"/>
              </a:rPr>
              <a:t>When the barrel of the gun is against the skin, the inside of the wound will be burned, but not the surrounding skin</a:t>
            </a:r>
          </a:p>
          <a:p>
            <a:pPr marL="457200" lvl="0" indent="-368300">
              <a:spcBef>
                <a:spcPts val="0"/>
              </a:spcBef>
              <a:buSzPct val="100000"/>
              <a:buFont typeface="Bree Serif"/>
            </a:pPr>
            <a:r>
              <a:rPr lang="en" sz="2800" dirty="0">
                <a:latin typeface="Arial Rounded MT Bold" charset="0"/>
                <a:ea typeface="Arial Rounded MT Bold" charset="0"/>
                <a:cs typeface="Arial Rounded MT Bold" charset="0"/>
                <a:sym typeface="Bree Serif"/>
              </a:rPr>
              <a:t>Contact wound to the head can result in a “star” pattern caused by the blowback of gases caused by the skull </a:t>
            </a:r>
          </a:p>
          <a:p>
            <a:pPr marL="457200" lvl="0" indent="-368300">
              <a:spcBef>
                <a:spcPts val="0"/>
              </a:spcBef>
              <a:buSzPct val="100000"/>
              <a:buFont typeface="Bree Serif"/>
            </a:pPr>
            <a:r>
              <a:rPr lang="en" sz="2800" dirty="0">
                <a:latin typeface="Arial Rounded MT Bold" charset="0"/>
                <a:ea typeface="Arial Rounded MT Bold" charset="0"/>
                <a:cs typeface="Arial Rounded MT Bold" charset="0"/>
                <a:sym typeface="Bree Serif"/>
              </a:rPr>
              <a:t>Sometimes you can see the round burn mark from the barrel surrounding the entry point</a:t>
            </a:r>
          </a:p>
          <a:p>
            <a:pPr marL="457189" indent="-355591">
              <a:buFont typeface="Bree Serif"/>
            </a:pPr>
            <a:endParaRPr lang="en" sz="2400" dirty="0">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6" name="Shape 125"/>
          <p:cNvPicPr preferRelativeResize="0">
            <a:picLocks noChangeAspect="1"/>
          </p:cNvPicPr>
          <p:nvPr/>
        </p:nvPicPr>
        <p:blipFill rotWithShape="1">
          <a:blip r:embed="rId4">
            <a:alphaModFix/>
          </a:blip>
          <a:srcRect l="28698" t="13605"/>
          <a:stretch/>
        </p:blipFill>
        <p:spPr>
          <a:xfrm>
            <a:off x="3541744" y="4864590"/>
            <a:ext cx="1590199" cy="1901952"/>
          </a:xfrm>
          <a:prstGeom prst="rect">
            <a:avLst/>
          </a:prstGeom>
          <a:noFill/>
          <a:ln>
            <a:noFill/>
          </a:ln>
        </p:spPr>
      </p:pic>
      <p:pic>
        <p:nvPicPr>
          <p:cNvPr id="8" name="Shape 126"/>
          <p:cNvPicPr preferRelativeResize="0"/>
          <p:nvPr/>
        </p:nvPicPr>
        <p:blipFill>
          <a:blip r:embed="rId5">
            <a:alphaModFix/>
          </a:blip>
          <a:stretch>
            <a:fillRect/>
          </a:stretch>
        </p:blipFill>
        <p:spPr>
          <a:xfrm>
            <a:off x="5890640" y="4946786"/>
            <a:ext cx="2122900" cy="1819756"/>
          </a:xfrm>
          <a:prstGeom prst="rect">
            <a:avLst/>
          </a:prstGeom>
          <a:noFill/>
          <a:ln>
            <a:noFill/>
          </a:ln>
        </p:spPr>
      </p:pic>
    </p:spTree>
    <p:extLst>
      <p:ext uri="{BB962C8B-B14F-4D97-AF65-F5344CB8AC3E}">
        <p14:creationId xmlns:p14="http://schemas.microsoft.com/office/powerpoint/2010/main" val="2643051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183878" y="-114877"/>
            <a:ext cx="7891112" cy="1143000"/>
          </a:xfrm>
        </p:spPr>
        <p:txBody>
          <a:bodyPr>
            <a:noAutofit/>
          </a:bodyPr>
          <a:lstStyle/>
          <a:p>
            <a:r>
              <a:rPr lang="en-US" b="1" u="sng" dirty="0" smtClean="0">
                <a:latin typeface="AR JULIAN" panose="02000000000000000000" pitchFamily="2" charset="0"/>
                <a:ea typeface="Impact" charset="0"/>
                <a:cs typeface="Impact" charset="0"/>
                <a:sym typeface="Ultra"/>
              </a:rPr>
              <a:t>Close Range Bullet Wounds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292415" y="1008619"/>
            <a:ext cx="7679057" cy="4149979"/>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A shot is considered close range when the gun is inches away</a:t>
            </a:r>
          </a:p>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Characterized by burn marks AROUND (not in) the wound caused by completely burned gunpowder.  This is called “</a:t>
            </a:r>
            <a:r>
              <a:rPr lang="en" sz="2800" b="1" u="sng" dirty="0">
                <a:latin typeface="Arial Rounded MT Bold" charset="0"/>
                <a:ea typeface="Arial Rounded MT Bold" charset="0"/>
                <a:cs typeface="Arial Rounded MT Bold" charset="0"/>
                <a:sym typeface="Bree Serif"/>
              </a:rPr>
              <a:t>sooting</a:t>
            </a:r>
            <a:r>
              <a:rPr lang="en" sz="2800" dirty="0">
                <a:latin typeface="Arial Rounded MT Bold" charset="0"/>
                <a:ea typeface="Arial Rounded MT Bold" charset="0"/>
                <a:cs typeface="Arial Rounded MT Bold" charset="0"/>
                <a:sym typeface="Bree Serif"/>
              </a:rPr>
              <a:t>” or “</a:t>
            </a:r>
            <a:r>
              <a:rPr lang="en" sz="2800" b="1" u="sng" dirty="0">
                <a:latin typeface="Arial Rounded MT Bold" charset="0"/>
                <a:ea typeface="Arial Rounded MT Bold" charset="0"/>
                <a:cs typeface="Arial Rounded MT Bold" charset="0"/>
                <a:sym typeface="Bree Serif"/>
              </a:rPr>
              <a:t>fouling</a:t>
            </a:r>
            <a:r>
              <a:rPr lang="en" sz="2800" dirty="0">
                <a:latin typeface="Arial Rounded MT Bold" charset="0"/>
                <a:ea typeface="Arial Rounded MT Bold" charset="0"/>
                <a:cs typeface="Arial Rounded MT Bold" charset="0"/>
                <a:sym typeface="Bree Serif"/>
              </a:rPr>
              <a:t>” and can be washed off</a:t>
            </a:r>
          </a:p>
          <a:p>
            <a:pPr marL="457189" indent="-355591">
              <a:buFont typeface="Bree Serif"/>
            </a:pPr>
            <a:endParaRPr lang="en" sz="2400" dirty="0">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9" name="Shape 133"/>
          <p:cNvPicPr preferRelativeResize="0"/>
          <p:nvPr/>
        </p:nvPicPr>
        <p:blipFill>
          <a:blip r:embed="rId4">
            <a:alphaModFix/>
          </a:blip>
          <a:stretch>
            <a:fillRect/>
          </a:stretch>
        </p:blipFill>
        <p:spPr>
          <a:xfrm>
            <a:off x="2489796" y="4480719"/>
            <a:ext cx="2667000" cy="1981200"/>
          </a:xfrm>
          <a:prstGeom prst="rect">
            <a:avLst/>
          </a:prstGeom>
          <a:noFill/>
          <a:ln>
            <a:noFill/>
          </a:ln>
        </p:spPr>
      </p:pic>
      <p:pic>
        <p:nvPicPr>
          <p:cNvPr id="11" name="Shape 135"/>
          <p:cNvPicPr preferRelativeResize="0"/>
          <p:nvPr/>
        </p:nvPicPr>
        <p:blipFill>
          <a:blip r:embed="rId5">
            <a:alphaModFix/>
          </a:blip>
          <a:stretch>
            <a:fillRect/>
          </a:stretch>
        </p:blipFill>
        <p:spPr>
          <a:xfrm>
            <a:off x="5498471" y="4534419"/>
            <a:ext cx="2199863" cy="1927499"/>
          </a:xfrm>
          <a:prstGeom prst="rect">
            <a:avLst/>
          </a:prstGeom>
          <a:noFill/>
          <a:ln>
            <a:noFill/>
          </a:ln>
        </p:spPr>
      </p:pic>
    </p:spTree>
    <p:extLst>
      <p:ext uri="{BB962C8B-B14F-4D97-AF65-F5344CB8AC3E}">
        <p14:creationId xmlns:p14="http://schemas.microsoft.com/office/powerpoint/2010/main" val="23132092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183878" y="98458"/>
            <a:ext cx="7891112" cy="1143000"/>
          </a:xfrm>
        </p:spPr>
        <p:txBody>
          <a:bodyPr>
            <a:noAutofit/>
          </a:bodyPr>
          <a:lstStyle/>
          <a:p>
            <a:r>
              <a:rPr lang="en-US" b="1" u="sng" dirty="0" smtClean="0">
                <a:latin typeface="AR JULIAN" panose="02000000000000000000" pitchFamily="2" charset="0"/>
                <a:ea typeface="Impact" charset="0"/>
                <a:cs typeface="Impact" charset="0"/>
                <a:sym typeface="Ultra"/>
              </a:rPr>
              <a:t>Intermediate Range </a:t>
            </a:r>
            <a:br>
              <a:rPr lang="en-US" b="1" u="sng" dirty="0" smtClean="0">
                <a:latin typeface="AR JULIAN" panose="02000000000000000000" pitchFamily="2" charset="0"/>
                <a:ea typeface="Impact" charset="0"/>
                <a:cs typeface="Impact" charset="0"/>
                <a:sym typeface="Ultra"/>
              </a:rPr>
            </a:br>
            <a:r>
              <a:rPr lang="en-US" b="1" u="sng" dirty="0" smtClean="0">
                <a:latin typeface="AR JULIAN" panose="02000000000000000000" pitchFamily="2" charset="0"/>
                <a:ea typeface="Impact" charset="0"/>
                <a:cs typeface="Impact" charset="0"/>
                <a:sym typeface="Ultra"/>
              </a:rPr>
              <a:t>Bullet Wounds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289905" y="1354010"/>
            <a:ext cx="7679057" cy="4149979"/>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68300">
              <a:spcBef>
                <a:spcPts val="0"/>
              </a:spcBef>
              <a:buSzPct val="100000"/>
              <a:buFont typeface="Bree Serif"/>
            </a:pPr>
            <a:r>
              <a:rPr lang="en" sz="2800" dirty="0">
                <a:latin typeface="Arial Rounded MT Bold" charset="0"/>
                <a:ea typeface="Arial Rounded MT Bold" charset="0"/>
                <a:cs typeface="Arial Rounded MT Bold" charset="0"/>
                <a:sym typeface="Bree Serif"/>
              </a:rPr>
              <a:t>A shot is </a:t>
            </a:r>
            <a:r>
              <a:rPr lang="en-US" sz="2800" dirty="0">
                <a:latin typeface="Arial Rounded MT Bold" charset="0"/>
                <a:ea typeface="Arial Rounded MT Bold" charset="0"/>
                <a:cs typeface="Arial Rounded MT Bold" charset="0"/>
                <a:sym typeface="Bree Serif"/>
              </a:rPr>
              <a:t>from </a:t>
            </a:r>
            <a:r>
              <a:rPr lang="en" sz="2800" dirty="0">
                <a:latin typeface="Arial Rounded MT Bold" charset="0"/>
                <a:ea typeface="Arial Rounded MT Bold" charset="0"/>
                <a:cs typeface="Arial Rounded MT Bold" charset="0"/>
                <a:sym typeface="Bree Serif"/>
              </a:rPr>
              <a:t>intermediate range when the gun is 1’-3’ away</a:t>
            </a:r>
          </a:p>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Intermediate range wounds are characterized by “</a:t>
            </a:r>
            <a:r>
              <a:rPr lang="en" sz="2800" b="1" u="sng" dirty="0">
                <a:latin typeface="Arial Rounded MT Bold" charset="0"/>
                <a:ea typeface="Arial Rounded MT Bold" charset="0"/>
                <a:cs typeface="Arial Rounded MT Bold" charset="0"/>
                <a:sym typeface="Bree Serif"/>
              </a:rPr>
              <a:t>stippling</a:t>
            </a:r>
            <a:r>
              <a:rPr lang="en" sz="2800" dirty="0">
                <a:latin typeface="Arial Rounded MT Bold" charset="0"/>
                <a:ea typeface="Arial Rounded MT Bold" charset="0"/>
                <a:cs typeface="Arial Rounded MT Bold" charset="0"/>
                <a:sym typeface="Bree Serif"/>
              </a:rPr>
              <a:t>,” which is when burning and unburned powder become embedded in the skin around the wound</a:t>
            </a:r>
          </a:p>
          <a:p>
            <a:pPr marL="457189" indent="-355591">
              <a:buFont typeface="Bree Serif"/>
            </a:pPr>
            <a:endParaRPr lang="en" sz="2400" dirty="0">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8" name="Shape 142"/>
          <p:cNvPicPr preferRelativeResize="0"/>
          <p:nvPr/>
        </p:nvPicPr>
        <p:blipFill>
          <a:blip r:embed="rId4">
            <a:alphaModFix/>
          </a:blip>
          <a:stretch>
            <a:fillRect/>
          </a:stretch>
        </p:blipFill>
        <p:spPr>
          <a:xfrm>
            <a:off x="2460970" y="4712587"/>
            <a:ext cx="2371725" cy="1905000"/>
          </a:xfrm>
          <a:prstGeom prst="rect">
            <a:avLst/>
          </a:prstGeom>
          <a:noFill/>
          <a:ln>
            <a:noFill/>
          </a:ln>
        </p:spPr>
      </p:pic>
      <p:pic>
        <p:nvPicPr>
          <p:cNvPr id="13" name="Shape 143"/>
          <p:cNvPicPr preferRelativeResize="0"/>
          <p:nvPr/>
        </p:nvPicPr>
        <p:blipFill>
          <a:blip r:embed="rId5">
            <a:alphaModFix/>
          </a:blip>
          <a:stretch>
            <a:fillRect/>
          </a:stretch>
        </p:blipFill>
        <p:spPr>
          <a:xfrm>
            <a:off x="5583755" y="4716399"/>
            <a:ext cx="2371725" cy="1897380"/>
          </a:xfrm>
          <a:prstGeom prst="rect">
            <a:avLst/>
          </a:prstGeom>
          <a:noFill/>
          <a:ln>
            <a:noFill/>
          </a:ln>
        </p:spPr>
      </p:pic>
    </p:spTree>
    <p:extLst>
      <p:ext uri="{BB962C8B-B14F-4D97-AF65-F5344CB8AC3E}">
        <p14:creationId xmlns:p14="http://schemas.microsoft.com/office/powerpoint/2010/main" val="34778161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183878" y="269386"/>
            <a:ext cx="7891112" cy="1143000"/>
          </a:xfrm>
        </p:spPr>
        <p:txBody>
          <a:bodyPr>
            <a:noAutofit/>
          </a:bodyPr>
          <a:lstStyle/>
          <a:p>
            <a:r>
              <a:rPr lang="en-US" b="1" u="sng" dirty="0" smtClean="0">
                <a:latin typeface="AR JULIAN" panose="02000000000000000000" pitchFamily="2" charset="0"/>
                <a:ea typeface="Impact" charset="0"/>
                <a:cs typeface="Impact" charset="0"/>
                <a:sym typeface="Ultra"/>
              </a:rPr>
              <a:t>Long Range </a:t>
            </a:r>
            <a:br>
              <a:rPr lang="en-US" b="1" u="sng" dirty="0" smtClean="0">
                <a:latin typeface="AR JULIAN" panose="02000000000000000000" pitchFamily="2" charset="0"/>
                <a:ea typeface="Impact" charset="0"/>
                <a:cs typeface="Impact" charset="0"/>
                <a:sym typeface="Ultra"/>
              </a:rPr>
            </a:br>
            <a:r>
              <a:rPr lang="en-US" b="1" u="sng" dirty="0" smtClean="0">
                <a:latin typeface="AR JULIAN" panose="02000000000000000000" pitchFamily="2" charset="0"/>
                <a:ea typeface="Impact" charset="0"/>
                <a:cs typeface="Impact" charset="0"/>
                <a:sym typeface="Ultra"/>
              </a:rPr>
              <a:t>Bullet Wounds</a:t>
            </a:r>
            <a:endParaRPr lang="en-US" b="1" dirty="0">
              <a:latin typeface="AR JULIAN" panose="02000000000000000000" pitchFamily="2" charset="0"/>
              <a:cs typeface="Aharoni" panose="02010803020104030203" pitchFamily="2" charset="-79"/>
            </a:endParaRPr>
          </a:p>
        </p:txBody>
      </p:sp>
      <p:sp>
        <p:nvSpPr>
          <p:cNvPr id="12" name="Shape 96"/>
          <p:cNvSpPr txBox="1">
            <a:spLocks/>
          </p:cNvSpPr>
          <p:nvPr/>
        </p:nvSpPr>
        <p:spPr>
          <a:xfrm>
            <a:off x="1395933" y="1841712"/>
            <a:ext cx="7679057" cy="4149979"/>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A shot is distant when the gun is more than 3’ away</a:t>
            </a:r>
          </a:p>
          <a:p>
            <a:pPr marL="457200" lvl="0" indent="-374650">
              <a:spcBef>
                <a:spcPts val="0"/>
              </a:spcBef>
              <a:buSzPct val="100000"/>
              <a:buFont typeface="Bree Serif"/>
            </a:pPr>
            <a:r>
              <a:rPr lang="en" sz="2800" dirty="0">
                <a:latin typeface="Arial Rounded MT Bold" charset="0"/>
                <a:ea typeface="Arial Rounded MT Bold" charset="0"/>
                <a:cs typeface="Arial Rounded MT Bold" charset="0"/>
                <a:sym typeface="Bree Serif"/>
              </a:rPr>
              <a:t>Long range wounds have no stippling or fouling</a:t>
            </a:r>
          </a:p>
          <a:p>
            <a:pPr marL="457189" indent="-355591">
              <a:buFont typeface="Bree Serif"/>
            </a:pPr>
            <a:endParaRPr lang="en" sz="2400" dirty="0">
              <a:latin typeface="Arial Rounded MT Bold" charset="0"/>
              <a:ea typeface="Arial Rounded MT Bold" charset="0"/>
              <a:cs typeface="Arial Rounded MT Bold" charset="0"/>
              <a:sym typeface="Bree Serif"/>
            </a:endParaRPr>
          </a:p>
          <a:p>
            <a:pPr indent="-247650">
              <a:buFont typeface="Bree Serif"/>
              <a:buChar char="•"/>
            </a:pPr>
            <a:endParaRPr lang="en" sz="2400" dirty="0">
              <a:solidFill>
                <a:schemeClr val="dk1"/>
              </a:solidFill>
              <a:latin typeface="Arial Rounded MT Bold" charset="0"/>
              <a:ea typeface="Arial Rounded MT Bold" charset="0"/>
              <a:cs typeface="Arial Rounded MT Bold" charset="0"/>
              <a:sym typeface="Bree Serif"/>
            </a:endParaRPr>
          </a:p>
        </p:txBody>
      </p:sp>
      <p:pic>
        <p:nvPicPr>
          <p:cNvPr id="11" name="Shape 152"/>
          <p:cNvPicPr preferRelativeResize="0"/>
          <p:nvPr/>
        </p:nvPicPr>
        <p:blipFill>
          <a:blip r:embed="rId4">
            <a:alphaModFix/>
          </a:blip>
          <a:stretch>
            <a:fillRect/>
          </a:stretch>
        </p:blipFill>
        <p:spPr>
          <a:xfrm>
            <a:off x="2302640" y="4311112"/>
            <a:ext cx="2803373" cy="2152475"/>
          </a:xfrm>
          <a:prstGeom prst="rect">
            <a:avLst/>
          </a:prstGeom>
          <a:noFill/>
          <a:ln>
            <a:noFill/>
          </a:ln>
        </p:spPr>
      </p:pic>
      <p:pic>
        <p:nvPicPr>
          <p:cNvPr id="15" name="Shape 153"/>
          <p:cNvPicPr preferRelativeResize="0"/>
          <p:nvPr/>
        </p:nvPicPr>
        <p:blipFill>
          <a:blip r:embed="rId5">
            <a:alphaModFix/>
          </a:blip>
          <a:stretch>
            <a:fillRect/>
          </a:stretch>
        </p:blipFill>
        <p:spPr>
          <a:xfrm>
            <a:off x="5416465" y="4349824"/>
            <a:ext cx="2803373" cy="2127180"/>
          </a:xfrm>
          <a:prstGeom prst="rect">
            <a:avLst/>
          </a:prstGeom>
          <a:noFill/>
          <a:ln>
            <a:noFill/>
          </a:ln>
        </p:spPr>
      </p:pic>
    </p:spTree>
    <p:extLst>
      <p:ext uri="{BB962C8B-B14F-4D97-AF65-F5344CB8AC3E}">
        <p14:creationId xmlns:p14="http://schemas.microsoft.com/office/powerpoint/2010/main" val="360988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02080" y="-116260"/>
            <a:ext cx="7575741" cy="1143000"/>
          </a:xfrm>
        </p:spPr>
        <p:txBody>
          <a:bodyPr>
            <a:noAutofit/>
          </a:bodyPr>
          <a:lstStyle/>
          <a:p>
            <a:r>
              <a:rPr lang="en-US" sz="3600" b="1" u="sng" dirty="0" smtClean="0">
                <a:latin typeface="AR JULIAN" panose="02000000000000000000" pitchFamily="2" charset="0"/>
                <a:ea typeface="Impact" charset="0"/>
                <a:cs typeface="Impact" charset="0"/>
                <a:sym typeface="Ultra"/>
              </a:rPr>
              <a:t>History Of Gunpowder &amp; Firearms</a:t>
            </a:r>
            <a:endParaRPr lang="en-US" sz="3600" b="1" dirty="0">
              <a:latin typeface="AR JULIAN" panose="02000000000000000000" pitchFamily="2" charset="0"/>
              <a:cs typeface="Aharoni" panose="02010803020104030203" pitchFamily="2" charset="-79"/>
            </a:endParaRPr>
          </a:p>
        </p:txBody>
      </p:sp>
      <p:sp>
        <p:nvSpPr>
          <p:cNvPr id="8" name="Shape 96"/>
          <p:cNvSpPr txBox="1">
            <a:spLocks noGrp="1"/>
          </p:cNvSpPr>
          <p:nvPr>
            <p:ph idx="1"/>
          </p:nvPr>
        </p:nvSpPr>
        <p:spPr>
          <a:xfrm>
            <a:off x="1433841" y="1185677"/>
            <a:ext cx="4489161" cy="4525963"/>
          </a:xfrm>
          <a:prstGeom prst="rect">
            <a:avLst/>
          </a:prstGeom>
          <a:noFill/>
          <a:ln>
            <a:noFill/>
          </a:ln>
        </p:spPr>
        <p:txBody>
          <a:bodyPr lIns="91425" tIns="91425" rIns="91425" bIns="91425" anchor="t" anchorCtr="0">
            <a:noAutofit/>
          </a:bodyPr>
          <a:lstStyle/>
          <a:p>
            <a:pPr lvl="0" indent="-361950">
              <a:lnSpc>
                <a:spcPct val="85000"/>
              </a:lnSpc>
              <a:spcBef>
                <a:spcPts val="600"/>
              </a:spcBef>
              <a:buClr>
                <a:schemeClr val="dk1"/>
              </a:buClr>
              <a:buSzPct val="64444"/>
              <a:buFont typeface="Bree Serif"/>
              <a:buChar char="o"/>
            </a:pPr>
            <a:r>
              <a:rPr lang="en-US" sz="2800" dirty="0">
                <a:solidFill>
                  <a:schemeClr val="dk1"/>
                </a:solidFill>
                <a:latin typeface="Arial Rounded MT Bold" charset="0"/>
                <a:ea typeface="Arial Rounded MT Bold" charset="0"/>
                <a:cs typeface="Arial Rounded MT Bold" charset="0"/>
                <a:sym typeface="Bree Serif"/>
              </a:rPr>
              <a:t>The first guns were called muzzle-loading matchlocks </a:t>
            </a:r>
            <a:r>
              <a:rPr lang="en-US" sz="2800" dirty="0" smtClean="0">
                <a:solidFill>
                  <a:schemeClr val="dk1"/>
                </a:solidFill>
                <a:latin typeface="Arial Rounded MT Bold" charset="0"/>
                <a:ea typeface="Arial Rounded MT Bold" charset="0"/>
                <a:cs typeface="Arial Rounded MT Bold" charset="0"/>
                <a:sym typeface="Bree Serif"/>
              </a:rPr>
              <a:t>(1475) </a:t>
            </a:r>
            <a:r>
              <a:rPr lang="en-US" sz="2800" dirty="0">
                <a:solidFill>
                  <a:schemeClr val="dk1"/>
                </a:solidFill>
                <a:latin typeface="Arial Rounded MT Bold" charset="0"/>
                <a:ea typeface="Arial Rounded MT Bold" charset="0"/>
                <a:cs typeface="Arial Rounded MT Bold" charset="0"/>
                <a:sym typeface="Bree Serif"/>
              </a:rPr>
              <a:t>that used wicks to ignite the gunpowder and send a bullet out just like a cannon</a:t>
            </a:r>
            <a:br>
              <a:rPr lang="en-US" sz="2800" dirty="0">
                <a:solidFill>
                  <a:schemeClr val="dk1"/>
                </a:solidFill>
                <a:latin typeface="Arial Rounded MT Bold" charset="0"/>
                <a:ea typeface="Arial Rounded MT Bold" charset="0"/>
                <a:cs typeface="Arial Rounded MT Bold" charset="0"/>
                <a:sym typeface="Bree Serif"/>
              </a:rPr>
            </a:br>
            <a:endParaRPr lang="en-US" sz="2800" dirty="0">
              <a:solidFill>
                <a:schemeClr val="dk1"/>
              </a:solidFill>
              <a:latin typeface="Arial Rounded MT Bold" charset="0"/>
              <a:ea typeface="Arial Rounded MT Bold" charset="0"/>
              <a:cs typeface="Arial Rounded MT Bold" charset="0"/>
              <a:sym typeface="Bree Serif"/>
            </a:endParaRPr>
          </a:p>
          <a:p>
            <a:pPr lvl="0" indent="-361950">
              <a:lnSpc>
                <a:spcPct val="85000"/>
              </a:lnSpc>
              <a:spcBef>
                <a:spcPts val="600"/>
              </a:spcBef>
              <a:buClr>
                <a:schemeClr val="dk1"/>
              </a:buClr>
              <a:buSzPct val="64444"/>
              <a:buFont typeface="Bree Serif"/>
              <a:buChar char="o"/>
            </a:pPr>
            <a:r>
              <a:rPr lang="en-US" sz="2800" dirty="0">
                <a:solidFill>
                  <a:schemeClr val="dk1"/>
                </a:solidFill>
                <a:latin typeface="Arial Rounded MT Bold" charset="0"/>
                <a:ea typeface="Arial Rounded MT Bold" charset="0"/>
                <a:cs typeface="Arial Rounded MT Bold" charset="0"/>
                <a:sym typeface="Bree Serif"/>
              </a:rPr>
              <a:t>Some matchlock guns even allowed for multiple “bullets,” but each one had its own fuse to light.  </a:t>
            </a:r>
            <a:endParaRPr lang="en-US" sz="2800" b="1" dirty="0">
              <a:latin typeface="Arial Rounded MT Bold" charset="0"/>
              <a:ea typeface="Arial Rounded MT Bold" charset="0"/>
              <a:cs typeface="Arial Rounded MT Bold" charset="0"/>
            </a:endParaRPr>
          </a:p>
        </p:txBody>
      </p:sp>
      <p:pic>
        <p:nvPicPr>
          <p:cNvPr id="6" name="Shape 144"/>
          <p:cNvPicPr preferRelativeResize="0">
            <a:picLocks noChangeAspect="1"/>
          </p:cNvPicPr>
          <p:nvPr/>
        </p:nvPicPr>
        <p:blipFill>
          <a:blip r:embed="rId3">
            <a:alphaModFix/>
          </a:blip>
          <a:stretch>
            <a:fillRect/>
          </a:stretch>
        </p:blipFill>
        <p:spPr>
          <a:xfrm>
            <a:off x="5955901" y="1352450"/>
            <a:ext cx="3188099" cy="2155025"/>
          </a:xfrm>
          <a:prstGeom prst="rect">
            <a:avLst/>
          </a:prstGeom>
          <a:noFill/>
          <a:ln>
            <a:noFill/>
          </a:ln>
        </p:spPr>
      </p:pic>
      <p:pic>
        <p:nvPicPr>
          <p:cNvPr id="10" name="Shape 145"/>
          <p:cNvPicPr preferRelativeResize="0">
            <a:picLocks noChangeAspect="1"/>
          </p:cNvPicPr>
          <p:nvPr/>
        </p:nvPicPr>
        <p:blipFill>
          <a:blip r:embed="rId4">
            <a:alphaModFix/>
          </a:blip>
          <a:stretch>
            <a:fillRect/>
          </a:stretch>
        </p:blipFill>
        <p:spPr>
          <a:xfrm>
            <a:off x="5936650" y="3958326"/>
            <a:ext cx="3103123" cy="2155872"/>
          </a:xfrm>
          <a:prstGeom prst="rect">
            <a:avLst/>
          </a:prstGeom>
          <a:noFill/>
          <a:ln>
            <a:noFill/>
          </a:ln>
        </p:spPr>
      </p:pic>
    </p:spTree>
    <p:extLst>
      <p:ext uri="{BB962C8B-B14F-4D97-AF65-F5344CB8AC3E}">
        <p14:creationId xmlns:p14="http://schemas.microsoft.com/office/powerpoint/2010/main" val="3431746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502080" y="156695"/>
            <a:ext cx="7575741" cy="1143000"/>
          </a:xfrm>
        </p:spPr>
        <p:txBody>
          <a:bodyPr>
            <a:noAutofit/>
          </a:bodyPr>
          <a:lstStyle/>
          <a:p>
            <a:r>
              <a:rPr lang="en-US" sz="3600" b="1" u="sng" dirty="0" smtClean="0">
                <a:latin typeface="AR JULIAN" panose="02000000000000000000" pitchFamily="2" charset="0"/>
                <a:ea typeface="Impact" charset="0"/>
                <a:cs typeface="Impact" charset="0"/>
                <a:sym typeface="Ultra"/>
              </a:rPr>
              <a:t>History Of Gunpowder &amp; Firearms</a:t>
            </a:r>
            <a:endParaRPr lang="en-US" sz="3600" b="1" dirty="0">
              <a:latin typeface="AR JULIAN" panose="02000000000000000000" pitchFamily="2" charset="0"/>
              <a:cs typeface="Aharoni" panose="02010803020104030203" pitchFamily="2" charset="-79"/>
            </a:endParaRPr>
          </a:p>
        </p:txBody>
      </p:sp>
      <p:sp>
        <p:nvSpPr>
          <p:cNvPr id="8" name="Shape 96"/>
          <p:cNvSpPr txBox="1">
            <a:spLocks noGrp="1"/>
          </p:cNvSpPr>
          <p:nvPr>
            <p:ph idx="1"/>
          </p:nvPr>
        </p:nvSpPr>
        <p:spPr>
          <a:xfrm>
            <a:off x="1476299" y="1066208"/>
            <a:ext cx="4812141" cy="2439537"/>
          </a:xfrm>
          <a:prstGeom prst="rect">
            <a:avLst/>
          </a:prstGeom>
          <a:noFill/>
          <a:ln>
            <a:noFill/>
          </a:ln>
        </p:spPr>
        <p:txBody>
          <a:bodyPr lIns="91425" tIns="91425" rIns="91425" bIns="91425" anchor="t" anchorCtr="0">
            <a:noAutofit/>
          </a:bodyPr>
          <a:lstStyle/>
          <a:p>
            <a:pPr>
              <a:defRPr/>
            </a:pPr>
            <a:r>
              <a:rPr lang="en-US" altLang="en-US" sz="2600" kern="0" dirty="0">
                <a:latin typeface="Arial Rounded MT Bold" panose="020F0704030504030204" pitchFamily="34" charset="0"/>
              </a:rPr>
              <a:t>At the beginning of the 1600s, flintlock firearms began to be used.</a:t>
            </a:r>
          </a:p>
          <a:p>
            <a:pPr>
              <a:defRPr/>
            </a:pPr>
            <a:r>
              <a:rPr lang="en-US" altLang="en-US" sz="2600" kern="0" dirty="0">
                <a:latin typeface="Arial Rounded MT Bold" panose="020F0704030504030204" pitchFamily="34" charset="0"/>
              </a:rPr>
              <a:t>Around 1820, percussion-cap firearms replaced flintlock firearms.</a:t>
            </a:r>
          </a:p>
        </p:txBody>
      </p:sp>
      <p:pic>
        <p:nvPicPr>
          <p:cNvPr id="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21" t="26578"/>
          <a:stretch/>
        </p:blipFill>
        <p:spPr>
          <a:xfrm>
            <a:off x="6343032" y="1066209"/>
            <a:ext cx="2734789" cy="1813470"/>
          </a:xfrm>
          <a:prstGeom prst="rect">
            <a:avLst/>
          </a:prstGeom>
          <a:noFill/>
        </p:spPr>
      </p:pic>
      <p:sp>
        <p:nvSpPr>
          <p:cNvPr id="6" name="Shape 96"/>
          <p:cNvSpPr txBox="1">
            <a:spLocks/>
          </p:cNvSpPr>
          <p:nvPr/>
        </p:nvSpPr>
        <p:spPr>
          <a:xfrm>
            <a:off x="1447489" y="3661013"/>
            <a:ext cx="7408393" cy="2797790"/>
          </a:xfrm>
          <a:prstGeom prst="rect">
            <a:avLst/>
          </a:prstGeom>
          <a:noFill/>
          <a:ln>
            <a:noFill/>
          </a:ln>
        </p:spPr>
        <p:txBody>
          <a:bodyPr vert="horz" lIns="91425" tIns="91425" rIns="91425" bIns="91425"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sz="2600" kern="0" dirty="0" smtClean="0">
                <a:latin typeface="Arial Rounded MT Bold" panose="020F0704030504030204" pitchFamily="34" charset="0"/>
              </a:rPr>
              <a:t>1992 FBI established </a:t>
            </a:r>
            <a:r>
              <a:rPr lang="en-US" altLang="en-US" sz="2600" kern="0" dirty="0" err="1" smtClean="0">
                <a:latin typeface="Arial Rounded MT Bold" panose="020F0704030504030204" pitchFamily="34" charset="0"/>
              </a:rPr>
              <a:t>Drugfire</a:t>
            </a:r>
            <a:r>
              <a:rPr lang="en-US" altLang="en-US" sz="2600" kern="0" dirty="0" smtClean="0">
                <a:latin typeface="Arial Rounded MT Bold" panose="020F0704030504030204" pitchFamily="34" charset="0"/>
              </a:rPr>
              <a:t> Database</a:t>
            </a:r>
          </a:p>
          <a:p>
            <a:pPr>
              <a:defRPr/>
            </a:pPr>
            <a:r>
              <a:rPr lang="en-US" altLang="en-US" sz="2600" kern="0" dirty="0" smtClean="0">
                <a:latin typeface="Arial Rounded MT Bold" panose="020F0704030504030204" pitchFamily="34" charset="0"/>
              </a:rPr>
              <a:t>1996 US Bureau of Alcohol, Tobacco, and Firearms (ATF) established database</a:t>
            </a:r>
          </a:p>
          <a:p>
            <a:pPr>
              <a:defRPr/>
            </a:pPr>
            <a:r>
              <a:rPr lang="en-US" altLang="en-US" sz="2600" kern="0" dirty="0" smtClean="0">
                <a:latin typeface="Arial Rounded MT Bold" panose="020F0704030504030204" pitchFamily="34" charset="0"/>
              </a:rPr>
              <a:t>2000, FBI and ATF merged to avoid confusion and formed the National Integrated Ballistic Information Network (NIBIN)</a:t>
            </a:r>
            <a:endParaRPr lang="en-US" altLang="en-US" sz="2600" kern="0" dirty="0">
              <a:latin typeface="Arial Rounded MT Bold" panose="020F0704030504030204" pitchFamily="34" charset="0"/>
            </a:endParaRPr>
          </a:p>
        </p:txBody>
      </p:sp>
    </p:spTree>
    <p:extLst>
      <p:ext uri="{BB962C8B-B14F-4D97-AF65-F5344CB8AC3E}">
        <p14:creationId xmlns:p14="http://schemas.microsoft.com/office/powerpoint/2010/main" val="367240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47488" y="102108"/>
            <a:ext cx="7575741" cy="1143000"/>
          </a:xfrm>
        </p:spPr>
        <p:txBody>
          <a:bodyPr>
            <a:noAutofit/>
          </a:bodyPr>
          <a:lstStyle/>
          <a:p>
            <a:r>
              <a:rPr lang="en-US" sz="3600" b="1" u="sng" dirty="0" smtClean="0">
                <a:latin typeface="AR JULIAN" panose="02000000000000000000" pitchFamily="2" charset="0"/>
                <a:ea typeface="Impact" charset="0"/>
                <a:cs typeface="Impact" charset="0"/>
                <a:sym typeface="Ultra"/>
              </a:rPr>
              <a:t>History Of Gunpowder &amp; Firearms</a:t>
            </a:r>
            <a:endParaRPr lang="en-US" sz="3600" b="1" dirty="0">
              <a:latin typeface="AR JULIAN" panose="02000000000000000000" pitchFamily="2" charset="0"/>
              <a:cs typeface="Aharoni" panose="02010803020104030203" pitchFamily="2" charset="-79"/>
            </a:endParaRPr>
          </a:p>
        </p:txBody>
      </p:sp>
      <p:sp>
        <p:nvSpPr>
          <p:cNvPr id="8" name="Shape 96"/>
          <p:cNvSpPr txBox="1">
            <a:spLocks noGrp="1"/>
          </p:cNvSpPr>
          <p:nvPr>
            <p:ph idx="1"/>
          </p:nvPr>
        </p:nvSpPr>
        <p:spPr>
          <a:xfrm>
            <a:off x="1555001" y="1288113"/>
            <a:ext cx="7329692" cy="4525963"/>
          </a:xfrm>
          <a:prstGeom prst="rect">
            <a:avLst/>
          </a:prstGeom>
          <a:noFill/>
          <a:ln>
            <a:noFill/>
          </a:ln>
        </p:spPr>
        <p:txBody>
          <a:bodyPr lIns="91425" tIns="91425" rIns="91425" bIns="91425" anchor="t" anchorCtr="0">
            <a:noAutofit/>
          </a:bodyPr>
          <a:lstStyle/>
          <a:p>
            <a:pPr lvl="0" indent="-361950">
              <a:lnSpc>
                <a:spcPct val="85000"/>
              </a:lnSpc>
              <a:spcBef>
                <a:spcPts val="600"/>
              </a:spcBef>
              <a:buClr>
                <a:schemeClr val="dk1"/>
              </a:buClr>
              <a:buSzPct val="64444"/>
              <a:buFont typeface="Bree Serif"/>
              <a:buChar char="o"/>
            </a:pPr>
            <a:r>
              <a:rPr lang="en-US" sz="2800" dirty="0">
                <a:solidFill>
                  <a:schemeClr val="dk1"/>
                </a:solidFill>
                <a:latin typeface="Arial Rounded MT Bold" charset="0"/>
                <a:ea typeface="Arial Rounded MT Bold" charset="0"/>
                <a:cs typeface="Arial Rounded MT Bold" charset="0"/>
                <a:sym typeface="Bree Serif"/>
              </a:rPr>
              <a:t>Guns today are broken down into two categories; long guns and handguns… and there are lots of different types.</a:t>
            </a:r>
            <a:endParaRPr lang="en-US" sz="2800" b="1" dirty="0">
              <a:latin typeface="Arial Rounded MT Bold" charset="0"/>
              <a:ea typeface="Arial Rounded MT Bold" charset="0"/>
              <a:cs typeface="Arial Rounded MT Bold" charset="0"/>
            </a:endParaRPr>
          </a:p>
        </p:txBody>
      </p:sp>
      <p:pic>
        <p:nvPicPr>
          <p:cNvPr id="9" name="Shape 152"/>
          <p:cNvPicPr preferRelativeResize="0">
            <a:picLocks noChangeAspect="1"/>
          </p:cNvPicPr>
          <p:nvPr/>
        </p:nvPicPr>
        <p:blipFill>
          <a:blip r:embed="rId3">
            <a:alphaModFix/>
          </a:blip>
          <a:stretch>
            <a:fillRect/>
          </a:stretch>
        </p:blipFill>
        <p:spPr>
          <a:xfrm>
            <a:off x="1379248" y="2826497"/>
            <a:ext cx="7696511" cy="3463434"/>
          </a:xfrm>
          <a:prstGeom prst="rect">
            <a:avLst/>
          </a:prstGeom>
          <a:noFill/>
          <a:ln>
            <a:noFill/>
          </a:ln>
        </p:spPr>
      </p:pic>
    </p:spTree>
    <p:extLst>
      <p:ext uri="{BB962C8B-B14F-4D97-AF65-F5344CB8AC3E}">
        <p14:creationId xmlns:p14="http://schemas.microsoft.com/office/powerpoint/2010/main" val="1252641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alpha val="63000"/>
          </a:schemeClr>
        </a:solidFill>
        <a:effectLst/>
      </p:bgPr>
    </p:bg>
    <p:spTree>
      <p:nvGrpSpPr>
        <p:cNvPr id="1" name=""/>
        <p:cNvGrpSpPr/>
        <p:nvPr/>
      </p:nvGrpSpPr>
      <p:grpSpPr>
        <a:xfrm>
          <a:off x="0" y="0"/>
          <a:ext cx="0" cy="0"/>
          <a:chOff x="0" y="0"/>
          <a:chExt cx="0" cy="0"/>
        </a:xfrm>
      </p:grpSpPr>
      <p:pic>
        <p:nvPicPr>
          <p:cNvPr id="1036" name="Picture 12" descr="Image result for bullet hole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2705258" y="2705255"/>
            <a:ext cx="6858002" cy="144749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1420192" y="-20724"/>
            <a:ext cx="7575741" cy="1143000"/>
          </a:xfrm>
        </p:spPr>
        <p:txBody>
          <a:bodyPr>
            <a:noAutofit/>
          </a:bodyPr>
          <a:lstStyle/>
          <a:p>
            <a:r>
              <a:rPr lang="en-US" sz="3600" b="1" u="sng" dirty="0" smtClean="0">
                <a:latin typeface="AR JULIAN" panose="02000000000000000000" pitchFamily="2" charset="0"/>
                <a:cs typeface="Aharoni" panose="02010803020104030203" pitchFamily="2" charset="-79"/>
                <a:sym typeface="Ultra"/>
              </a:rPr>
              <a:t>Long Guns – Requires 2 Hands</a:t>
            </a:r>
            <a:endParaRPr lang="en-US" sz="3600" b="1" dirty="0">
              <a:latin typeface="AR JULIAN" panose="02000000000000000000" pitchFamily="2" charset="0"/>
              <a:cs typeface="Aharoni" panose="02010803020104030203" pitchFamily="2" charset="-79"/>
            </a:endParaRPr>
          </a:p>
        </p:txBody>
      </p:sp>
      <p:sp>
        <p:nvSpPr>
          <p:cNvPr id="5" name="Shape 164"/>
          <p:cNvSpPr txBox="1"/>
          <p:nvPr/>
        </p:nvSpPr>
        <p:spPr>
          <a:xfrm>
            <a:off x="3921778" y="1514742"/>
            <a:ext cx="2003842" cy="589800"/>
          </a:xfrm>
          <a:prstGeom prst="rect">
            <a:avLst/>
          </a:prstGeom>
          <a:no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US" sz="2500" dirty="0">
                <a:latin typeface="Arial Rounded MT Bold" charset="0"/>
                <a:ea typeface="Arial Rounded MT Bold" charset="0"/>
                <a:cs typeface="Arial Rounded MT Bold" charset="0"/>
                <a:sym typeface="Bree Serif"/>
              </a:rPr>
              <a:t>Long Guns</a:t>
            </a:r>
          </a:p>
        </p:txBody>
      </p:sp>
      <p:sp>
        <p:nvSpPr>
          <p:cNvPr id="6" name="Shape 165"/>
          <p:cNvSpPr/>
          <p:nvPr/>
        </p:nvSpPr>
        <p:spPr>
          <a:xfrm rot="2962225">
            <a:off x="5447078" y="2473643"/>
            <a:ext cx="1450321" cy="558899"/>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166"/>
          <p:cNvSpPr/>
          <p:nvPr/>
        </p:nvSpPr>
        <p:spPr>
          <a:xfrm rot="7913366">
            <a:off x="2842926" y="2473727"/>
            <a:ext cx="1450362" cy="558742"/>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167"/>
          <p:cNvSpPr txBox="1"/>
          <p:nvPr/>
        </p:nvSpPr>
        <p:spPr>
          <a:xfrm>
            <a:off x="5552646" y="3338617"/>
            <a:ext cx="3217790" cy="1248600"/>
          </a:xfrm>
          <a:prstGeom prst="rect">
            <a:avLst/>
          </a:prstGeom>
          <a:no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500" u="sng" dirty="0">
                <a:latin typeface="Arial Rounded MT Bold" charset="0"/>
                <a:ea typeface="Arial Rounded MT Bold" charset="0"/>
                <a:cs typeface="Arial Rounded MT Bold" charset="0"/>
                <a:sym typeface="Bree Serif"/>
              </a:rPr>
              <a:t>Shot Guns</a:t>
            </a:r>
          </a:p>
          <a:p>
            <a:pPr lvl="0" algn="ctr" rtl="0">
              <a:spcBef>
                <a:spcPts val="0"/>
              </a:spcBef>
              <a:buNone/>
            </a:pPr>
            <a:r>
              <a:rPr lang="en-US" sz="2300" dirty="0">
                <a:latin typeface="Arial Rounded MT Bold" charset="0"/>
                <a:ea typeface="Arial Rounded MT Bold" charset="0"/>
                <a:cs typeface="Arial Rounded MT Bold" charset="0"/>
                <a:sym typeface="Bree Serif"/>
              </a:rPr>
              <a:t>Fire pellets or slugs</a:t>
            </a:r>
          </a:p>
          <a:p>
            <a:pPr lvl="0" algn="ctr" rtl="0">
              <a:spcBef>
                <a:spcPts val="0"/>
              </a:spcBef>
              <a:buNone/>
            </a:pPr>
            <a:r>
              <a:rPr lang="en-US" sz="2300" dirty="0">
                <a:latin typeface="Arial Rounded MT Bold" charset="0"/>
                <a:ea typeface="Arial Rounded MT Bold" charset="0"/>
                <a:cs typeface="Arial Rounded MT Bold" charset="0"/>
                <a:sym typeface="Bree Serif"/>
              </a:rPr>
              <a:t>Inside is smooth</a:t>
            </a:r>
          </a:p>
        </p:txBody>
      </p:sp>
      <p:sp>
        <p:nvSpPr>
          <p:cNvPr id="11" name="Shape 168"/>
          <p:cNvSpPr txBox="1"/>
          <p:nvPr/>
        </p:nvSpPr>
        <p:spPr>
          <a:xfrm>
            <a:off x="1638197" y="3338617"/>
            <a:ext cx="3076898" cy="1248600"/>
          </a:xfrm>
          <a:prstGeom prst="rect">
            <a:avLst/>
          </a:prstGeom>
          <a:noFill/>
          <a:ln w="381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US" sz="2500" u="sng">
                <a:latin typeface="Arial Rounded MT Bold" charset="0"/>
                <a:ea typeface="Arial Rounded MT Bold" charset="0"/>
                <a:cs typeface="Arial Rounded MT Bold" charset="0"/>
                <a:sym typeface="Bree Serif"/>
              </a:rPr>
              <a:t>Rifles</a:t>
            </a:r>
          </a:p>
          <a:p>
            <a:pPr lvl="0" algn="ctr" rtl="0">
              <a:spcBef>
                <a:spcPts val="0"/>
              </a:spcBef>
              <a:buNone/>
            </a:pPr>
            <a:r>
              <a:rPr lang="en-US" sz="2500">
                <a:latin typeface="Arial Rounded MT Bold" charset="0"/>
                <a:ea typeface="Arial Rounded MT Bold" charset="0"/>
                <a:cs typeface="Arial Rounded MT Bold" charset="0"/>
                <a:sym typeface="Bree Serif"/>
              </a:rPr>
              <a:t>Fire bullets</a:t>
            </a:r>
          </a:p>
          <a:p>
            <a:pPr lvl="0" algn="ctr" rtl="0">
              <a:spcBef>
                <a:spcPts val="0"/>
              </a:spcBef>
              <a:buNone/>
            </a:pPr>
            <a:r>
              <a:rPr lang="en-US" sz="2500">
                <a:latin typeface="Arial Rounded MT Bold" charset="0"/>
                <a:ea typeface="Arial Rounded MT Bold" charset="0"/>
                <a:cs typeface="Arial Rounded MT Bold" charset="0"/>
                <a:sym typeface="Bree Serif"/>
              </a:rPr>
              <a:t>Inside is rifled</a:t>
            </a:r>
          </a:p>
        </p:txBody>
      </p:sp>
      <p:pic>
        <p:nvPicPr>
          <p:cNvPr id="12" name="Shape 169"/>
          <p:cNvPicPr preferRelativeResize="0"/>
          <p:nvPr/>
        </p:nvPicPr>
        <p:blipFill>
          <a:blip r:embed="rId3">
            <a:alphaModFix/>
          </a:blip>
          <a:stretch>
            <a:fillRect/>
          </a:stretch>
        </p:blipFill>
        <p:spPr>
          <a:xfrm rot="-5">
            <a:off x="3601348" y="895170"/>
            <a:ext cx="2500023" cy="492872"/>
          </a:xfrm>
          <a:prstGeom prst="rect">
            <a:avLst/>
          </a:prstGeom>
          <a:noFill/>
          <a:ln>
            <a:noFill/>
          </a:ln>
        </p:spPr>
      </p:pic>
      <p:pic>
        <p:nvPicPr>
          <p:cNvPr id="13" name="Shape 170"/>
          <p:cNvPicPr preferRelativeResize="0"/>
          <p:nvPr/>
        </p:nvPicPr>
        <p:blipFill>
          <a:blip r:embed="rId4">
            <a:alphaModFix/>
          </a:blip>
          <a:stretch>
            <a:fillRect/>
          </a:stretch>
        </p:blipFill>
        <p:spPr>
          <a:xfrm>
            <a:off x="2093036" y="4667091"/>
            <a:ext cx="4579624" cy="2099400"/>
          </a:xfrm>
          <a:prstGeom prst="rect">
            <a:avLst/>
          </a:prstGeom>
          <a:noFill/>
          <a:ln>
            <a:noFill/>
          </a:ln>
        </p:spPr>
      </p:pic>
      <p:sp>
        <p:nvSpPr>
          <p:cNvPr id="2" name="TextBox 1"/>
          <p:cNvSpPr txBox="1"/>
          <p:nvPr/>
        </p:nvSpPr>
        <p:spPr>
          <a:xfrm>
            <a:off x="6856523" y="5055071"/>
            <a:ext cx="1913913" cy="1323439"/>
          </a:xfrm>
          <a:prstGeom prst="rect">
            <a:avLst/>
          </a:prstGeom>
          <a:noFill/>
        </p:spPr>
        <p:txBody>
          <a:bodyPr wrap="square" rtlCol="0">
            <a:spAutoFit/>
          </a:bodyPr>
          <a:lstStyle/>
          <a:p>
            <a:r>
              <a:rPr lang="en-US" sz="2000" dirty="0" smtClean="0"/>
              <a:t>The longer the barrel the greater the accuracy!</a:t>
            </a:r>
            <a:endParaRPr lang="en-US" sz="2000" dirty="0"/>
          </a:p>
        </p:txBody>
      </p:sp>
    </p:spTree>
    <p:extLst>
      <p:ext uri="{BB962C8B-B14F-4D97-AF65-F5344CB8AC3E}">
        <p14:creationId xmlns:p14="http://schemas.microsoft.com/office/powerpoint/2010/main" val="3323880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any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Mechanics</Template>
  <TotalTime>568</TotalTime>
  <Words>2068</Words>
  <Application>Microsoft Office PowerPoint</Application>
  <PresentationFormat>On-screen Show (4:3)</PresentationFormat>
  <Paragraphs>376</Paragraphs>
  <Slides>54</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Aharoni</vt:lpstr>
      <vt:lpstr>AR JULIAN</vt:lpstr>
      <vt:lpstr>Arial</vt:lpstr>
      <vt:lpstr>Arial Rounded MT Bold</vt:lpstr>
      <vt:lpstr>Ariel rounded mt</vt:lpstr>
      <vt:lpstr>Bree Serif</vt:lpstr>
      <vt:lpstr>Calibri</vt:lpstr>
      <vt:lpstr>Impact</vt:lpstr>
      <vt:lpstr>Times New Roman</vt:lpstr>
      <vt:lpstr>Ultra</vt:lpstr>
      <vt:lpstr>Canyon</vt:lpstr>
      <vt:lpstr>Firearms &amp; Ballistics</vt:lpstr>
      <vt:lpstr>Chapter 18 Vocabulary</vt:lpstr>
      <vt:lpstr>Ballistics</vt:lpstr>
      <vt:lpstr>What Can Ballistic Evidence Tell Us?</vt:lpstr>
      <vt:lpstr>History Of Gunpowder &amp; Firearms</vt:lpstr>
      <vt:lpstr>History Of Gunpowder &amp; Firearms</vt:lpstr>
      <vt:lpstr>History Of Gunpowder &amp; Firearms</vt:lpstr>
      <vt:lpstr>History Of Gunpowder &amp; Firearms</vt:lpstr>
      <vt:lpstr>Long Guns – Requires 2 Hands</vt:lpstr>
      <vt:lpstr>Handguns – Can Be Held  In One Hand</vt:lpstr>
      <vt:lpstr>Guns Can Be Classified On How Bullets Come Out When Fired</vt:lpstr>
      <vt:lpstr>Each Rifled Gun Barrel Is Unique</vt:lpstr>
      <vt:lpstr>Bullets And Cartridges</vt:lpstr>
      <vt:lpstr>Anatomy Of A Cartridge</vt:lpstr>
      <vt:lpstr>The Cartridge</vt:lpstr>
      <vt:lpstr>Parts Of A Firearm</vt:lpstr>
      <vt:lpstr>How A Firearm Works </vt:lpstr>
      <vt:lpstr>Rifling, Lands, And Grooves</vt:lpstr>
      <vt:lpstr>3 Categories Of Ballistics</vt:lpstr>
      <vt:lpstr>Internal Ballistics</vt:lpstr>
      <vt:lpstr>External Ballistics</vt:lpstr>
      <vt:lpstr>Terminal Ballistics</vt:lpstr>
      <vt:lpstr>What Is A Bullet?</vt:lpstr>
      <vt:lpstr>Main Types Of Bullets</vt:lpstr>
      <vt:lpstr>Bullet Caliber</vt:lpstr>
      <vt:lpstr>What Are Bullets Made Of?</vt:lpstr>
      <vt:lpstr>How Are Bullets Used In Forensics?</vt:lpstr>
      <vt:lpstr>How Are Bullets Used In Forensics?</vt:lpstr>
      <vt:lpstr>How Are Bullets Used In Forensics?</vt:lpstr>
      <vt:lpstr>How Are Bullets Used In Forensics?</vt:lpstr>
      <vt:lpstr>Cartridge Markings</vt:lpstr>
      <vt:lpstr>Breech Marks</vt:lpstr>
      <vt:lpstr>Firing Pin Marks</vt:lpstr>
      <vt:lpstr>Chamber Marks</vt:lpstr>
      <vt:lpstr>Extracting Pin &amp;  Ejector Marks</vt:lpstr>
      <vt:lpstr>Serial Number Restoration</vt:lpstr>
      <vt:lpstr>Firearms Evidence</vt:lpstr>
      <vt:lpstr>Firearms Evidence Collection</vt:lpstr>
      <vt:lpstr>Firearms Evidence Collection</vt:lpstr>
      <vt:lpstr>External Ballistics Gunshot Residue</vt:lpstr>
      <vt:lpstr>Gunshot Residue Test</vt:lpstr>
      <vt:lpstr>Where is GSR Found?</vt:lpstr>
      <vt:lpstr>Bullet Trajectory</vt:lpstr>
      <vt:lpstr>Reference Points</vt:lpstr>
      <vt:lpstr>Reference Points</vt:lpstr>
      <vt:lpstr>Finding Trajectory Using…GEOMETRY!</vt:lpstr>
      <vt:lpstr>Terminal Ballistics</vt:lpstr>
      <vt:lpstr>Gunshot Wounds</vt:lpstr>
      <vt:lpstr>Gunshot Wounds</vt:lpstr>
      <vt:lpstr>Gunshot Wounds</vt:lpstr>
      <vt:lpstr>Contact Wounds</vt:lpstr>
      <vt:lpstr>Close Range Bullet Wounds</vt:lpstr>
      <vt:lpstr>Intermediate Range  Bullet Wounds</vt:lpstr>
      <vt:lpstr>Long Range  Bullet Wounds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Ballistics Part 1 - History of Firearms  Types &amp; Parts of Guns  How guns work</dc:title>
  <dc:creator>Jenn15</dc:creator>
  <cp:lastModifiedBy>Jenn15</cp:lastModifiedBy>
  <cp:revision>23</cp:revision>
  <dcterms:modified xsi:type="dcterms:W3CDTF">2018-07-03T15:58:22Z</dcterms:modified>
</cp:coreProperties>
</file>