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2" r:id="rId4"/>
    <p:sldId id="259" r:id="rId5"/>
    <p:sldId id="260" r:id="rId6"/>
    <p:sldId id="261" r:id="rId7"/>
    <p:sldId id="264" r:id="rId8"/>
    <p:sldId id="263" r:id="rId9"/>
    <p:sldId id="285" r:id="rId10"/>
    <p:sldId id="280" r:id="rId11"/>
    <p:sldId id="265" r:id="rId12"/>
    <p:sldId id="266" r:id="rId13"/>
    <p:sldId id="267" r:id="rId14"/>
    <p:sldId id="268" r:id="rId15"/>
    <p:sldId id="269" r:id="rId16"/>
    <p:sldId id="270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81325-2274-40DA-A10D-CB1B3314AD02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0BDF9-A301-4478-A5C4-20A118D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7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5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7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0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2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F1A6-DA07-40E0-BC43-5FE75C1A68BB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CB54-BE9A-43F7-8594-E89B1276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3374"/>
            <a:ext cx="9144000" cy="59070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4851" y="180301"/>
            <a:ext cx="8525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 DARLING" panose="02000000000000000000" pitchFamily="2" charset="0"/>
              </a:rPr>
              <a:t>CHAPTER 1 – OBSERVATION SKILLS</a:t>
            </a:r>
            <a:endParaRPr lang="en-US" sz="3600" b="1" dirty="0">
              <a:solidFill>
                <a:schemeClr val="bg1"/>
              </a:solidFill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1328500"/>
            <a:ext cx="8786123" cy="5210321"/>
          </a:xfrm>
        </p:spPr>
        <p:txBody>
          <a:bodyPr>
            <a:noAutofit/>
          </a:bodyPr>
          <a:lstStyle/>
          <a:p>
            <a:r>
              <a:rPr lang="en-US" sz="3600" dirty="0" smtClean="0"/>
              <a:t>Factors that influence eyewitness accuracy</a:t>
            </a:r>
          </a:p>
          <a:p>
            <a:pPr lvl="1"/>
            <a:r>
              <a:rPr lang="en-US" sz="3200" dirty="0" smtClean="0"/>
              <a:t>Age and Race</a:t>
            </a:r>
          </a:p>
          <a:p>
            <a:pPr lvl="2"/>
            <a:r>
              <a:rPr lang="en-US" sz="2600" dirty="0" smtClean="0"/>
              <a:t>People are better at recognizing faces of their own race</a:t>
            </a:r>
          </a:p>
          <a:p>
            <a:pPr lvl="1"/>
            <a:r>
              <a:rPr lang="en-US" sz="3200" dirty="0" smtClean="0"/>
              <a:t>Impairment</a:t>
            </a:r>
          </a:p>
          <a:p>
            <a:pPr lvl="2"/>
            <a:r>
              <a:rPr lang="en-US" sz="2800" dirty="0" smtClean="0"/>
              <a:t>Drugs or alcohol?</a:t>
            </a:r>
          </a:p>
          <a:p>
            <a:pPr lvl="1"/>
            <a:r>
              <a:rPr lang="en-US" sz="3200" dirty="0" smtClean="0"/>
              <a:t>Time since recall</a:t>
            </a:r>
          </a:p>
          <a:p>
            <a:pPr lvl="1"/>
            <a:r>
              <a:rPr lang="en-US" sz="3200" dirty="0" smtClean="0"/>
              <a:t>Amount of time spent watching the scene</a:t>
            </a:r>
          </a:p>
          <a:p>
            <a:pPr lvl="1"/>
            <a:r>
              <a:rPr lang="en-US" sz="3200" dirty="0" smtClean="0"/>
              <a:t>Familiarity with environment</a:t>
            </a:r>
          </a:p>
          <a:p>
            <a:pPr lvl="1"/>
            <a:r>
              <a:rPr lang="en-US" sz="2800" dirty="0" smtClean="0"/>
              <a:t>People have better recall when they know their surroundings</a:t>
            </a:r>
          </a:p>
          <a:p>
            <a:pPr lvl="1"/>
            <a:r>
              <a:rPr lang="en-US" sz="2800" dirty="0" smtClean="0"/>
              <a:t>Influence by other witnesses, investigators, and/or media</a:t>
            </a:r>
            <a:endParaRPr lang="en-US" sz="24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001" y="313491"/>
            <a:ext cx="5967747" cy="132556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Eyewitness Accuracy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627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2" y="1509808"/>
            <a:ext cx="8975904" cy="5313685"/>
          </a:xfrm>
        </p:spPr>
        <p:txBody>
          <a:bodyPr>
            <a:noAutofit/>
          </a:bodyPr>
          <a:lstStyle/>
          <a:p>
            <a:r>
              <a:rPr lang="en-US" sz="3200" dirty="0" smtClean="0"/>
              <a:t>Founded in 1992 by </a:t>
            </a:r>
            <a:r>
              <a:rPr lang="en-US" sz="3200" dirty="0"/>
              <a:t>Barry C. Scheck and Peter J. Neufeld</a:t>
            </a:r>
          </a:p>
          <a:p>
            <a:r>
              <a:rPr lang="en-US" sz="3200" dirty="0" smtClean="0"/>
              <a:t>At Benjamin N. Cardozo School of Law at Yeshiva University in New York </a:t>
            </a:r>
          </a:p>
          <a:p>
            <a:r>
              <a:rPr lang="en-US" sz="3200" dirty="0" smtClean="0"/>
              <a:t>The purpose is to reexamine post-conviction causes using DNA evidence to provide conclusive proof of guilt or innocence</a:t>
            </a:r>
          </a:p>
          <a:p>
            <a:r>
              <a:rPr lang="en-US" sz="3200" dirty="0" smtClean="0"/>
              <a:t>Found that faulty eyewitness accounts contributed up to 87% of those wrongful convictions</a:t>
            </a:r>
          </a:p>
          <a:p>
            <a:pPr lvl="1"/>
            <a:r>
              <a:rPr lang="en-US" sz="2800" dirty="0"/>
              <a:t>Testimony of an eyewitness can be very powerful, we must be aware of the possible shortcomings!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238"/>
            <a:ext cx="9143999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      Innocence Project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796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2" y="1695792"/>
            <a:ext cx="8975904" cy="489479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Investigators must determine between what is </a:t>
            </a:r>
            <a:r>
              <a:rPr lang="en-US" sz="3200" b="1" dirty="0" smtClean="0">
                <a:solidFill>
                  <a:srgbClr val="FF0000"/>
                </a:solidFill>
              </a:rPr>
              <a:t>fact</a:t>
            </a:r>
            <a:r>
              <a:rPr lang="en-US" sz="3200" dirty="0" smtClean="0"/>
              <a:t> or </a:t>
            </a:r>
            <a:r>
              <a:rPr lang="en-US" sz="3200" b="1" dirty="0" smtClean="0">
                <a:solidFill>
                  <a:srgbClr val="FF0000"/>
                </a:solidFill>
              </a:rPr>
              <a:t>opinion</a:t>
            </a:r>
          </a:p>
          <a:p>
            <a:r>
              <a:rPr lang="en-US" sz="3200" dirty="0" smtClean="0"/>
              <a:t>What did the witness actually see (fact), not what they thought happened (opinion).</a:t>
            </a:r>
          </a:p>
          <a:p>
            <a:r>
              <a:rPr lang="en-US" sz="3200" dirty="0" smtClean="0"/>
              <a:t>After witness examination, the investigators try to put together the events (facts) in a </a:t>
            </a:r>
            <a:r>
              <a:rPr lang="en-US" sz="3200" b="1" dirty="0" smtClean="0">
                <a:solidFill>
                  <a:srgbClr val="FF0000"/>
                </a:solidFill>
              </a:rPr>
              <a:t>logical</a:t>
            </a:r>
            <a:r>
              <a:rPr lang="en-US" sz="3200" dirty="0" smtClean="0"/>
              <a:t> pattern</a:t>
            </a:r>
            <a:endParaRPr lang="en-US" sz="28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238"/>
            <a:ext cx="9143999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      Innocence Project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777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1851068"/>
            <a:ext cx="8850700" cy="4774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Apply what we know about how the brain processes information!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We know that we are not naturally inclined to pay attention to all of the details of our surroundings.</a:t>
            </a:r>
          </a:p>
          <a:p>
            <a:pPr lvl="1"/>
            <a:r>
              <a:rPr lang="en-US" sz="3000" dirty="0" smtClean="0"/>
              <a:t>Make a conscious effort to examine systematically!</a:t>
            </a:r>
          </a:p>
          <a:p>
            <a:pPr lvl="1"/>
            <a:r>
              <a:rPr lang="en-US" sz="3000" dirty="0" smtClean="0"/>
              <a:t>Start at one end, run your eyes over every space.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We know that we are naturally inclined to filter out information we assume is unimportant.</a:t>
            </a:r>
          </a:p>
          <a:p>
            <a:pPr lvl="2"/>
            <a:r>
              <a:rPr lang="en-US" sz="3000" dirty="0" smtClean="0"/>
              <a:t>We do not know what is important…observe everything!  Turn off your filters, be “robotic”</a:t>
            </a:r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83" y="296238"/>
            <a:ext cx="8333116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be a </a:t>
            </a:r>
            <a:br>
              <a:rPr lang="en-US" sz="5400" b="1" dirty="0" smtClean="0"/>
            </a:br>
            <a:r>
              <a:rPr lang="en-US" sz="5400" b="1" dirty="0" smtClean="0"/>
              <a:t>Good Observer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39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5" y="1963210"/>
            <a:ext cx="8975904" cy="421330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000" dirty="0" smtClean="0"/>
              <a:t>We know that we are naturally inclined to interpret what we see, to look for patterns, and make connections.</a:t>
            </a:r>
          </a:p>
          <a:p>
            <a:pPr lvl="1"/>
            <a:r>
              <a:rPr lang="en-US" sz="3000" dirty="0" smtClean="0"/>
              <a:t>Gather information but do not jump to conclusions!</a:t>
            </a:r>
          </a:p>
          <a:p>
            <a:pPr lvl="1"/>
            <a:r>
              <a:rPr lang="en-US" sz="3000" dirty="0" smtClean="0"/>
              <a:t>Interpretation is for after all the information is gathered.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000" dirty="0" smtClean="0"/>
              <a:t>We know that our memories are faulty</a:t>
            </a:r>
          </a:p>
          <a:p>
            <a:pPr lvl="1"/>
            <a:r>
              <a:rPr lang="en-US" sz="3000" dirty="0" smtClean="0"/>
              <a:t>Write down and photograph as much as possible!</a:t>
            </a:r>
          </a:p>
          <a:p>
            <a:pPr lvl="1"/>
            <a:r>
              <a:rPr lang="en-US" sz="3000" dirty="0" smtClean="0"/>
              <a:t>Verbal testimony without proper documentation is not allowed.</a:t>
            </a:r>
            <a:endParaRPr lang="en-US" sz="3000" dirty="0"/>
          </a:p>
          <a:p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83" y="296238"/>
            <a:ext cx="8333116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be a </a:t>
            </a:r>
            <a:br>
              <a:rPr lang="en-US" sz="5400" b="1" dirty="0" smtClean="0"/>
            </a:br>
            <a:r>
              <a:rPr lang="en-US" sz="5400" b="1" dirty="0" smtClean="0"/>
              <a:t>Good Observer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041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5" y="2066728"/>
            <a:ext cx="8975904" cy="4213303"/>
          </a:xfrm>
        </p:spPr>
        <p:txBody>
          <a:bodyPr>
            <a:noAutofit/>
          </a:bodyPr>
          <a:lstStyle/>
          <a:p>
            <a:r>
              <a:rPr lang="en-US" sz="3600" dirty="0"/>
              <a:t>CSI Effect Article</a:t>
            </a:r>
            <a:endParaRPr lang="en-US" sz="3600" dirty="0" smtClean="0"/>
          </a:p>
          <a:p>
            <a:r>
              <a:rPr lang="en-US" sz="3600" dirty="0" smtClean="0"/>
              <a:t>Forensic Science:</a:t>
            </a:r>
          </a:p>
          <a:p>
            <a:pPr lvl="1"/>
            <a:r>
              <a:rPr lang="en-US" sz="2800" dirty="0" smtClean="0"/>
              <a:t>Is concerned with uncovering evidence</a:t>
            </a:r>
          </a:p>
          <a:p>
            <a:pPr lvl="1"/>
            <a:r>
              <a:rPr lang="en-US" sz="2800" dirty="0" smtClean="0"/>
              <a:t>Uses science to help resolve legal matters (crimes)</a:t>
            </a:r>
          </a:p>
          <a:p>
            <a:r>
              <a:rPr lang="en-US" sz="3600" dirty="0" smtClean="0"/>
              <a:t>Forensic Investigator</a:t>
            </a:r>
          </a:p>
          <a:p>
            <a:pPr lvl="1"/>
            <a:r>
              <a:rPr lang="en-US" sz="2800" dirty="0" smtClean="0"/>
              <a:t>Not interested in making the suspect look guilty</a:t>
            </a:r>
          </a:p>
          <a:p>
            <a:pPr lvl="1"/>
            <a:r>
              <a:rPr lang="en-US" sz="2800" dirty="0" smtClean="0"/>
              <a:t>Collects and examines physical evidence</a:t>
            </a:r>
          </a:p>
          <a:p>
            <a:pPr lvl="1"/>
            <a:r>
              <a:rPr lang="en-US" sz="2800" dirty="0" smtClean="0"/>
              <a:t>Reports results to law enforcement</a:t>
            </a:r>
          </a:p>
          <a:p>
            <a:pPr lvl="1"/>
            <a:r>
              <a:rPr lang="en-US" sz="2800" dirty="0" smtClean="0"/>
              <a:t>Possibly testifies in court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09" y="382503"/>
            <a:ext cx="778546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What Forensic </a:t>
            </a:r>
            <a:br>
              <a:rPr lang="en-US" sz="5400" b="1" dirty="0" smtClean="0"/>
            </a:br>
            <a:r>
              <a:rPr lang="en-US" sz="5400" b="1" dirty="0" smtClean="0"/>
              <a:t>Scientists Do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098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5" y="1963210"/>
            <a:ext cx="8975904" cy="4213303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Find, examine, and evaluate evidence from crime scenes</a:t>
            </a:r>
          </a:p>
          <a:p>
            <a:r>
              <a:rPr lang="en-US" sz="3200" dirty="0" smtClean="0"/>
              <a:t>Apply scientific knowledge to analyze the crime scene</a:t>
            </a:r>
          </a:p>
          <a:p>
            <a:r>
              <a:rPr lang="en-US" sz="3200" dirty="0" smtClean="0"/>
              <a:t>By a good communicator who is able to convince the jury that their analysis is reliable and accurate</a:t>
            </a:r>
          </a:p>
          <a:p>
            <a:r>
              <a:rPr lang="en-US" sz="3200" dirty="0" smtClean="0"/>
              <a:t>Use </a:t>
            </a:r>
            <a:r>
              <a:rPr lang="en-US" sz="3200" b="1" dirty="0" smtClean="0">
                <a:solidFill>
                  <a:srgbClr val="FF0000"/>
                </a:solidFill>
              </a:rPr>
              <a:t>analytical skills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deductive reasoning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09" y="382503"/>
            <a:ext cx="778546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What Forensic </a:t>
            </a:r>
            <a:br>
              <a:rPr lang="en-US" sz="5400" b="1" dirty="0" smtClean="0"/>
            </a:br>
            <a:r>
              <a:rPr lang="en-US" sz="5400" b="1" dirty="0" smtClean="0"/>
              <a:t>Scientists Do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31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09" y="3032887"/>
            <a:ext cx="6935638" cy="2073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Forensic Science </a:t>
            </a:r>
          </a:p>
          <a:p>
            <a:pPr marL="0" indent="0" algn="ctr">
              <a:buNone/>
            </a:pPr>
            <a:r>
              <a:rPr lang="en-US" sz="4400" dirty="0" smtClean="0"/>
              <a:t>Career </a:t>
            </a:r>
            <a:r>
              <a:rPr lang="en-US" sz="4400" dirty="0" smtClean="0"/>
              <a:t>Project or </a:t>
            </a:r>
          </a:p>
          <a:p>
            <a:pPr marL="0" indent="0" algn="ctr">
              <a:buNone/>
            </a:pPr>
            <a:r>
              <a:rPr lang="en-US" sz="4400" dirty="0" smtClean="0"/>
              <a:t>Innocence Project!!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Due October 3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709" y="382503"/>
            <a:ext cx="778546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What Forensic </a:t>
            </a:r>
            <a:br>
              <a:rPr lang="en-US" sz="5400" b="1" dirty="0" smtClean="0"/>
            </a:br>
            <a:r>
              <a:rPr lang="en-US" sz="5400" b="1" dirty="0" smtClean="0"/>
              <a:t>Scientists Do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052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4713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Chapter 1</a:t>
            </a:r>
            <a:br>
              <a:rPr lang="en-US" sz="5400" b="1" dirty="0" smtClean="0"/>
            </a:br>
            <a:r>
              <a:rPr lang="en-US" sz="5400" b="1" dirty="0" smtClean="0"/>
              <a:t>Vocabulary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138"/>
            <a:ext cx="818754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analytical skills</a:t>
            </a:r>
          </a:p>
          <a:p>
            <a:r>
              <a:rPr lang="en-US" sz="4000" dirty="0" smtClean="0"/>
              <a:t>deductive reasoning</a:t>
            </a:r>
          </a:p>
          <a:p>
            <a:r>
              <a:rPr lang="en-US" sz="4000" dirty="0" smtClean="0"/>
              <a:t>eyewitness</a:t>
            </a:r>
          </a:p>
          <a:p>
            <a:r>
              <a:rPr lang="en-US" sz="4000" dirty="0" smtClean="0"/>
              <a:t>fact</a:t>
            </a:r>
          </a:p>
          <a:p>
            <a:r>
              <a:rPr lang="en-US" sz="4000" dirty="0" smtClean="0"/>
              <a:t>forensic</a:t>
            </a:r>
          </a:p>
          <a:p>
            <a:r>
              <a:rPr lang="en-US" sz="4000" dirty="0" smtClean="0"/>
              <a:t>logical</a:t>
            </a:r>
          </a:p>
          <a:p>
            <a:r>
              <a:rPr lang="en-US" sz="4000" dirty="0" smtClean="0"/>
              <a:t>observations</a:t>
            </a:r>
          </a:p>
          <a:p>
            <a:r>
              <a:rPr lang="en-US" sz="4000" dirty="0" smtClean="0"/>
              <a:t>opinion</a:t>
            </a:r>
          </a:p>
          <a:p>
            <a:r>
              <a:rPr lang="en-US" sz="4000" dirty="0" smtClean="0"/>
              <a:t>perception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7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4" y="196851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1958138"/>
            <a:ext cx="42441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/>
              <a:t>t</a:t>
            </a:r>
            <a:r>
              <a:rPr lang="en-US" sz="3100" dirty="0" smtClean="0"/>
              <a:t>estimonial evidence</a:t>
            </a:r>
            <a:r>
              <a:rPr lang="en-US" sz="3100" dirty="0" smtClean="0">
                <a:solidFill>
                  <a:srgbClr val="00B050"/>
                </a:solidFill>
              </a:rPr>
              <a:t>*</a:t>
            </a:r>
          </a:p>
          <a:p>
            <a:r>
              <a:rPr lang="en-US" sz="3100" dirty="0"/>
              <a:t>m</a:t>
            </a:r>
            <a:r>
              <a:rPr lang="en-US" sz="3100" dirty="0" smtClean="0"/>
              <a:t>emory</a:t>
            </a:r>
            <a:r>
              <a:rPr lang="en-US" sz="3100" dirty="0" smtClean="0">
                <a:solidFill>
                  <a:srgbClr val="00B050"/>
                </a:solidFill>
              </a:rPr>
              <a:t>*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0795" y="6181858"/>
            <a:ext cx="8582230" cy="460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100" b="1" dirty="0" smtClean="0">
                <a:solidFill>
                  <a:srgbClr val="00B050"/>
                </a:solidFill>
              </a:rPr>
              <a:t>*not in textbook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7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     Crime Scene Basics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138"/>
            <a:ext cx="8187546" cy="4351338"/>
          </a:xfrm>
        </p:spPr>
        <p:txBody>
          <a:bodyPr/>
          <a:lstStyle/>
          <a:p>
            <a:r>
              <a:rPr lang="en-US" sz="4000" dirty="0" smtClean="0"/>
              <a:t>Most important tool of the </a:t>
            </a:r>
            <a:r>
              <a:rPr lang="en-US" sz="4000" b="1" dirty="0" smtClean="0">
                <a:solidFill>
                  <a:srgbClr val="FF0000"/>
                </a:solidFill>
              </a:rPr>
              <a:t>forensic </a:t>
            </a:r>
            <a:r>
              <a:rPr lang="en-US" sz="4000" dirty="0" smtClean="0"/>
              <a:t>investigator</a:t>
            </a:r>
          </a:p>
          <a:p>
            <a:pPr lvl="1"/>
            <a:r>
              <a:rPr lang="en-US" sz="4000" dirty="0" smtClean="0"/>
              <a:t>The ability to observe, interpret, and report </a:t>
            </a:r>
            <a:r>
              <a:rPr lang="en-US" sz="4000" b="1" dirty="0" smtClean="0">
                <a:solidFill>
                  <a:srgbClr val="FF0000"/>
                </a:solidFill>
              </a:rPr>
              <a:t>observations</a:t>
            </a:r>
            <a:r>
              <a:rPr lang="en-US" sz="4000" dirty="0" smtClean="0"/>
              <a:t> clearly </a:t>
            </a:r>
            <a:r>
              <a:rPr lang="en-US" sz="4000" i="1" u="sng" dirty="0" smtClean="0"/>
              <a:t>without making judgements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4" y="196851"/>
            <a:ext cx="1320021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51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138"/>
            <a:ext cx="818754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We gather information around us all the time</a:t>
            </a:r>
          </a:p>
          <a:p>
            <a:pPr lvl="1"/>
            <a:r>
              <a:rPr lang="en-US" sz="3600" dirty="0" smtClean="0"/>
              <a:t>Sight, taste, hearing, smell, and touch</a:t>
            </a:r>
          </a:p>
          <a:p>
            <a:r>
              <a:rPr lang="en-US" sz="3600" dirty="0" smtClean="0"/>
              <a:t>Why are we not aware of everything that is going on?</a:t>
            </a:r>
          </a:p>
          <a:p>
            <a:pPr lvl="1"/>
            <a:r>
              <a:rPr lang="en-US" sz="3600" dirty="0" smtClean="0"/>
              <a:t>Our brains filter, “sensory adaptation”</a:t>
            </a:r>
          </a:p>
          <a:p>
            <a:pPr lvl="1"/>
            <a:r>
              <a:rPr lang="en-US" sz="3600" dirty="0" smtClean="0"/>
              <a:t>We pay attention to what we think is important</a:t>
            </a:r>
          </a:p>
          <a:p>
            <a:pPr lvl="1"/>
            <a:r>
              <a:rPr lang="en-US" sz="3600" dirty="0" smtClean="0"/>
              <a:t>Paying attention to your surroundings require conscious effort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7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4" y="196851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731" y="381562"/>
            <a:ext cx="5609326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What is Observation?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271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850"/>
            <a:ext cx="9143999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    Perception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336"/>
            <a:ext cx="2957311" cy="159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285612"/>
            <a:ext cx="8825430" cy="4692858"/>
          </a:xfrm>
        </p:spPr>
        <p:txBody>
          <a:bodyPr>
            <a:noAutofit/>
          </a:bodyPr>
          <a:lstStyle/>
          <a:p>
            <a:r>
              <a:rPr lang="en-US" sz="2700" dirty="0"/>
              <a:t>Perception is how a person interprets something that they see, hear, etc.</a:t>
            </a:r>
          </a:p>
          <a:p>
            <a:r>
              <a:rPr lang="en-US" sz="2700" dirty="0" smtClean="0"/>
              <a:t>Perception is limited, faulty, not always accurate, and does not always reflect reality</a:t>
            </a:r>
          </a:p>
          <a:p>
            <a:r>
              <a:rPr lang="en-US" sz="2700" dirty="0" smtClean="0"/>
              <a:t>Our brains fill in information that is not really there</a:t>
            </a:r>
          </a:p>
          <a:p>
            <a:pPr lvl="1"/>
            <a:r>
              <a:rPr lang="en-US" dirty="0" smtClean="0"/>
              <a:t>Missing words in a sentence</a:t>
            </a:r>
          </a:p>
          <a:p>
            <a:pPr lvl="1"/>
            <a:r>
              <a:rPr lang="en-US" dirty="0" smtClean="0"/>
              <a:t>Scrambled words being able to be read</a:t>
            </a:r>
          </a:p>
          <a:p>
            <a:r>
              <a:rPr lang="en-US" sz="2700" dirty="0" smtClean="0"/>
              <a:t>Our brains use previous knowledge</a:t>
            </a:r>
          </a:p>
          <a:p>
            <a:pPr lvl="1"/>
            <a:r>
              <a:rPr lang="en-US" dirty="0" smtClean="0"/>
              <a:t>Pink implies strawberry flavoring</a:t>
            </a:r>
          </a:p>
          <a:p>
            <a:r>
              <a:rPr lang="en-US" sz="2700" dirty="0" smtClean="0"/>
              <a:t>People stick with what they think they saw, even if they have be shown that it is impossible</a:t>
            </a:r>
          </a:p>
          <a:p>
            <a:r>
              <a:rPr lang="en-US" sz="2700" dirty="0" smtClean="0"/>
              <a:t>Understanding our limitations helps to improve our observation skills</a:t>
            </a:r>
          </a:p>
          <a:p>
            <a:endParaRPr lang="en-US" sz="27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324" y="119578"/>
            <a:ext cx="1235701" cy="1181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9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44" y="1826056"/>
            <a:ext cx="8639779" cy="4868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Perceptions of witness can be faulty, even though they may be </a:t>
            </a:r>
            <a:r>
              <a:rPr lang="en-US" sz="3200" i="1" dirty="0" smtClean="0"/>
              <a:t>convinced</a:t>
            </a:r>
            <a:r>
              <a:rPr lang="en-US" sz="3200" dirty="0" smtClean="0"/>
              <a:t> of what they saw</a:t>
            </a:r>
          </a:p>
          <a:p>
            <a:r>
              <a:rPr lang="en-US" sz="3200" dirty="0" smtClean="0"/>
              <a:t>Our emotional state influences our ability to see and hear what is happening around us</a:t>
            </a:r>
          </a:p>
          <a:p>
            <a:pPr lvl="1"/>
            <a:r>
              <a:rPr lang="en-US" sz="3200" dirty="0" smtClean="0"/>
              <a:t>Upset, happy, or depressed - unlikely to notice surroundings</a:t>
            </a:r>
          </a:p>
          <a:p>
            <a:pPr lvl="1"/>
            <a:r>
              <a:rPr lang="en-US" sz="3200" dirty="0" smtClean="0"/>
              <a:t>Anxiety and fear can interfere with an accurate memory</a:t>
            </a:r>
          </a:p>
          <a:p>
            <a:pPr lvl="1"/>
            <a:r>
              <a:rPr lang="en-US" sz="3200" dirty="0" smtClean="0"/>
              <a:t>Bystanders not involved in a crime can provide valuable evidence</a:t>
            </a:r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427" y="289711"/>
            <a:ext cx="5967747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Observations </a:t>
            </a:r>
            <a:br>
              <a:rPr lang="en-US" sz="4800" b="1" dirty="0" smtClean="0"/>
            </a:br>
            <a:r>
              <a:rPr lang="en-US" sz="4800" b="1" dirty="0" smtClean="0"/>
              <a:t>by Witnesses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310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21" y="1912339"/>
            <a:ext cx="8471683" cy="3591314"/>
          </a:xfrm>
        </p:spPr>
        <p:txBody>
          <a:bodyPr>
            <a:noAutofit/>
          </a:bodyPr>
          <a:lstStyle/>
          <a:p>
            <a:r>
              <a:rPr lang="en-US" sz="3600" dirty="0" smtClean="0"/>
              <a:t>Other factors that affect observation</a:t>
            </a:r>
          </a:p>
          <a:p>
            <a:pPr lvl="1"/>
            <a:r>
              <a:rPr lang="en-US" sz="3200" dirty="0" smtClean="0"/>
              <a:t>Whether you are alone or with a group</a:t>
            </a:r>
          </a:p>
          <a:p>
            <a:pPr lvl="1"/>
            <a:r>
              <a:rPr lang="en-US" sz="3200" dirty="0" smtClean="0"/>
              <a:t>The number of people/animals in the area</a:t>
            </a:r>
          </a:p>
          <a:p>
            <a:pPr lvl="1"/>
            <a:r>
              <a:rPr lang="en-US" sz="3200" dirty="0" smtClean="0"/>
              <a:t>The type of activity that is going on</a:t>
            </a:r>
          </a:p>
          <a:p>
            <a:pPr lvl="1"/>
            <a:r>
              <a:rPr lang="en-US" sz="3200" dirty="0" smtClean="0"/>
              <a:t>How much activity is occurring around you</a:t>
            </a:r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427" y="289711"/>
            <a:ext cx="5967747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Observations </a:t>
            </a:r>
            <a:br>
              <a:rPr lang="en-US" sz="4800" b="1" dirty="0" smtClean="0"/>
            </a:br>
            <a:r>
              <a:rPr lang="en-US" sz="4800" b="1" dirty="0" smtClean="0"/>
              <a:t>by Witnesses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450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25" y="1397512"/>
            <a:ext cx="8639779" cy="521032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Eyewitness</a:t>
            </a:r>
            <a:r>
              <a:rPr lang="en-US" dirty="0" smtClean="0"/>
              <a:t> accounts of crime-scene events vary from one person to another</a:t>
            </a:r>
          </a:p>
          <a:p>
            <a:r>
              <a:rPr lang="en-US" b="1" dirty="0">
                <a:solidFill>
                  <a:srgbClr val="FF0000"/>
                </a:solidFill>
              </a:rPr>
              <a:t>Testimonial evidence </a:t>
            </a:r>
            <a:r>
              <a:rPr lang="en-US" dirty="0">
                <a:solidFill>
                  <a:srgbClr val="000000"/>
                </a:solidFill>
              </a:rPr>
              <a:t>- oral or written statements given to police or testimony in court by persons who witnessed an event</a:t>
            </a:r>
          </a:p>
          <a:p>
            <a:r>
              <a:rPr lang="en-US" dirty="0" smtClean="0"/>
              <a:t>Observations depends on</a:t>
            </a:r>
          </a:p>
          <a:p>
            <a:pPr lvl="1"/>
            <a:r>
              <a:rPr lang="en-US" sz="2800" dirty="0" smtClean="0"/>
              <a:t>Level of interest</a:t>
            </a:r>
          </a:p>
          <a:p>
            <a:pPr lvl="1"/>
            <a:r>
              <a:rPr lang="en-US" sz="2800" dirty="0" smtClean="0"/>
              <a:t>Stress</a:t>
            </a:r>
          </a:p>
          <a:p>
            <a:pPr lvl="1"/>
            <a:r>
              <a:rPr lang="en-US" sz="2800" dirty="0" smtClean="0"/>
              <a:t>Concentration</a:t>
            </a:r>
          </a:p>
          <a:p>
            <a:pPr lvl="1"/>
            <a:r>
              <a:rPr lang="en-US" sz="2800" dirty="0" smtClean="0"/>
              <a:t>Distractions present</a:t>
            </a: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001" y="313491"/>
            <a:ext cx="5967747" cy="132556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Eyewitness Accounts</a:t>
            </a:r>
            <a:endParaRPr lang="en-US" sz="4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98485" y="4002672"/>
            <a:ext cx="4212263" cy="5210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Prejudices</a:t>
            </a:r>
          </a:p>
          <a:p>
            <a:pPr lvl="1"/>
            <a:r>
              <a:rPr lang="en-US" sz="2800" dirty="0" smtClean="0"/>
              <a:t>Personal beliefs</a:t>
            </a:r>
          </a:p>
          <a:p>
            <a:pPr lvl="1"/>
            <a:r>
              <a:rPr lang="en-US" sz="2800" dirty="0" smtClean="0"/>
              <a:t>Motives</a:t>
            </a:r>
          </a:p>
          <a:p>
            <a:pPr lvl="1"/>
            <a:r>
              <a:rPr lang="en-US" sz="2800" dirty="0" smtClean="0"/>
              <a:t>Memory – how much time has passed?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" y="-10060"/>
            <a:ext cx="30861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25" y="1639054"/>
            <a:ext cx="8639779" cy="4675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Memory</a:t>
            </a:r>
            <a:r>
              <a:rPr lang="en-US" sz="3600" dirty="0"/>
              <a:t> </a:t>
            </a:r>
            <a:r>
              <a:rPr lang="en-US" sz="3600" dirty="0" smtClean="0"/>
              <a:t> - the </a:t>
            </a:r>
            <a:r>
              <a:rPr lang="en-US" sz="3600" dirty="0"/>
              <a:t>faculty in which the mind stores and recalls information</a:t>
            </a:r>
          </a:p>
          <a:p>
            <a:pPr marL="0" indent="0">
              <a:buNone/>
            </a:pPr>
            <a:r>
              <a:rPr lang="en-US" sz="3600" dirty="0" smtClean="0"/>
              <a:t>How reliable is your memory?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 smtClean="0"/>
          </a:p>
          <a:p>
            <a:endParaRPr lang="en-US" sz="29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forensic science career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83" y="29424"/>
            <a:ext cx="1320021" cy="13255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001" y="313491"/>
            <a:ext cx="5238025" cy="132556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Eyewitness Accounts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650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826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 DARLING</vt:lpstr>
      <vt:lpstr>Arial</vt:lpstr>
      <vt:lpstr>Calibri</vt:lpstr>
      <vt:lpstr>Calibri Light</vt:lpstr>
      <vt:lpstr>Office Theme</vt:lpstr>
      <vt:lpstr>PowerPoint Presentation</vt:lpstr>
      <vt:lpstr>Chapter 1 Vocabulary</vt:lpstr>
      <vt:lpstr>     Crime Scene Basics</vt:lpstr>
      <vt:lpstr>What is Observation?</vt:lpstr>
      <vt:lpstr>     Perception</vt:lpstr>
      <vt:lpstr>Observations  by Witnesses</vt:lpstr>
      <vt:lpstr>Observations  by Witnesses</vt:lpstr>
      <vt:lpstr>Eyewitness Accounts</vt:lpstr>
      <vt:lpstr>Eyewitness Accounts</vt:lpstr>
      <vt:lpstr>Eyewitness Accuracy</vt:lpstr>
      <vt:lpstr>      Innocence Project</vt:lpstr>
      <vt:lpstr>      Innocence Project</vt:lpstr>
      <vt:lpstr>How to be a  Good Observer</vt:lpstr>
      <vt:lpstr>How to be a  Good Observer</vt:lpstr>
      <vt:lpstr>What Forensic  Scientists Do</vt:lpstr>
      <vt:lpstr>What Forensic  Scientists Do</vt:lpstr>
      <vt:lpstr>What Forensic  Scientists Do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Jenn15</dc:creator>
  <cp:lastModifiedBy>Jenn15</cp:lastModifiedBy>
  <cp:revision>19</cp:revision>
  <dcterms:created xsi:type="dcterms:W3CDTF">2018-06-06T14:31:56Z</dcterms:created>
  <dcterms:modified xsi:type="dcterms:W3CDTF">2018-06-08T01:23:00Z</dcterms:modified>
</cp:coreProperties>
</file>