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62" r:id="rId4"/>
    <p:sldId id="259" r:id="rId5"/>
    <p:sldId id="286" r:id="rId6"/>
    <p:sldId id="281" r:id="rId7"/>
    <p:sldId id="307" r:id="rId8"/>
    <p:sldId id="287" r:id="rId9"/>
    <p:sldId id="288" r:id="rId10"/>
    <p:sldId id="289" r:id="rId11"/>
    <p:sldId id="305" r:id="rId12"/>
    <p:sldId id="260" r:id="rId13"/>
    <p:sldId id="290" r:id="rId14"/>
    <p:sldId id="282" r:id="rId15"/>
    <p:sldId id="306" r:id="rId16"/>
    <p:sldId id="291" r:id="rId17"/>
    <p:sldId id="292" r:id="rId18"/>
    <p:sldId id="293" r:id="rId19"/>
    <p:sldId id="297" r:id="rId20"/>
    <p:sldId id="294" r:id="rId21"/>
    <p:sldId id="320" r:id="rId22"/>
    <p:sldId id="295" r:id="rId23"/>
    <p:sldId id="298" r:id="rId24"/>
    <p:sldId id="300" r:id="rId25"/>
    <p:sldId id="301" r:id="rId26"/>
    <p:sldId id="302" r:id="rId27"/>
    <p:sldId id="296" r:id="rId28"/>
    <p:sldId id="303" r:id="rId29"/>
    <p:sldId id="321" r:id="rId30"/>
    <p:sldId id="304" r:id="rId31"/>
    <p:sldId id="309" r:id="rId32"/>
    <p:sldId id="310" r:id="rId33"/>
    <p:sldId id="311" r:id="rId34"/>
    <p:sldId id="312" r:id="rId35"/>
    <p:sldId id="308" r:id="rId36"/>
    <p:sldId id="313" r:id="rId37"/>
    <p:sldId id="317" r:id="rId38"/>
    <p:sldId id="318" r:id="rId39"/>
    <p:sldId id="319" r:id="rId40"/>
    <p:sldId id="314" r:id="rId41"/>
    <p:sldId id="315" r:id="rId42"/>
    <p:sldId id="31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81325-2274-40DA-A10D-CB1B3314AD0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BDF9-A301-4478-A5C4-20A118DE0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F1A6-DA07-40E0-BC43-5FE75C1A68B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CB54-BE9A-43F7-8594-E89B1276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1GxXZGnN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CHAPTER 2 - CRIME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9747"/>
            <a:ext cx="9130191" cy="5230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89" y="87"/>
            <a:ext cx="889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 DARLING" panose="02000000000000000000" pitchFamily="2" charset="0"/>
              </a:rPr>
              <a:t>CHAPTER 2 –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 DARLING" panose="02000000000000000000" pitchFamily="2" charset="0"/>
              </a:rPr>
              <a:t>CRIME SCENE INVESTIGATION AND EVIDENCE COLLECTION</a:t>
            </a:r>
            <a:endParaRPr lang="en-US" sz="3200" dirty="0">
              <a:solidFill>
                <a:schemeClr val="bg1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Evidence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694246"/>
            <a:ext cx="8416951" cy="479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Class Evidence</a:t>
            </a:r>
          </a:p>
          <a:p>
            <a:r>
              <a:rPr lang="en-US" sz="3200" dirty="0" smtClean="0"/>
              <a:t>Narrows an identity to a group of persons or things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Individual Evidence</a:t>
            </a:r>
          </a:p>
          <a:p>
            <a:r>
              <a:rPr lang="en-US" sz="3200" dirty="0" smtClean="0"/>
              <a:t>Narrows an identity to a single person or thing</a:t>
            </a:r>
          </a:p>
          <a:p>
            <a:r>
              <a:rPr lang="en-US" sz="3200" dirty="0" smtClean="0"/>
              <a:t>Usually a fingerprint or DNA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Evidence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797278"/>
            <a:ext cx="8416951" cy="479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Complete Identifying Evidence Station Cards</a:t>
            </a:r>
          </a:p>
          <a:p>
            <a:pPr lvl="1"/>
            <a:r>
              <a:rPr lang="en-US" sz="3200" dirty="0"/>
              <a:t>12 Stations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Complete </a:t>
            </a:r>
            <a:r>
              <a:rPr lang="en-US" sz="3200" dirty="0" smtClean="0"/>
              <a:t>the </a:t>
            </a:r>
            <a:r>
              <a:rPr lang="en-US" sz="3200" dirty="0" smtClean="0"/>
              <a:t>Following Worksheets:</a:t>
            </a:r>
          </a:p>
          <a:p>
            <a:pPr lvl="1"/>
            <a:r>
              <a:rPr lang="en-US" sz="3200" dirty="0" smtClean="0"/>
              <a:t>Characterizing </a:t>
            </a:r>
            <a:r>
              <a:rPr lang="en-US" sz="3200" dirty="0" smtClean="0"/>
              <a:t>your </a:t>
            </a:r>
            <a:r>
              <a:rPr lang="en-US" sz="3200" dirty="0" smtClean="0"/>
              <a:t>Shoe</a:t>
            </a:r>
          </a:p>
          <a:p>
            <a:pPr lvl="1"/>
            <a:r>
              <a:rPr lang="en-US" sz="3200" dirty="0" smtClean="0"/>
              <a:t>Robbery</a:t>
            </a:r>
          </a:p>
          <a:p>
            <a:pPr lvl="1"/>
            <a:r>
              <a:rPr lang="en-US" sz="3200" dirty="0" smtClean="0"/>
              <a:t>Exploration Activities</a:t>
            </a:r>
          </a:p>
          <a:p>
            <a:pPr lvl="1"/>
            <a:r>
              <a:rPr lang="en-US" sz="3200" dirty="0" smtClean="0"/>
              <a:t>Matching Pieces of Paper</a:t>
            </a:r>
            <a:endParaRPr lang="en-US" sz="3200" dirty="0"/>
          </a:p>
          <a:p>
            <a:pPr lvl="1"/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6"/>
            <a:ext cx="2957311" cy="15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95" y="1567952"/>
            <a:ext cx="8825430" cy="4692858"/>
          </a:xfrm>
        </p:spPr>
        <p:txBody>
          <a:bodyPr>
            <a:noAutofit/>
          </a:bodyPr>
          <a:lstStyle/>
          <a:p>
            <a:r>
              <a:rPr lang="en-US" sz="3200" dirty="0" smtClean="0"/>
              <a:t>Legal and scientific professionals who work together to solve crimes</a:t>
            </a:r>
          </a:p>
          <a:p>
            <a:pPr lvl="1"/>
            <a:r>
              <a:rPr lang="en-US" sz="2800" dirty="0" smtClean="0"/>
              <a:t>Police officers</a:t>
            </a:r>
          </a:p>
          <a:p>
            <a:pPr lvl="2"/>
            <a:r>
              <a:rPr lang="en-US" sz="2400" dirty="0" smtClean="0"/>
              <a:t>Usually first on crime scene</a:t>
            </a:r>
          </a:p>
          <a:p>
            <a:pPr lvl="2"/>
            <a:r>
              <a:rPr lang="en-US" sz="2400" dirty="0" smtClean="0"/>
              <a:t>Secure the crime scene and direct activity</a:t>
            </a:r>
          </a:p>
          <a:p>
            <a:pPr lvl="2"/>
            <a:r>
              <a:rPr lang="en-US" sz="2400" dirty="0" smtClean="0"/>
              <a:t>Calls District Attorney for search warrant</a:t>
            </a:r>
          </a:p>
          <a:p>
            <a:pPr lvl="1"/>
            <a:r>
              <a:rPr lang="en-US" sz="2800" dirty="0" smtClean="0"/>
              <a:t>Crime scene investigators (CSI)</a:t>
            </a:r>
          </a:p>
          <a:p>
            <a:pPr lvl="2"/>
            <a:r>
              <a:rPr lang="en-US" sz="2400" dirty="0" smtClean="0"/>
              <a:t>Document the crime scene in detail</a:t>
            </a:r>
          </a:p>
          <a:p>
            <a:pPr lvl="2"/>
            <a:r>
              <a:rPr lang="en-US" sz="2400" dirty="0" smtClean="0"/>
              <a:t>Collect physical evidence</a:t>
            </a:r>
          </a:p>
          <a:p>
            <a:pPr lvl="2"/>
            <a:r>
              <a:rPr lang="en-US" sz="2400" dirty="0" smtClean="0"/>
              <a:t>Record data</a:t>
            </a:r>
          </a:p>
          <a:p>
            <a:pPr lvl="2"/>
            <a:r>
              <a:rPr lang="en-US" sz="2400" dirty="0" smtClean="0"/>
              <a:t>Sketch scene</a:t>
            </a:r>
          </a:p>
          <a:p>
            <a:pPr lvl="2"/>
            <a:r>
              <a:rPr lang="en-US" sz="2400" dirty="0" smtClean="0"/>
              <a:t>Take photos</a:t>
            </a:r>
          </a:p>
          <a:p>
            <a:endParaRPr lang="en-US" sz="2700" b="1" dirty="0" smtClean="0">
              <a:solidFill>
                <a:srgbClr val="FF0000"/>
              </a:solidFill>
            </a:endParaRPr>
          </a:p>
          <a:p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119578"/>
            <a:ext cx="1235701" cy="11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196850"/>
            <a:ext cx="83197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Crime Scene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Investigation Team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6"/>
            <a:ext cx="2957311" cy="15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95" y="1805183"/>
            <a:ext cx="8825430" cy="4935879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Medical examiners (coroners)</a:t>
            </a:r>
          </a:p>
          <a:p>
            <a:pPr lvl="1"/>
            <a:r>
              <a:rPr lang="en-US" sz="2800" dirty="0" smtClean="0"/>
              <a:t>Determine the manner of death</a:t>
            </a:r>
          </a:p>
          <a:p>
            <a:pPr lvl="2"/>
            <a:r>
              <a:rPr lang="en-US" sz="2400" dirty="0" smtClean="0"/>
              <a:t>Natural, accidental, homicide, suicide, undetermined</a:t>
            </a:r>
          </a:p>
          <a:p>
            <a:r>
              <a:rPr lang="en-US" sz="3200" dirty="0" smtClean="0"/>
              <a:t>Detectives</a:t>
            </a:r>
          </a:p>
          <a:p>
            <a:pPr lvl="1"/>
            <a:r>
              <a:rPr lang="en-US" sz="2800" dirty="0" smtClean="0"/>
              <a:t>Interview witnesses</a:t>
            </a:r>
          </a:p>
          <a:p>
            <a:pPr lvl="1"/>
            <a:r>
              <a:rPr lang="en-US" sz="2800" dirty="0" smtClean="0"/>
              <a:t>Talk to crime scene investigators about evidence</a:t>
            </a:r>
            <a:endParaRPr lang="en-US" sz="2800" dirty="0"/>
          </a:p>
          <a:p>
            <a:r>
              <a:rPr lang="en-US" sz="3200" dirty="0"/>
              <a:t>Scientific </a:t>
            </a:r>
            <a:r>
              <a:rPr lang="en-US" sz="3200" dirty="0" smtClean="0"/>
              <a:t>specialists</a:t>
            </a:r>
          </a:p>
          <a:p>
            <a:pPr lvl="1"/>
            <a:r>
              <a:rPr lang="en-US" sz="2800" dirty="0" smtClean="0"/>
              <a:t>Entomologists, forensics scientists, forensic psychologist, etc.</a:t>
            </a:r>
            <a:endParaRPr lang="en-US" sz="2800" dirty="0"/>
          </a:p>
          <a:p>
            <a:endParaRPr lang="en-US" sz="2700" b="1" dirty="0" smtClean="0">
              <a:solidFill>
                <a:srgbClr val="FF0000"/>
              </a:solidFill>
            </a:endParaRPr>
          </a:p>
          <a:p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119578"/>
            <a:ext cx="1235701" cy="11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196850"/>
            <a:ext cx="83197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Crime Scene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Investigation Team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6" y="2216658"/>
            <a:ext cx="8429086" cy="4544751"/>
          </a:xfrm>
        </p:spPr>
        <p:txBody>
          <a:bodyPr>
            <a:noAutofit/>
          </a:bodyPr>
          <a:lstStyle/>
          <a:p>
            <a:r>
              <a:rPr lang="en-US" sz="2900" dirty="0" smtClean="0"/>
              <a:t>Secure the Scene</a:t>
            </a:r>
          </a:p>
          <a:p>
            <a:r>
              <a:rPr lang="en-US" sz="2900" dirty="0" smtClean="0"/>
              <a:t>Separate the Witnesses</a:t>
            </a:r>
          </a:p>
          <a:p>
            <a:r>
              <a:rPr lang="en-US" sz="2900" dirty="0" smtClean="0"/>
              <a:t>Scan the Scene</a:t>
            </a:r>
          </a:p>
          <a:p>
            <a:r>
              <a:rPr lang="en-US" sz="2900" dirty="0" smtClean="0"/>
              <a:t>See the Scene</a:t>
            </a:r>
          </a:p>
          <a:p>
            <a:r>
              <a:rPr lang="en-US" sz="2900" dirty="0" smtClean="0"/>
              <a:t>Sketch the Scene</a:t>
            </a:r>
          </a:p>
          <a:p>
            <a:r>
              <a:rPr lang="en-US" sz="2900" dirty="0" smtClean="0"/>
              <a:t>Search for Evidence</a:t>
            </a:r>
          </a:p>
          <a:p>
            <a:r>
              <a:rPr lang="en-US" sz="2900" dirty="0" smtClean="0"/>
              <a:t>Secure and Collect Evidence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50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6" y="2216658"/>
            <a:ext cx="8429086" cy="4544751"/>
          </a:xfrm>
        </p:spPr>
        <p:txBody>
          <a:bodyPr>
            <a:noAutofit/>
          </a:bodyPr>
          <a:lstStyle/>
          <a:p>
            <a:r>
              <a:rPr lang="en" sz="3200" dirty="0"/>
              <a:t>Watch this video </a:t>
            </a:r>
            <a:r>
              <a:rPr lang="en" sz="3200" dirty="0" smtClean="0"/>
              <a:t>on </a:t>
            </a:r>
            <a:r>
              <a:rPr lang="en" sz="3200" dirty="0"/>
              <a:t>the order of things that the CSIs do as they process a crime </a:t>
            </a:r>
            <a:r>
              <a:rPr lang="en" sz="3200" dirty="0" smtClean="0"/>
              <a:t>scene</a:t>
            </a:r>
          </a:p>
          <a:p>
            <a:r>
              <a:rPr lang="en" sz="3200" dirty="0" smtClean="0"/>
              <a:t>(12 minutes)</a:t>
            </a:r>
            <a:endParaRPr lang="en" sz="3200" dirty="0"/>
          </a:p>
          <a:p>
            <a:r>
              <a:rPr lang="en-US" sz="2400" u="sng" dirty="0">
                <a:hlinkClick r:id="rId3"/>
              </a:rPr>
              <a:t>https://www.youtube.com/watch?v=ur1GxXZGnNI</a:t>
            </a:r>
            <a:endParaRPr lang="en-US" sz="2400" dirty="0"/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57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98" y="2074989"/>
            <a:ext cx="8429086" cy="4544751"/>
          </a:xfrm>
        </p:spPr>
        <p:txBody>
          <a:bodyPr>
            <a:noAutofit/>
          </a:bodyPr>
          <a:lstStyle/>
          <a:p>
            <a:r>
              <a:rPr lang="en-US" sz="2900" b="1" u="sng" dirty="0" smtClean="0"/>
              <a:t>Securing the Scene</a:t>
            </a:r>
          </a:p>
          <a:p>
            <a:pPr lvl="1"/>
            <a:r>
              <a:rPr lang="en-US" sz="2500" dirty="0" smtClean="0"/>
              <a:t>Responsibility of the first responding law enforcement officer (</a:t>
            </a:r>
            <a:r>
              <a:rPr lang="en-US" sz="2500" b="1" dirty="0" smtClean="0">
                <a:solidFill>
                  <a:srgbClr val="FF0000"/>
                </a:solidFill>
              </a:rPr>
              <a:t>first responder</a:t>
            </a:r>
            <a:r>
              <a:rPr lang="en-US" sz="2500" dirty="0" smtClean="0"/>
              <a:t>)</a:t>
            </a:r>
          </a:p>
          <a:p>
            <a:r>
              <a:rPr lang="en-US" sz="2900" dirty="0" smtClean="0"/>
              <a:t>First Priority – Safety of all individuals in the area</a:t>
            </a:r>
          </a:p>
          <a:p>
            <a:r>
              <a:rPr lang="en-US" sz="2900" dirty="0" smtClean="0"/>
              <a:t>Second Priority – Preservation of evidence 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First Responder</a:t>
            </a:r>
          </a:p>
          <a:p>
            <a:pPr lvl="1"/>
            <a:r>
              <a:rPr lang="en-US" sz="2500" dirty="0" smtClean="0"/>
              <a:t>Restricts all unauthorized persons from entering scene to avoid transfer, loss, or contamination of evidence </a:t>
            </a:r>
          </a:p>
          <a:p>
            <a:pPr lvl="1"/>
            <a:r>
              <a:rPr lang="en-US" sz="2500" dirty="0" smtClean="0"/>
              <a:t>Keeps a security log of all those who visit the crime scene</a:t>
            </a:r>
          </a:p>
          <a:p>
            <a:pPr lvl="1"/>
            <a:r>
              <a:rPr lang="en-US" sz="2500" dirty="0" smtClean="0"/>
              <a:t>May request more officers or various teams of experts be sent to crime scene</a:t>
            </a:r>
          </a:p>
          <a:p>
            <a:endParaRPr lang="en-US" sz="2900" dirty="0" smtClean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281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049231"/>
            <a:ext cx="8744084" cy="4808769"/>
          </a:xfrm>
        </p:spPr>
        <p:txBody>
          <a:bodyPr>
            <a:noAutofit/>
          </a:bodyPr>
          <a:lstStyle/>
          <a:p>
            <a:r>
              <a:rPr lang="en-US" sz="2900" b="1" u="sng" dirty="0" smtClean="0"/>
              <a:t>Separating the Witnesses </a:t>
            </a:r>
            <a:r>
              <a:rPr lang="en-US" sz="2900" dirty="0" smtClean="0"/>
              <a:t>– Third Priority</a:t>
            </a:r>
          </a:p>
          <a:p>
            <a:r>
              <a:rPr lang="en-US" sz="2900" dirty="0" smtClean="0"/>
              <a:t>Witnesses cannot talk to each other!</a:t>
            </a:r>
          </a:p>
          <a:p>
            <a:pPr lvl="1"/>
            <a:r>
              <a:rPr lang="en-US" sz="2500" dirty="0" smtClean="0"/>
              <a:t>Witness accounts are compared, they cannot work together to create a story</a:t>
            </a:r>
          </a:p>
          <a:p>
            <a:r>
              <a:rPr lang="en-US" sz="2900" dirty="0" smtClean="0"/>
              <a:t>Questions to ask a witness:</a:t>
            </a:r>
          </a:p>
          <a:p>
            <a:pPr lvl="1"/>
            <a:r>
              <a:rPr lang="en-US" sz="2500" dirty="0" smtClean="0"/>
              <a:t>When did the crime occur?</a:t>
            </a:r>
          </a:p>
          <a:p>
            <a:pPr lvl="1"/>
            <a:r>
              <a:rPr lang="en-US" sz="2500" dirty="0" smtClean="0"/>
              <a:t>Who notified law enforcement?</a:t>
            </a:r>
          </a:p>
          <a:p>
            <a:pPr lvl="1"/>
            <a:r>
              <a:rPr lang="en-US" sz="2500" dirty="0" smtClean="0"/>
              <a:t>Who is the victim?</a:t>
            </a:r>
          </a:p>
          <a:p>
            <a:pPr lvl="1"/>
            <a:r>
              <a:rPr lang="en-US" sz="2500" dirty="0" smtClean="0"/>
              <a:t>Can the perpetrator be identified?</a:t>
            </a:r>
          </a:p>
          <a:p>
            <a:pPr lvl="1"/>
            <a:r>
              <a:rPr lang="en-US" sz="2500" dirty="0" smtClean="0"/>
              <a:t>What did you see happen?</a:t>
            </a:r>
          </a:p>
          <a:p>
            <a:pPr lvl="1"/>
            <a:r>
              <a:rPr lang="en-US" sz="2500" dirty="0" smtClean="0"/>
              <a:t>Where were you when you observed the crime scene?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772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6" y="2216658"/>
            <a:ext cx="8429086" cy="4544751"/>
          </a:xfrm>
        </p:spPr>
        <p:txBody>
          <a:bodyPr>
            <a:noAutofit/>
          </a:bodyPr>
          <a:lstStyle/>
          <a:p>
            <a:r>
              <a:rPr lang="en-US" sz="2900" b="1" u="sng" dirty="0" smtClean="0"/>
              <a:t>Scanning the Scene </a:t>
            </a:r>
            <a:r>
              <a:rPr lang="en-US" sz="2900" b="1" dirty="0" smtClean="0"/>
              <a:t>(1</a:t>
            </a:r>
            <a:r>
              <a:rPr lang="en-US" sz="2900" b="1" baseline="30000" dirty="0" smtClean="0"/>
              <a:t>st</a:t>
            </a:r>
            <a:r>
              <a:rPr lang="en-US" sz="2900" b="1" dirty="0" smtClean="0"/>
              <a:t> walkthrough – no touching!)</a:t>
            </a:r>
          </a:p>
          <a:p>
            <a:pPr lvl="1"/>
            <a:r>
              <a:rPr lang="en-US" sz="2500" dirty="0" smtClean="0"/>
              <a:t>Where should pictures be taken?</a:t>
            </a:r>
          </a:p>
          <a:p>
            <a:pPr lvl="1"/>
            <a:r>
              <a:rPr lang="en-US" sz="2500" dirty="0" smtClean="0"/>
              <a:t>Priorities assigned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Primary Crime Scene</a:t>
            </a:r>
          </a:p>
          <a:p>
            <a:pPr lvl="1"/>
            <a:r>
              <a:rPr lang="en-US" sz="2500" dirty="0" smtClean="0"/>
              <a:t>Location of the crime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Secondary Crime Scene</a:t>
            </a:r>
          </a:p>
          <a:p>
            <a:pPr lvl="1"/>
            <a:r>
              <a:rPr lang="en-US" sz="2500" dirty="0" smtClean="0"/>
              <a:t>Movement to a new location</a:t>
            </a:r>
            <a:endParaRPr lang="en-US" sz="2900" dirty="0" smtClean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114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1" y="2216658"/>
            <a:ext cx="8721484" cy="4544751"/>
          </a:xfrm>
        </p:spPr>
        <p:txBody>
          <a:bodyPr>
            <a:noAutofit/>
          </a:bodyPr>
          <a:lstStyle/>
          <a:p>
            <a:r>
              <a:rPr lang="en-US" sz="2900" b="1" u="sng" dirty="0" smtClean="0"/>
              <a:t>Seeing the Scene </a:t>
            </a:r>
            <a:r>
              <a:rPr lang="en-US" sz="2900" b="1" dirty="0" smtClean="0"/>
              <a:t>(2</a:t>
            </a:r>
            <a:r>
              <a:rPr lang="en-US" sz="2900" b="1" baseline="30000" dirty="0" smtClean="0"/>
              <a:t>nd</a:t>
            </a:r>
            <a:r>
              <a:rPr lang="en-US" sz="2900" b="1" dirty="0" smtClean="0"/>
              <a:t> walkthrough – still no touching!)</a:t>
            </a:r>
          </a:p>
          <a:p>
            <a:r>
              <a:rPr lang="en-US" sz="2900" dirty="0" smtClean="0"/>
              <a:t>Lots of Photos!</a:t>
            </a:r>
          </a:p>
          <a:p>
            <a:pPr lvl="1"/>
            <a:r>
              <a:rPr lang="en-US" sz="2500" dirty="0" smtClean="0"/>
              <a:t>Overall Area</a:t>
            </a:r>
          </a:p>
          <a:p>
            <a:pPr lvl="1"/>
            <a:r>
              <a:rPr lang="en-US" sz="2500" dirty="0" smtClean="0"/>
              <a:t>Close-ups with and without measuring ruler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Triangulation</a:t>
            </a:r>
            <a:r>
              <a:rPr lang="en-US" sz="2900" dirty="0" smtClean="0"/>
              <a:t> should be included in the photos</a:t>
            </a:r>
          </a:p>
          <a:p>
            <a:pPr lvl="1"/>
            <a:r>
              <a:rPr lang="en-US" sz="2500" dirty="0" smtClean="0"/>
              <a:t>A mathematical method of calculating the location of an object from the locations of other objects (usually one of which is fixed)</a:t>
            </a:r>
          </a:p>
          <a:p>
            <a:endParaRPr lang="en-US" sz="2900" dirty="0" smtClean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7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713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Chapter 2</a:t>
            </a:r>
            <a:br>
              <a:rPr lang="en-US" sz="5400" b="1" dirty="0" smtClean="0"/>
            </a:br>
            <a:r>
              <a:rPr lang="en-US" sz="5400" b="1" dirty="0" smtClean="0"/>
              <a:t>Vocabulary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85" y="1958138"/>
            <a:ext cx="8187546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chain of custody</a:t>
            </a:r>
          </a:p>
          <a:p>
            <a:r>
              <a:rPr lang="en-US" sz="3000" dirty="0" smtClean="0"/>
              <a:t>circumstantial evidence</a:t>
            </a:r>
          </a:p>
          <a:p>
            <a:r>
              <a:rPr lang="en-US" sz="3000" dirty="0" smtClean="0"/>
              <a:t>class evidence</a:t>
            </a:r>
          </a:p>
          <a:p>
            <a:r>
              <a:rPr lang="en-US" sz="3000" dirty="0" smtClean="0"/>
              <a:t>crime scene investigation</a:t>
            </a:r>
          </a:p>
          <a:p>
            <a:r>
              <a:rPr lang="en-US" sz="3000" dirty="0" smtClean="0"/>
              <a:t>crime scene reconstruction</a:t>
            </a:r>
          </a:p>
          <a:p>
            <a:r>
              <a:rPr lang="en-US" sz="3000" dirty="0" smtClean="0"/>
              <a:t>datum point</a:t>
            </a:r>
          </a:p>
          <a:p>
            <a:r>
              <a:rPr lang="en-US" sz="3000" dirty="0" smtClean="0"/>
              <a:t>direct evidence</a:t>
            </a:r>
          </a:p>
          <a:p>
            <a:r>
              <a:rPr lang="en-US" sz="3000" dirty="0" smtClean="0"/>
              <a:t>first responder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68539" y="1958138"/>
            <a:ext cx="4244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individual evidence</a:t>
            </a:r>
          </a:p>
          <a:p>
            <a:r>
              <a:rPr lang="en-US" sz="3200" dirty="0" err="1" smtClean="0"/>
              <a:t>Locard’s</a:t>
            </a:r>
            <a:r>
              <a:rPr lang="en-US" sz="3200" dirty="0" smtClean="0"/>
              <a:t> </a:t>
            </a:r>
            <a:r>
              <a:rPr lang="en-US" sz="3200" dirty="0"/>
              <a:t>Principle of Exchange</a:t>
            </a:r>
          </a:p>
          <a:p>
            <a:r>
              <a:rPr lang="en-US" sz="3100" dirty="0" smtClean="0"/>
              <a:t>paper bindle</a:t>
            </a:r>
          </a:p>
          <a:p>
            <a:r>
              <a:rPr lang="en-US" sz="3100" dirty="0" smtClean="0"/>
              <a:t>primary crime scene</a:t>
            </a:r>
          </a:p>
          <a:p>
            <a:r>
              <a:rPr lang="en-US" sz="3100" dirty="0" smtClean="0"/>
              <a:t>secondary crime scene</a:t>
            </a:r>
          </a:p>
          <a:p>
            <a:r>
              <a:rPr lang="en-US" sz="3100" dirty="0" smtClean="0"/>
              <a:t>trace evidence</a:t>
            </a:r>
          </a:p>
          <a:p>
            <a:r>
              <a:rPr lang="en-US" sz="3100" dirty="0" smtClean="0"/>
              <a:t>triangulation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089326"/>
            <a:ext cx="884711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Sketching the Scene </a:t>
            </a:r>
            <a:r>
              <a:rPr lang="en-US" b="1" dirty="0" smtClean="0"/>
              <a:t>(During 2</a:t>
            </a:r>
            <a:r>
              <a:rPr lang="en-US" b="1" baseline="30000" dirty="0" smtClean="0"/>
              <a:t>nd</a:t>
            </a:r>
            <a:r>
              <a:rPr lang="en-US" b="1" dirty="0" smtClean="0"/>
              <a:t> walkthrough)</a:t>
            </a:r>
          </a:p>
          <a:p>
            <a:r>
              <a:rPr lang="en-US" dirty="0" smtClean="0"/>
              <a:t>An accurate sketch needs to note the position of the remains and other evidence</a:t>
            </a:r>
          </a:p>
          <a:p>
            <a:pPr lvl="1"/>
            <a:r>
              <a:rPr lang="en-US" dirty="0" smtClean="0"/>
              <a:t>All objects should be measured from two immovable landmarks</a:t>
            </a:r>
          </a:p>
          <a:p>
            <a:pPr lvl="1"/>
            <a:r>
              <a:rPr lang="en-US" dirty="0" smtClean="0"/>
              <a:t>North should be labeled</a:t>
            </a:r>
          </a:p>
          <a:p>
            <a:pPr lvl="1"/>
            <a:r>
              <a:rPr lang="en-US" dirty="0" smtClean="0"/>
              <a:t>Distance scale provided</a:t>
            </a:r>
          </a:p>
          <a:p>
            <a:pPr lvl="1"/>
            <a:r>
              <a:rPr lang="en-US" dirty="0" smtClean="0"/>
              <a:t>Doors, windows, furniture should all be included</a:t>
            </a:r>
          </a:p>
          <a:p>
            <a:r>
              <a:rPr lang="en-US" dirty="0" smtClean="0"/>
              <a:t>Outdoors</a:t>
            </a:r>
          </a:p>
          <a:p>
            <a:pPr lvl="1"/>
            <a:r>
              <a:rPr lang="en-US" dirty="0" smtClean="0"/>
              <a:t>Trees, vehicles, hedges, and other structures should be include</a:t>
            </a:r>
          </a:p>
          <a:p>
            <a:r>
              <a:rPr lang="en-US" dirty="0" smtClean="0"/>
              <a:t>A more accurate, final copy is presented for court</a:t>
            </a:r>
          </a:p>
          <a:p>
            <a:pPr lvl="1"/>
            <a:r>
              <a:rPr lang="en-US" dirty="0" smtClean="0"/>
              <a:t>Usually with a specialized software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294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089326"/>
            <a:ext cx="884711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Sketching the Scene </a:t>
            </a:r>
            <a:r>
              <a:rPr lang="en-US" b="1" dirty="0" smtClean="0"/>
              <a:t>(During 2</a:t>
            </a:r>
            <a:r>
              <a:rPr lang="en-US" b="1" baseline="30000" dirty="0" smtClean="0"/>
              <a:t>nd</a:t>
            </a:r>
            <a:r>
              <a:rPr lang="en-US" b="1" dirty="0" smtClean="0"/>
              <a:t> walkthrough)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Lab – Crime Scene Sketch</a:t>
            </a:r>
            <a:endParaRPr lang="en-US" dirty="0"/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91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921052"/>
            <a:ext cx="873120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Searching for Evidence </a:t>
            </a:r>
            <a:r>
              <a:rPr lang="en-US" b="1" dirty="0" smtClean="0"/>
              <a:t>(touching!)</a:t>
            </a:r>
          </a:p>
          <a:p>
            <a:r>
              <a:rPr lang="en-US" dirty="0" smtClean="0"/>
              <a:t>Type of search pattern varies depending on the size of the area to be searched and the number of investigators</a:t>
            </a:r>
          </a:p>
          <a:p>
            <a:pPr lvl="1"/>
            <a:r>
              <a:rPr lang="en-US" dirty="0" smtClean="0"/>
              <a:t>Single investigators:  </a:t>
            </a:r>
            <a:r>
              <a:rPr lang="en-US" dirty="0"/>
              <a:t>g</a:t>
            </a:r>
            <a:r>
              <a:rPr lang="en-US" dirty="0" smtClean="0"/>
              <a:t>rid, linear, spiral</a:t>
            </a:r>
          </a:p>
          <a:p>
            <a:pPr lvl="1"/>
            <a:r>
              <a:rPr lang="en-US" dirty="0" smtClean="0"/>
              <a:t>Group of investigators:  linear, zone, quadrant</a:t>
            </a:r>
          </a:p>
          <a:p>
            <a:r>
              <a:rPr lang="en-US" dirty="0" smtClean="0"/>
              <a:t>All evidence is photographed, sketched, labeled, and documented</a:t>
            </a:r>
          </a:p>
          <a:p>
            <a:r>
              <a:rPr lang="en-US" dirty="0" smtClean="0"/>
              <a:t>Flashlights or </a:t>
            </a:r>
            <a:r>
              <a:rPr lang="en-US" dirty="0" err="1" smtClean="0"/>
              <a:t>blacklights</a:t>
            </a:r>
            <a:r>
              <a:rPr lang="en-US" dirty="0" smtClean="0"/>
              <a:t> can be used to locate hair, fibers, or body fluids</a:t>
            </a:r>
          </a:p>
          <a:p>
            <a:r>
              <a:rPr lang="en-US" dirty="0" smtClean="0"/>
              <a:t>Thermal, satellite, and ground-penetrating radar can be used to locate remains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340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022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</a:t>
            </a:r>
            <a:br>
              <a:rPr lang="en-US" sz="5400" b="1" dirty="0" smtClean="0"/>
            </a:br>
            <a:r>
              <a:rPr lang="en-US" sz="5400" b="1" dirty="0" smtClean="0"/>
              <a:t>Search Patterns </a:t>
            </a:r>
            <a:endParaRPr lang="en-US" sz="5400" b="1" dirty="0"/>
          </a:p>
        </p:txBody>
      </p:sp>
      <p:sp>
        <p:nvSpPr>
          <p:cNvPr id="7" name="Shape 205"/>
          <p:cNvSpPr txBox="1">
            <a:spLocks/>
          </p:cNvSpPr>
          <p:nvPr/>
        </p:nvSpPr>
        <p:spPr>
          <a:xfrm>
            <a:off x="457200" y="1806264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Inward Spiral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earch</a:t>
            </a:r>
            <a:endParaRPr lang="en-US" b="1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at the perimeter of the scene and works towards the center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 use when there is only one CSI at the scene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206" descr="inward spiral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462" y="4430332"/>
            <a:ext cx="2253803" cy="226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13" descr="outward spiral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4434" y="4430332"/>
            <a:ext cx="2189408" cy="22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12"/>
          <p:cNvSpPr txBox="1">
            <a:spLocks/>
          </p:cNvSpPr>
          <p:nvPr/>
        </p:nvSpPr>
        <p:spPr>
          <a:xfrm>
            <a:off x="4762499" y="1806264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Outward Spiral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earch</a:t>
            </a:r>
            <a:endParaRPr lang="en-US" b="1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 starts in the center of the room (or at the body) and moves outward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when there is only one CSI and a body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022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</a:t>
            </a:r>
            <a:br>
              <a:rPr lang="en-US" sz="5400" b="1" dirty="0" smtClean="0"/>
            </a:br>
            <a:r>
              <a:rPr lang="en-US" sz="5400" b="1" dirty="0" smtClean="0"/>
              <a:t>Search Patterns </a:t>
            </a:r>
            <a:endParaRPr lang="en-US" sz="5400" b="1" dirty="0"/>
          </a:p>
        </p:txBody>
      </p:sp>
      <p:sp>
        <p:nvSpPr>
          <p:cNvPr id="8" name="Shape 219"/>
          <p:cNvSpPr txBox="1">
            <a:spLocks/>
          </p:cNvSpPr>
          <p:nvPr/>
        </p:nvSpPr>
        <p:spPr>
          <a:xfrm>
            <a:off x="457200" y="174186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Parallel/Linear Search</a:t>
            </a:r>
            <a:endParaRPr lang="en-US" b="1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CSIs form a line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in a straight line at the same pace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one end of the crime scene to another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CSIs looking for big evidence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220" descr="parallel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1829594"/>
            <a:ext cx="3810000" cy="40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022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</a:t>
            </a:r>
            <a:br>
              <a:rPr lang="en-US" sz="5400" b="1" dirty="0" smtClean="0"/>
            </a:br>
            <a:r>
              <a:rPr lang="en-US" sz="5400" b="1" dirty="0" smtClean="0"/>
              <a:t>Search Patterns </a:t>
            </a:r>
            <a:endParaRPr lang="en-US" sz="5400" b="1" dirty="0"/>
          </a:p>
        </p:txBody>
      </p:sp>
      <p:sp>
        <p:nvSpPr>
          <p:cNvPr id="7" name="Shape 226"/>
          <p:cNvSpPr txBox="1">
            <a:spLocks/>
          </p:cNvSpPr>
          <p:nvPr/>
        </p:nvSpPr>
        <p:spPr>
          <a:xfrm>
            <a:off x="457200" y="172899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Search</a:t>
            </a:r>
            <a:endParaRPr lang="en-US" b="1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parallel searches; perpendicular to one and other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Performed one after another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of CSIs; looking for all sized evidence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227" descr="grid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1843881"/>
            <a:ext cx="38100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8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022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</a:t>
            </a:r>
            <a:br>
              <a:rPr lang="en-US" sz="5400" b="1" dirty="0" smtClean="0"/>
            </a:br>
            <a:r>
              <a:rPr lang="en-US" sz="5400" b="1" dirty="0" smtClean="0"/>
              <a:t>Search Patterns </a:t>
            </a:r>
            <a:endParaRPr lang="en-US" sz="5400" b="1" dirty="0"/>
          </a:p>
        </p:txBody>
      </p:sp>
      <p:sp>
        <p:nvSpPr>
          <p:cNvPr id="8" name="Shape 233"/>
          <p:cNvSpPr txBox="1">
            <a:spLocks/>
          </p:cNvSpPr>
          <p:nvPr/>
        </p:nvSpPr>
        <p:spPr>
          <a:xfrm>
            <a:off x="457200" y="174186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Zone/Quadrant Search:</a:t>
            </a:r>
            <a:endParaRPr lang="en-US" b="1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scene into sectors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team member takes a sector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at least one switch</a:t>
            </a:r>
            <a:endParaRPr lang="en-US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CSIs large crime scene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234" descr="zone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1976025"/>
            <a:ext cx="3810000" cy="40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921052"/>
            <a:ext cx="8744084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Securing and Collecting Evidence</a:t>
            </a:r>
          </a:p>
          <a:p>
            <a:r>
              <a:rPr lang="en-US" dirty="0" smtClean="0"/>
              <a:t>All evidence needs to be properly packaged, sealed, and labeled</a:t>
            </a:r>
          </a:p>
          <a:p>
            <a:r>
              <a:rPr lang="en-US" dirty="0" smtClean="0"/>
              <a:t>Liquids and Arson</a:t>
            </a:r>
          </a:p>
          <a:p>
            <a:pPr lvl="1"/>
            <a:r>
              <a:rPr lang="en-US" dirty="0" smtClean="0"/>
              <a:t>Stored in airtight, unbreakable containers</a:t>
            </a:r>
          </a:p>
          <a:p>
            <a:r>
              <a:rPr lang="en-US" dirty="0" smtClean="0"/>
              <a:t>Moist biological/wet </a:t>
            </a:r>
          </a:p>
          <a:p>
            <a:pPr lvl="1"/>
            <a:r>
              <a:rPr lang="en-US" dirty="0" smtClean="0"/>
              <a:t>Stored in breathable contains so the evidence can dry out, reducing the change of mold contamination</a:t>
            </a:r>
          </a:p>
          <a:p>
            <a:pPr lvl="1"/>
            <a:r>
              <a:rPr lang="en-US" dirty="0" smtClean="0"/>
              <a:t>Once dry it is packaged in a </a:t>
            </a:r>
            <a:r>
              <a:rPr lang="en-US" b="1" dirty="0" smtClean="0">
                <a:solidFill>
                  <a:srgbClr val="FF0000"/>
                </a:solidFill>
              </a:rPr>
              <a:t>paper bindle </a:t>
            </a:r>
            <a:r>
              <a:rPr lang="en-US" dirty="0" smtClean="0"/>
              <a:t>and then placed in a plastic or paper container</a:t>
            </a:r>
          </a:p>
          <a:p>
            <a:pPr lvl="1"/>
            <a:r>
              <a:rPr lang="en-US" dirty="0" smtClean="0"/>
              <a:t>Outer container is sealed with tape and labeled with the signature of the collector written across the tape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95489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71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43778"/>
            <a:ext cx="884711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Securing and Collecting Evidence</a:t>
            </a:r>
          </a:p>
          <a:p>
            <a:r>
              <a:rPr lang="en-US" dirty="0" smtClean="0"/>
              <a:t>Evidence logs and </a:t>
            </a:r>
            <a:r>
              <a:rPr lang="en-US" b="1" dirty="0" smtClean="0">
                <a:solidFill>
                  <a:srgbClr val="FF0000"/>
                </a:solidFill>
              </a:rPr>
              <a:t>chain of custody </a:t>
            </a:r>
            <a:r>
              <a:rPr lang="en-US" dirty="0" smtClean="0"/>
              <a:t>document must be attached to all evidence containers</a:t>
            </a:r>
          </a:p>
          <a:p>
            <a:r>
              <a:rPr lang="en-US" dirty="0" smtClean="0"/>
              <a:t>Evidence log includes:</a:t>
            </a:r>
          </a:p>
          <a:p>
            <a:pPr lvl="1"/>
            <a:r>
              <a:rPr lang="en-US" dirty="0" smtClean="0"/>
              <a:t>Case number</a:t>
            </a:r>
          </a:p>
          <a:p>
            <a:pPr lvl="1"/>
            <a:r>
              <a:rPr lang="en-US" dirty="0" smtClean="0"/>
              <a:t>Item inventory number</a:t>
            </a:r>
          </a:p>
          <a:p>
            <a:pPr lvl="1"/>
            <a:r>
              <a:rPr lang="en-US" dirty="0" smtClean="0"/>
              <a:t>Description of the evidence</a:t>
            </a:r>
          </a:p>
          <a:p>
            <a:pPr lvl="1"/>
            <a:r>
              <a:rPr lang="en-US" dirty="0" smtClean="0"/>
              <a:t>Name of suspect</a:t>
            </a:r>
          </a:p>
          <a:p>
            <a:pPr lvl="1"/>
            <a:r>
              <a:rPr lang="en-US" dirty="0" smtClean="0"/>
              <a:t>Name of victim</a:t>
            </a:r>
          </a:p>
          <a:p>
            <a:pPr lvl="1"/>
            <a:r>
              <a:rPr lang="en-US" dirty="0" smtClean="0"/>
              <a:t>Date and time of recovery</a:t>
            </a:r>
          </a:p>
          <a:p>
            <a:pPr lvl="1"/>
            <a:r>
              <a:rPr lang="en-US" dirty="0" smtClean="0"/>
              <a:t>Signature of person recovering the evidence</a:t>
            </a:r>
          </a:p>
          <a:p>
            <a:pPr lvl="1"/>
            <a:r>
              <a:rPr lang="en-US" dirty="0" smtClean="0"/>
              <a:t>Signature of any witnesses present during collection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31094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559_02_UNF01a_ev inv lab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935" y="118745"/>
            <a:ext cx="5612130" cy="66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     Crime Scene Basics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138"/>
            <a:ext cx="8187546" cy="435133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Crime Scene Investigation </a:t>
            </a:r>
            <a:r>
              <a:rPr lang="en-US" sz="4000" dirty="0" smtClean="0"/>
              <a:t>Goals</a:t>
            </a:r>
            <a:endParaRPr lang="en-US" sz="4000" dirty="0"/>
          </a:p>
          <a:p>
            <a:pPr lvl="1"/>
            <a:r>
              <a:rPr lang="en-US" sz="3600" dirty="0" smtClean="0"/>
              <a:t>To recognize, document, photograph, and collect evidence at the scene of a crime</a:t>
            </a:r>
          </a:p>
          <a:p>
            <a:r>
              <a:rPr lang="en-US" sz="4000" dirty="0" smtClean="0"/>
              <a:t>Solving the crime depends on piecing together </a:t>
            </a:r>
            <a:r>
              <a:rPr lang="en-US" sz="4000" u="sng" dirty="0" smtClean="0"/>
              <a:t>the evidence </a:t>
            </a:r>
            <a:r>
              <a:rPr lang="en-US" sz="4000" dirty="0" smtClean="0"/>
              <a:t>to form a picture of what happened</a:t>
            </a: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Securing and Collecting Evidence</a:t>
            </a:r>
          </a:p>
          <a:p>
            <a:r>
              <a:rPr lang="en-US" dirty="0" smtClean="0"/>
              <a:t>Packaging Evidence – Paper Bindle</a:t>
            </a:r>
          </a:p>
          <a:p>
            <a:pPr lvl="1"/>
            <a:r>
              <a:rPr lang="en-US" dirty="0" smtClean="0"/>
              <a:t>Ideal for small, dry, trace evidence</a:t>
            </a:r>
          </a:p>
          <a:p>
            <a:r>
              <a:rPr lang="en-US" dirty="0" smtClean="0"/>
              <a:t>Steps for creating a  paper </a:t>
            </a:r>
            <a:r>
              <a:rPr lang="en-US" dirty="0" smtClean="0"/>
              <a:t>bindle (Show me)</a:t>
            </a:r>
            <a:endParaRPr lang="en-US" dirty="0" smtClean="0"/>
          </a:p>
          <a:p>
            <a:pPr lvl="1"/>
            <a:r>
              <a:rPr lang="en-US" dirty="0" smtClean="0"/>
              <a:t>Choose appropriate size sheet of clean paper</a:t>
            </a:r>
          </a:p>
          <a:p>
            <a:pPr lvl="1"/>
            <a:r>
              <a:rPr lang="en-US" dirty="0" smtClean="0"/>
              <a:t>Place evidence in the center of the paper</a:t>
            </a:r>
          </a:p>
          <a:p>
            <a:pPr lvl="1"/>
            <a:r>
              <a:rPr lang="en-US" dirty="0" smtClean="0"/>
              <a:t>Fold the left and right sides in, fold in the top and bottom</a:t>
            </a:r>
          </a:p>
          <a:p>
            <a:pPr lvl="1"/>
            <a:r>
              <a:rPr lang="en-US" dirty="0" smtClean="0"/>
              <a:t>Insert the top flap into the bottom flap, tape the bindle closed</a:t>
            </a:r>
          </a:p>
          <a:p>
            <a:pPr lvl="1"/>
            <a:r>
              <a:rPr lang="en-US" dirty="0" smtClean="0"/>
              <a:t>Place the bindle inside plastic/paper evidence bag, fold the bag closed.</a:t>
            </a:r>
          </a:p>
          <a:p>
            <a:pPr lvl="1"/>
            <a:r>
              <a:rPr lang="en-US" dirty="0" smtClean="0"/>
              <a:t>Place a seal over the folded edge of the evidence bag</a:t>
            </a:r>
          </a:p>
          <a:p>
            <a:pPr lvl="1"/>
            <a:r>
              <a:rPr lang="en-US" dirty="0" smtClean="0"/>
              <a:t>Collector writes name over the folded edge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737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Securing and Collecting Evidence</a:t>
            </a:r>
          </a:p>
          <a:p>
            <a:r>
              <a:rPr lang="en-US" sz="3200" dirty="0" smtClean="0"/>
              <a:t>Packaging Evidence – Other Evidence</a:t>
            </a:r>
          </a:p>
          <a:p>
            <a:r>
              <a:rPr lang="en-US" sz="3200" dirty="0" smtClean="0">
                <a:ea typeface="Merriweather"/>
                <a:cs typeface="Merriweather"/>
                <a:sym typeface="Merriweather"/>
              </a:rPr>
              <a:t>For ALL Trace Evidence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Use tweezer, plastic containers, filter vacuum device, biohazard kits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Wear:  gloves, mask, booties</a:t>
            </a:r>
          </a:p>
          <a:p>
            <a:r>
              <a:rPr lang="en-US" sz="3200" dirty="0" smtClean="0">
                <a:ea typeface="Merriweather"/>
                <a:cs typeface="Merriweather"/>
                <a:sym typeface="Merriweather"/>
              </a:rPr>
              <a:t>Body Fluid Collection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Try to get enough for slide tests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Get samples from anyone in the house, including the victim</a:t>
            </a:r>
            <a:endParaRPr lang="en-US" sz="28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716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Securing and Collecting Evidence</a:t>
            </a:r>
          </a:p>
          <a:p>
            <a:r>
              <a:rPr lang="en-US" sz="3600" dirty="0" smtClean="0"/>
              <a:t>Packaging Evidence – Other Evidence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Hair and Fibers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Obtain from victim and anyone in the house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Hair tells: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Race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What part of the body it came from 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What animal it came from</a:t>
            </a:r>
            <a:endParaRPr lang="en-US" sz="28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62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Securing and Collecting Evidence</a:t>
            </a:r>
          </a:p>
          <a:p>
            <a:r>
              <a:rPr lang="en-US" sz="3600" dirty="0" smtClean="0"/>
              <a:t>Packaging Evidence – Other Evidence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Fingerprints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Use:  powder, tape, cards, magnifying glass, superglue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Samples from everyone!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Impressions: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Casting kit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Samples from all shoes in the house</a:t>
            </a:r>
            <a:endParaRPr lang="en-US" sz="24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9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Securing and Collecting Evidence</a:t>
            </a:r>
          </a:p>
          <a:p>
            <a:r>
              <a:rPr lang="en-US" sz="3200" dirty="0" smtClean="0"/>
              <a:t>Packaging Evidence – Other Evidence</a:t>
            </a:r>
          </a:p>
          <a:p>
            <a:r>
              <a:rPr lang="en-US" sz="3200" dirty="0" smtClean="0">
                <a:ea typeface="Merriweather"/>
                <a:cs typeface="Merriweather"/>
                <a:sym typeface="Merriweather"/>
              </a:rPr>
              <a:t>Firearms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Collect casings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Make molds of any holes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Collect gun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Collect any weapons in the house for comparison</a:t>
            </a:r>
          </a:p>
          <a:p>
            <a:r>
              <a:rPr lang="en-US" sz="3200" dirty="0" smtClean="0">
                <a:ea typeface="Merriweather"/>
                <a:cs typeface="Merriweather"/>
                <a:sym typeface="Merriweather"/>
              </a:rPr>
              <a:t>Documents</a:t>
            </a:r>
          </a:p>
          <a:p>
            <a:pPr lvl="1"/>
            <a:r>
              <a:rPr lang="en-US" sz="2800" dirty="0" smtClean="0">
                <a:ea typeface="Merriweather"/>
                <a:cs typeface="Merriweather"/>
                <a:sym typeface="Merriweather"/>
              </a:rPr>
              <a:t>Collect any diaries, phonebooks, answering machines, etc.</a:t>
            </a:r>
            <a:endParaRPr lang="en-US" sz="18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358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2262"/>
            <a:ext cx="8847115" cy="454475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Securing and Collecting Evidence</a:t>
            </a:r>
          </a:p>
          <a:p>
            <a:r>
              <a:rPr lang="en-US" dirty="0" smtClean="0"/>
              <a:t>Packaging Evidence – Preserving Chain of Custody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After </a:t>
            </a:r>
            <a:r>
              <a:rPr lang="en-US" dirty="0">
                <a:ea typeface="Merriweather"/>
                <a:cs typeface="Merriweather"/>
                <a:sym typeface="Merriweather"/>
              </a:rPr>
              <a:t>evidence is collected and sealed properly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it gets signed </a:t>
            </a:r>
            <a:r>
              <a:rPr lang="en-US" dirty="0">
                <a:ea typeface="Merriweather"/>
                <a:cs typeface="Merriweather"/>
                <a:sym typeface="Merriweather"/>
              </a:rPr>
              <a:t>over to the person transporting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it</a:t>
            </a:r>
            <a:endParaRPr lang="en-US" dirty="0" smtClean="0">
              <a:sym typeface="Merriweather"/>
            </a:endParaRP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That </a:t>
            </a:r>
            <a:r>
              <a:rPr lang="en-US" dirty="0">
                <a:ea typeface="Merriweather"/>
                <a:cs typeface="Merriweather"/>
                <a:sym typeface="Merriweather"/>
              </a:rPr>
              <a:t>person signs it over to the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lab</a:t>
            </a:r>
            <a:endParaRPr lang="en-US" dirty="0" smtClean="0">
              <a:sym typeface="Merriweather"/>
            </a:endParaRP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When </a:t>
            </a:r>
            <a:r>
              <a:rPr lang="en-US" dirty="0">
                <a:ea typeface="Merriweather"/>
                <a:cs typeface="Merriweather"/>
                <a:sym typeface="Merriweather"/>
              </a:rPr>
              <a:t>a technician opens the evidence they must reseal it after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tests</a:t>
            </a:r>
            <a:endParaRPr lang="en-US" dirty="0" smtClean="0">
              <a:sym typeface="Merriweather"/>
            </a:endParaRP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The </a:t>
            </a:r>
            <a:r>
              <a:rPr lang="en-US" dirty="0">
                <a:ea typeface="Merriweather"/>
                <a:cs typeface="Merriweather"/>
                <a:sym typeface="Merriweather"/>
              </a:rPr>
              <a:t>original packaging is enclosed in the new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packaging </a:t>
            </a:r>
            <a:r>
              <a:rPr lang="en-US" dirty="0">
                <a:ea typeface="Merriweather"/>
                <a:cs typeface="Merriweather"/>
                <a:sym typeface="Merriweather"/>
              </a:rPr>
              <a:t>which is signed over the seal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492457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The Seven S’s of </a:t>
            </a:r>
            <a:br>
              <a:rPr lang="en-US" sz="5400" b="1" dirty="0" smtClean="0"/>
            </a:br>
            <a:r>
              <a:rPr lang="en-US" sz="5400" b="1" dirty="0" smtClean="0"/>
              <a:t>Crime Scene Investigation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916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34696"/>
            <a:ext cx="8847115" cy="454475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Datum Points 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and </a:t>
            </a:r>
            <a:r>
              <a:rPr lang="en-US" dirty="0" err="1" smtClean="0">
                <a:ea typeface="Merriweather"/>
                <a:cs typeface="Merriweather"/>
                <a:sym typeface="Merriweather"/>
              </a:rPr>
              <a:t>Subdatum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 Points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When possible, establish a permanent, fixed point of reference (</a:t>
            </a:r>
            <a:r>
              <a:rPr lang="en-US" b="1" dirty="0" smtClean="0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datum point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)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All measurements and directions can established from the datum point to a corner stake (</a:t>
            </a:r>
            <a:r>
              <a:rPr lang="en-US" dirty="0" err="1" smtClean="0">
                <a:ea typeface="Merriweather"/>
                <a:cs typeface="Merriweather"/>
                <a:sym typeface="Merriweather"/>
              </a:rPr>
              <a:t>subdatum</a:t>
            </a:r>
            <a:r>
              <a:rPr lang="en-US" dirty="0" smtClean="0">
                <a:ea typeface="Merriweather"/>
                <a:cs typeface="Merriweather"/>
                <a:sym typeface="Merriweather"/>
              </a:rPr>
              <a:t>) of the crime scene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You will use GEOMETRY!</a:t>
            </a:r>
          </a:p>
          <a:p>
            <a:pPr lvl="1"/>
            <a:r>
              <a:rPr lang="en-US" sz="2200" dirty="0" smtClean="0">
                <a:ea typeface="Merriweather"/>
                <a:cs typeface="Merriweather"/>
                <a:sym typeface="Merriweather"/>
              </a:rPr>
              <a:t>Four right angles</a:t>
            </a:r>
          </a:p>
          <a:p>
            <a:pPr lvl="1"/>
            <a:r>
              <a:rPr lang="en-US" sz="2200" dirty="0" smtClean="0">
                <a:ea typeface="Merriweather"/>
                <a:cs typeface="Merriweather"/>
                <a:sym typeface="Merriweather"/>
              </a:rPr>
              <a:t>Confirm by using the Pythagorean Theorem</a:t>
            </a:r>
          </a:p>
          <a:p>
            <a:pPr lvl="1"/>
            <a:r>
              <a:rPr lang="en-US" sz="2200" dirty="0" smtClean="0">
                <a:ea typeface="Merriweather"/>
                <a:cs typeface="Merriweather"/>
                <a:sym typeface="Merriweather"/>
              </a:rPr>
              <a:t>Use angles and direction</a:t>
            </a:r>
          </a:p>
          <a:p>
            <a:pPr lvl="1"/>
            <a:r>
              <a:rPr lang="en-US" sz="2200" dirty="0" smtClean="0">
                <a:ea typeface="Merriweather"/>
                <a:cs typeface="Merriweather"/>
                <a:sym typeface="Merriweather"/>
              </a:rPr>
              <a:t>+ above ground</a:t>
            </a:r>
          </a:p>
          <a:p>
            <a:pPr lvl="1"/>
            <a:r>
              <a:rPr lang="en-US" sz="2200" dirty="0" smtClean="0">
                <a:ea typeface="Merriweather"/>
                <a:cs typeface="Merriweather"/>
                <a:sym typeface="Merriweather"/>
              </a:rPr>
              <a:t>- below ground</a:t>
            </a:r>
            <a:endParaRPr lang="en-US" sz="22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09133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Mapping the </a:t>
            </a:r>
            <a:br>
              <a:rPr lang="en-US" sz="5400" b="1" dirty="0" smtClean="0"/>
            </a:br>
            <a:r>
              <a:rPr lang="en-US" sz="5400" b="1" dirty="0" smtClean="0"/>
              <a:t>Outdoor Crime Scene</a:t>
            </a:r>
            <a:endParaRPr lang="en-US" sz="5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11728" r="53821" b="21605"/>
          <a:stretch>
            <a:fillRect/>
          </a:stretch>
        </p:blipFill>
        <p:spPr bwMode="auto">
          <a:xfrm>
            <a:off x="5924282" y="4305502"/>
            <a:ext cx="321971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594417"/>
            <a:ext cx="8847115" cy="4544751"/>
          </a:xfrm>
        </p:spPr>
        <p:txBody>
          <a:bodyPr>
            <a:noAutofit/>
          </a:bodyPr>
          <a:lstStyle/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If there is a dead body, start the examination there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Take lots of notes and pictures.  Visual first, no touching!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Clothing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Stained or marked?  Where did the stains comes from?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Bunched up?  If yes, the body could have been moved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Obvious redress?  Were clothes put on or changed after death?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On Body Itself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Bruises? Cuts?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Defensive Wounds?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Injuries showing cause of death?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Injuries that do not jive with cause of death?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Anything missing? Tan marks? Jewelry removed?</a:t>
            </a:r>
            <a:endParaRPr lang="en-US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68854"/>
            <a:ext cx="87595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Scenes </a:t>
            </a:r>
            <a:br>
              <a:rPr lang="en-US" sz="5400" b="1" dirty="0" smtClean="0"/>
            </a:br>
            <a:r>
              <a:rPr lang="en-US" sz="5400" b="1" dirty="0" smtClean="0"/>
              <a:t>Involving a Body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816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594417"/>
            <a:ext cx="8847115" cy="4544751"/>
          </a:xfrm>
        </p:spPr>
        <p:txBody>
          <a:bodyPr>
            <a:noAutofit/>
          </a:bodyPr>
          <a:lstStyle/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Has the body been moved?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Blood pools that defy gravity?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Blood smears?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No blood and there should be?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Stains that just don’t make sense.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Can the time of death be determined?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Insects on the body?  Cal forensic entomologist.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Take ambient temperature and body temperature (not very accurate)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All of this has been done without touching the body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Now flip the body over and do it again.</a:t>
            </a:r>
            <a:endParaRPr lang="en-US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68854"/>
            <a:ext cx="87595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Scenes </a:t>
            </a:r>
            <a:br>
              <a:rPr lang="en-US" sz="5400" b="1" dirty="0" smtClean="0"/>
            </a:br>
            <a:r>
              <a:rPr lang="en-US" sz="5400" b="1" dirty="0" smtClean="0"/>
              <a:t>Involving a Body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98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920870"/>
            <a:ext cx="8847115" cy="4544751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Fingerprints will be taken at scene or ME’s office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Body is moved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Wrapped in cloth</a:t>
            </a:r>
          </a:p>
          <a:p>
            <a:pPr lvl="1"/>
            <a:r>
              <a:rPr lang="en-US" sz="3200" dirty="0" smtClean="0">
                <a:ea typeface="Merriweather"/>
                <a:cs typeface="Merriweather"/>
                <a:sym typeface="Merriweather"/>
              </a:rPr>
              <a:t>Hands and feet put in paper bags</a:t>
            </a:r>
          </a:p>
          <a:p>
            <a:r>
              <a:rPr lang="en-US" sz="3600" dirty="0" smtClean="0">
                <a:ea typeface="Merriweather"/>
                <a:cs typeface="Merriweather"/>
                <a:sym typeface="Merriweather"/>
              </a:rPr>
              <a:t>CSI usually attends the autopsy</a:t>
            </a:r>
            <a:endParaRPr lang="en-US" sz="36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68854"/>
            <a:ext cx="87595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Crime Scenes </a:t>
            </a:r>
            <a:br>
              <a:rPr lang="en-US" sz="5400" b="1" dirty="0" smtClean="0"/>
            </a:br>
            <a:r>
              <a:rPr lang="en-US" sz="5400" b="1" dirty="0" smtClean="0"/>
              <a:t>Involving a Body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86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Principle of Exchange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5" y="1638324"/>
            <a:ext cx="8476713" cy="4981417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Whenever two people come into contact with each other (or object) a physical transfer occurs</a:t>
            </a:r>
          </a:p>
          <a:p>
            <a:pPr lvl="1"/>
            <a:r>
              <a:rPr lang="en-US" sz="5100" dirty="0" smtClean="0"/>
              <a:t>The transferred material is </a:t>
            </a:r>
            <a:r>
              <a:rPr lang="en-US" sz="5100" b="1" dirty="0" smtClean="0">
                <a:solidFill>
                  <a:srgbClr val="FF0000"/>
                </a:solidFill>
              </a:rPr>
              <a:t>trace evidence</a:t>
            </a:r>
          </a:p>
          <a:p>
            <a:pPr lvl="1"/>
            <a:r>
              <a:rPr lang="en-US" sz="5100" dirty="0" smtClean="0"/>
              <a:t>Examples</a:t>
            </a:r>
          </a:p>
          <a:p>
            <a:pPr lvl="2"/>
            <a:r>
              <a:rPr lang="en-US" sz="5100" dirty="0" smtClean="0"/>
              <a:t>Pet hair on clothes or rugs</a:t>
            </a:r>
          </a:p>
          <a:p>
            <a:pPr lvl="2"/>
            <a:r>
              <a:rPr lang="en-US" sz="5100" dirty="0" smtClean="0"/>
              <a:t>Hair on brushes</a:t>
            </a:r>
          </a:p>
          <a:p>
            <a:pPr lvl="2"/>
            <a:r>
              <a:rPr lang="en-US" sz="5100" dirty="0" smtClean="0"/>
              <a:t>Fingerprints on a glass</a:t>
            </a:r>
          </a:p>
          <a:p>
            <a:pPr lvl="2"/>
            <a:r>
              <a:rPr lang="en-US" sz="5100" dirty="0" smtClean="0"/>
              <a:t>Soil tracked into homes/buildings on shoes</a:t>
            </a:r>
          </a:p>
          <a:p>
            <a:pPr lvl="2"/>
            <a:r>
              <a:rPr lang="en-US" sz="5100" dirty="0" smtClean="0"/>
              <a:t>A drop of blood on a t-shirt</a:t>
            </a:r>
          </a:p>
          <a:p>
            <a:pPr lvl="2"/>
            <a:r>
              <a:rPr lang="en-US" sz="5100" dirty="0" smtClean="0"/>
              <a:t>A used facial tissue</a:t>
            </a:r>
          </a:p>
          <a:p>
            <a:pPr lvl="2"/>
            <a:r>
              <a:rPr lang="en-US" sz="5100" dirty="0" smtClean="0"/>
              <a:t>Paint chips</a:t>
            </a:r>
          </a:p>
          <a:p>
            <a:pPr lvl="2"/>
            <a:r>
              <a:rPr lang="en-US" sz="5100" dirty="0" smtClean="0"/>
              <a:t>Broken glass fragments</a:t>
            </a:r>
          </a:p>
          <a:p>
            <a:pPr lvl="2"/>
            <a:r>
              <a:rPr lang="en-US" sz="5100" dirty="0" smtClean="0"/>
              <a:t>Fiber from clothes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3" y="2106488"/>
            <a:ext cx="8847115" cy="4544751"/>
          </a:xfrm>
        </p:spPr>
        <p:txBody>
          <a:bodyPr>
            <a:noAutofit/>
          </a:bodyPr>
          <a:lstStyle/>
          <a:p>
            <a:r>
              <a:rPr lang="en-US" sz="3000" dirty="0" smtClean="0">
                <a:ea typeface="Merriweather"/>
                <a:cs typeface="Merriweather"/>
                <a:sym typeface="Merriweather"/>
              </a:rPr>
              <a:t>Involves forming a hypothesis of the sequence of events from before the crime through its commission</a:t>
            </a:r>
          </a:p>
          <a:p>
            <a:r>
              <a:rPr lang="en-US" sz="3000" dirty="0" smtClean="0">
                <a:ea typeface="Merriweather"/>
                <a:cs typeface="Merriweather"/>
                <a:sym typeface="Merriweather"/>
              </a:rPr>
              <a:t>Must use both witness testimony and evidence</a:t>
            </a:r>
          </a:p>
          <a:p>
            <a:r>
              <a:rPr lang="en-US" sz="3000" dirty="0" smtClean="0">
                <a:ea typeface="Merriweather"/>
                <a:cs typeface="Merriweather"/>
                <a:sym typeface="Merriweather"/>
              </a:rPr>
              <a:t>Like putting together a puzzle, you have to figure out where all the pieces go</a:t>
            </a:r>
          </a:p>
          <a:p>
            <a:r>
              <a:rPr lang="en-US" sz="3000" dirty="0" smtClean="0">
                <a:ea typeface="Merriweather"/>
                <a:cs typeface="Merriweather"/>
                <a:sym typeface="Merriweather"/>
              </a:rPr>
              <a:t>Evidence does not lie, but it could have been staged to deliberately throw investigators off</a:t>
            </a:r>
          </a:p>
          <a:p>
            <a:r>
              <a:rPr lang="en-US" sz="3000" dirty="0" smtClean="0">
                <a:ea typeface="Merriweather"/>
                <a:cs typeface="Merriweather"/>
                <a:sym typeface="Merriweather"/>
              </a:rPr>
              <a:t>Investigators need to maintain an open mind when examining the evidence</a:t>
            </a:r>
            <a:endParaRPr lang="en-US" sz="30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09133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Crime Scene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Reconstruction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694944"/>
            <a:ext cx="8847115" cy="4544751"/>
          </a:xfrm>
        </p:spPr>
        <p:txBody>
          <a:bodyPr>
            <a:noAutofit/>
          </a:bodyPr>
          <a:lstStyle/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Arson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A red flag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Fire is often used to cover up another crime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Fire destroys evidence, but not all evidence</a:t>
            </a:r>
          </a:p>
          <a:p>
            <a:r>
              <a:rPr lang="en-US" dirty="0" smtClean="0">
                <a:ea typeface="Merriweather"/>
                <a:cs typeface="Merriweather"/>
                <a:sym typeface="Merriweather"/>
              </a:rPr>
              <a:t>Suicide 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Victim is murdered, but the murderer stages it to look like a suicide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Motives vary but usually this is a personal murder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Some motives:  insurance money, unhappy marriage, robbery</a:t>
            </a:r>
            <a:endParaRPr lang="en-US" dirty="0">
              <a:ea typeface="Merriweather"/>
              <a:cs typeface="Merriweather"/>
              <a:sym typeface="Merriweather"/>
            </a:endParaRPr>
          </a:p>
          <a:p>
            <a:r>
              <a:rPr lang="en-US" dirty="0">
                <a:ea typeface="Merriweather"/>
                <a:cs typeface="Merriweather"/>
                <a:sym typeface="Merriweather"/>
              </a:rPr>
              <a:t>Burglary</a:t>
            </a:r>
          </a:p>
          <a:p>
            <a:pPr lvl="1"/>
            <a:r>
              <a:rPr lang="en-US" dirty="0">
                <a:ea typeface="Merriweather"/>
                <a:cs typeface="Merriweather"/>
                <a:sym typeface="Merriweather"/>
              </a:rPr>
              <a:t>Sometimes people fake break-ins for insurance money</a:t>
            </a:r>
          </a:p>
          <a:p>
            <a:pPr lvl="1"/>
            <a:r>
              <a:rPr lang="en-US" dirty="0">
                <a:ea typeface="Merriweather"/>
                <a:cs typeface="Merriweather"/>
                <a:sym typeface="Merriweather"/>
              </a:rPr>
              <a:t>Or to make a personal murder look like a random act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09133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Commonly Staged </a:t>
            </a:r>
            <a:br>
              <a:rPr lang="en-US" sz="5400" b="1" dirty="0" smtClean="0"/>
            </a:br>
            <a:r>
              <a:rPr lang="en-US" sz="5400" b="1" dirty="0" smtClean="0"/>
              <a:t>Crime Scenes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658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924849"/>
            <a:ext cx="8847115" cy="4544751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Merriweather"/>
                <a:cs typeface="Merriweather"/>
                <a:sym typeface="Merriweather"/>
              </a:rPr>
              <a:t>When determining if a crime scene has been staged: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Initially treat all deaths as homicides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Are the type(s) of wounds on the victim consistent with the suspected weapon employed?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Could the wounds be easily self-inflicted?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Establish a profile of the victim through interviews with friends and family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Evaluate the behavior of the victim before the event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Evaluate the behavior of any suspects before the event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Corroborate statements with evidential facts</a:t>
            </a:r>
          </a:p>
          <a:p>
            <a:pPr lvl="1"/>
            <a:r>
              <a:rPr lang="en-US" dirty="0" smtClean="0">
                <a:ea typeface="Merriweather"/>
                <a:cs typeface="Merriweather"/>
                <a:sym typeface="Merriweather"/>
              </a:rPr>
              <a:t>Reconstruct the event</a:t>
            </a:r>
            <a:endParaRPr lang="en-US" sz="2000" dirty="0">
              <a:ea typeface="Merriweather"/>
              <a:cs typeface="Merriweather"/>
              <a:sym typeface="Merriweath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509133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Commonly Staged </a:t>
            </a:r>
            <a:br>
              <a:rPr lang="en-US" sz="5400" b="1" dirty="0" smtClean="0"/>
            </a:br>
            <a:r>
              <a:rPr lang="en-US" sz="5400" b="1" dirty="0" smtClean="0"/>
              <a:t>Crime Scenes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19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Principle of Exchange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5" y="1638324"/>
            <a:ext cx="8476713" cy="498141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Dr. Edmond </a:t>
            </a:r>
            <a:r>
              <a:rPr lang="en-US" sz="5100" dirty="0" err="1" smtClean="0"/>
              <a:t>Locard</a:t>
            </a:r>
            <a:endParaRPr lang="en-US" sz="5100" dirty="0" smtClean="0"/>
          </a:p>
          <a:p>
            <a:pPr lvl="1"/>
            <a:r>
              <a:rPr lang="en-US" sz="4700" dirty="0" smtClean="0"/>
              <a:t>First person to notice the trace evidence </a:t>
            </a:r>
          </a:p>
          <a:p>
            <a:pPr lvl="1"/>
            <a:r>
              <a:rPr lang="en-US" sz="4700" dirty="0" smtClean="0"/>
              <a:t>Director of the first forensic lab in Lyon, France</a:t>
            </a:r>
          </a:p>
          <a:p>
            <a:r>
              <a:rPr lang="en-US" sz="5100" b="1" dirty="0" err="1" smtClean="0">
                <a:solidFill>
                  <a:srgbClr val="FF0000"/>
                </a:solidFill>
              </a:rPr>
              <a:t>Locard’s</a:t>
            </a:r>
            <a:r>
              <a:rPr lang="en-US" sz="5100" b="1" dirty="0" smtClean="0">
                <a:solidFill>
                  <a:srgbClr val="FF0000"/>
                </a:solidFill>
              </a:rPr>
              <a:t> Principle of Exchange</a:t>
            </a:r>
          </a:p>
          <a:p>
            <a:pPr lvl="1"/>
            <a:r>
              <a:rPr lang="en-US" sz="4700" dirty="0" smtClean="0"/>
              <a:t>Two parts</a:t>
            </a:r>
          </a:p>
          <a:p>
            <a:pPr lvl="2"/>
            <a:r>
              <a:rPr lang="en-US" sz="4300" dirty="0" smtClean="0"/>
              <a:t>First, when a person comes into contact with an object/person a cross-transfer of physical evidence can occur</a:t>
            </a:r>
          </a:p>
          <a:p>
            <a:pPr lvl="2"/>
            <a:r>
              <a:rPr lang="en-US" sz="4300" dirty="0" smtClean="0"/>
              <a:t>Second, the intensity, duration, and nature of the entities in contact determine the extent of the transfer (more transfer if longer contact)</a:t>
            </a:r>
          </a:p>
          <a:p>
            <a:r>
              <a:rPr lang="en-US" sz="5100" dirty="0" smtClean="0"/>
              <a:t>Exchanges do not provide clues to WHEN the exchange occurred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043674"/>
            <a:ext cx="8416951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prove that a crime has been committed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elements of a crime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suspect with a crime scene or a victim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identity of a victim or suspect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Corroborate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witness testimony 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Exonerate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innocent</a:t>
            </a:r>
            <a:endParaRPr lang="en-US" sz="32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detectives leads to work with in the case</a:t>
            </a:r>
            <a:endParaRPr lang="en-US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Why is Evidence Important?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352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043674"/>
            <a:ext cx="8416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Direct Evidence</a:t>
            </a:r>
          </a:p>
          <a:p>
            <a:r>
              <a:rPr lang="en-US" sz="3200" dirty="0" smtClean="0"/>
              <a:t>Firsthand observations</a:t>
            </a:r>
          </a:p>
          <a:p>
            <a:r>
              <a:rPr lang="en-US" sz="3200" dirty="0" smtClean="0"/>
              <a:t>Eyewitness account</a:t>
            </a:r>
          </a:p>
          <a:p>
            <a:r>
              <a:rPr lang="en-US" sz="3200" dirty="0" smtClean="0"/>
              <a:t>Confessions </a:t>
            </a:r>
          </a:p>
          <a:p>
            <a:r>
              <a:rPr lang="en-US" sz="3200" dirty="0" smtClean="0"/>
              <a:t>Police dashboard video cameras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Evidence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835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Evidence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462424"/>
            <a:ext cx="8416951" cy="479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Circumstantial Evidence</a:t>
            </a:r>
          </a:p>
          <a:p>
            <a:r>
              <a:rPr lang="en-US" sz="3200" dirty="0" smtClean="0"/>
              <a:t>Indirect evidence</a:t>
            </a:r>
          </a:p>
          <a:p>
            <a:r>
              <a:rPr lang="en-US" sz="3200" dirty="0" smtClean="0"/>
              <a:t>Implies fact, but does not prove it</a:t>
            </a:r>
          </a:p>
          <a:p>
            <a:r>
              <a:rPr lang="en-US" sz="3200" dirty="0" smtClean="0"/>
              <a:t>Example – Suspect’s gun at site of shooting, does not prove the suspect was there</a:t>
            </a:r>
          </a:p>
          <a:p>
            <a:r>
              <a:rPr lang="en-US" sz="3200" dirty="0" smtClean="0"/>
              <a:t>Can be Physical </a:t>
            </a:r>
          </a:p>
          <a:p>
            <a:pPr lvl="1"/>
            <a:r>
              <a:rPr lang="en-US" dirty="0" smtClean="0"/>
              <a:t>Fingerprints</a:t>
            </a:r>
          </a:p>
          <a:p>
            <a:pPr lvl="1"/>
            <a:r>
              <a:rPr lang="en-US" dirty="0" smtClean="0"/>
              <a:t>Footprints</a:t>
            </a:r>
          </a:p>
          <a:p>
            <a:pPr lvl="1"/>
            <a:r>
              <a:rPr lang="en-US" dirty="0" smtClean="0"/>
              <a:t>Shoe prints</a:t>
            </a:r>
          </a:p>
          <a:p>
            <a:pPr lvl="1"/>
            <a:r>
              <a:rPr lang="en-US" dirty="0" smtClean="0"/>
              <a:t>Tire impression</a:t>
            </a:r>
          </a:p>
          <a:p>
            <a:pPr lvl="1"/>
            <a:r>
              <a:rPr lang="en-US" dirty="0" smtClean="0"/>
              <a:t>Tool marks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19718" y="4703495"/>
            <a:ext cx="4035855" cy="225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Weapons</a:t>
            </a:r>
          </a:p>
          <a:p>
            <a:pPr lvl="1"/>
            <a:r>
              <a:rPr lang="en-US" dirty="0" smtClean="0"/>
              <a:t>Bullets and shell casings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3086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forensic science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96851"/>
            <a:ext cx="132002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31" y="381562"/>
            <a:ext cx="56093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Evidence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462424"/>
            <a:ext cx="8416951" cy="479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Circumstantial Evidence</a:t>
            </a:r>
          </a:p>
          <a:p>
            <a:r>
              <a:rPr lang="en-US" sz="3200" dirty="0" smtClean="0"/>
              <a:t>Can be Biological</a:t>
            </a:r>
          </a:p>
          <a:p>
            <a:pPr lvl="1"/>
            <a:r>
              <a:rPr lang="en-US" dirty="0"/>
              <a:t>DNA in tissue</a:t>
            </a:r>
          </a:p>
          <a:p>
            <a:pPr lvl="1"/>
            <a:r>
              <a:rPr lang="en-US" dirty="0"/>
              <a:t>Bodily fluids</a:t>
            </a:r>
          </a:p>
          <a:p>
            <a:pPr lvl="1"/>
            <a:r>
              <a:rPr lang="en-US" dirty="0"/>
              <a:t>Hair</a:t>
            </a:r>
          </a:p>
          <a:p>
            <a:pPr lvl="1"/>
            <a:r>
              <a:rPr lang="en-US" dirty="0"/>
              <a:t>Plants</a:t>
            </a:r>
          </a:p>
          <a:p>
            <a:pPr lvl="1"/>
            <a:r>
              <a:rPr lang="en-US" dirty="0"/>
              <a:t>Pollen</a:t>
            </a:r>
          </a:p>
          <a:p>
            <a:pPr lvl="1"/>
            <a:r>
              <a:rPr lang="en-US" dirty="0"/>
              <a:t>Natural fibers</a:t>
            </a:r>
          </a:p>
          <a:p>
            <a:r>
              <a:rPr lang="en-US" dirty="0" smtClean="0"/>
              <a:t>Physical circumstantial evidence reduces the suspects to a smaller group, but biological can narrow the group to a single individual.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Trace evidence </a:t>
            </a:r>
            <a:r>
              <a:rPr lang="en-US" dirty="0" smtClean="0"/>
              <a:t>is a type of circumstantial evidence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2178</Words>
  <Application>Microsoft Office PowerPoint</Application>
  <PresentationFormat>On-screen Show (4:3)</PresentationFormat>
  <Paragraphs>362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 DARLING</vt:lpstr>
      <vt:lpstr>Arial</vt:lpstr>
      <vt:lpstr>Calibri</vt:lpstr>
      <vt:lpstr>Calibri Light</vt:lpstr>
      <vt:lpstr>Merriweather</vt:lpstr>
      <vt:lpstr>Times New Roman</vt:lpstr>
      <vt:lpstr>Office Theme</vt:lpstr>
      <vt:lpstr>PowerPoint Presentation</vt:lpstr>
      <vt:lpstr>Chapter 2 Vocabulary</vt:lpstr>
      <vt:lpstr>     Crime Scene Basics</vt:lpstr>
      <vt:lpstr>Principle of Exchange</vt:lpstr>
      <vt:lpstr>Principle of Exchange</vt:lpstr>
      <vt:lpstr>Why is Evidence Important?</vt:lpstr>
      <vt:lpstr>Types of Evidence</vt:lpstr>
      <vt:lpstr>Types of Evidence</vt:lpstr>
      <vt:lpstr>Types of Evidence</vt:lpstr>
      <vt:lpstr>Types of Evidence</vt:lpstr>
      <vt:lpstr>Types of Evidence</vt:lpstr>
      <vt:lpstr>Crime Scene  Investigation Team</vt:lpstr>
      <vt:lpstr>Crime Scene  Investigation Team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Crime Scene Search Patterns </vt:lpstr>
      <vt:lpstr>Crime Scene Search Patterns </vt:lpstr>
      <vt:lpstr>Crime Scene Search Patterns </vt:lpstr>
      <vt:lpstr>Crime Scene Search Patterns </vt:lpstr>
      <vt:lpstr>The Seven S’s of  Crime Scene Investigation</vt:lpstr>
      <vt:lpstr>The Seven S’s of  Crime Scene Investigation</vt:lpstr>
      <vt:lpstr>PowerPoint Presentation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The Seven S’s of  Crime Scene Investigation</vt:lpstr>
      <vt:lpstr>Mapping the  Outdoor Crime Scene</vt:lpstr>
      <vt:lpstr>Crime Scenes  Involving a Body</vt:lpstr>
      <vt:lpstr>Crime Scenes  Involving a Body</vt:lpstr>
      <vt:lpstr>Crime Scenes  Involving a Body</vt:lpstr>
      <vt:lpstr>Crime Scene  Reconstruction</vt:lpstr>
      <vt:lpstr>Commonly Staged  Crime Scenes</vt:lpstr>
      <vt:lpstr>Commonly Staged  Crime Scenes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Jenn15</dc:creator>
  <cp:lastModifiedBy>Jenn15</cp:lastModifiedBy>
  <cp:revision>31</cp:revision>
  <dcterms:created xsi:type="dcterms:W3CDTF">2018-06-06T14:31:56Z</dcterms:created>
  <dcterms:modified xsi:type="dcterms:W3CDTF">2018-06-07T01:09:03Z</dcterms:modified>
</cp:coreProperties>
</file>