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77"/>
  </p:notesMasterIdLst>
  <p:sldIdLst>
    <p:sldId id="264" r:id="rId2"/>
    <p:sldId id="287" r:id="rId3"/>
    <p:sldId id="265" r:id="rId4"/>
    <p:sldId id="266" r:id="rId5"/>
    <p:sldId id="267" r:id="rId6"/>
    <p:sldId id="270" r:id="rId7"/>
    <p:sldId id="271" r:id="rId8"/>
    <p:sldId id="272" r:id="rId9"/>
    <p:sldId id="275" r:id="rId10"/>
    <p:sldId id="281" r:id="rId11"/>
    <p:sldId id="279" r:id="rId12"/>
    <p:sldId id="288" r:id="rId13"/>
    <p:sldId id="280" r:id="rId14"/>
    <p:sldId id="289" r:id="rId15"/>
    <p:sldId id="290" r:id="rId16"/>
    <p:sldId id="298" r:id="rId17"/>
    <p:sldId id="294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7" r:id="rId27"/>
    <p:sldId id="309" r:id="rId28"/>
    <p:sldId id="310" r:id="rId29"/>
    <p:sldId id="311" r:id="rId30"/>
    <p:sldId id="317" r:id="rId31"/>
    <p:sldId id="318" r:id="rId32"/>
    <p:sldId id="319" r:id="rId33"/>
    <p:sldId id="320" r:id="rId34"/>
    <p:sldId id="321" r:id="rId35"/>
    <p:sldId id="324" r:id="rId36"/>
    <p:sldId id="326" r:id="rId37"/>
    <p:sldId id="328" r:id="rId38"/>
    <p:sldId id="327" r:id="rId39"/>
    <p:sldId id="316" r:id="rId40"/>
    <p:sldId id="329" r:id="rId41"/>
    <p:sldId id="312" r:id="rId42"/>
    <p:sldId id="313" r:id="rId43"/>
    <p:sldId id="314" r:id="rId44"/>
    <p:sldId id="315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359" r:id="rId75"/>
    <p:sldId id="360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orient="horz" pos="2470">
          <p15:clr>
            <a:srgbClr val="A4A3A4"/>
          </p15:clr>
        </p15:guide>
        <p15:guide id="5" pos="2880">
          <p15:clr>
            <a:srgbClr val="A4A3A4"/>
          </p15:clr>
        </p15:guide>
        <p15:guide id="6" pos="5184">
          <p15:clr>
            <a:srgbClr val="A4A3A4"/>
          </p15:clr>
        </p15:guide>
        <p15:guide id="7" pos="576">
          <p15:clr>
            <a:srgbClr val="A4A3A4"/>
          </p15:clr>
        </p15:guide>
        <p15:guide id="8" pos="12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orient="horz" pos="3744"/>
        <p:guide orient="horz" pos="576"/>
        <p:guide orient="horz" pos="2470"/>
        <p:guide pos="2880"/>
        <p:guide pos="5184"/>
        <p:guide pos="576"/>
        <p:guide pos="12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443E-1A27-4509-946E-A12722548E1B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3EC8-0AFD-4D6F-AC8B-DAFD3D34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1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8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14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4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23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5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1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8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4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3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4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4B15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54184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2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3"/>
            <a:ext cx="7707086" cy="2890837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1325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30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914400"/>
            <a:ext cx="70358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600">
                <a:solidFill>
                  <a:srgbClr val="6D1961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6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6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6D1961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6D2963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6D19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28800"/>
            <a:ext cx="7315200" cy="41148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0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18344"/>
            <a:ext cx="7620000" cy="42672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6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92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104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7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82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alpha val="67000"/>
                </a:schemeClr>
              </a:gs>
              <a:gs pos="100000">
                <a:schemeClr val="tx2">
                  <a:lumMod val="60000"/>
                  <a:lumOff val="40000"/>
                  <a:alpha val="30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3311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4B15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6D2963"/>
                </a:solidFill>
              </a:defRPr>
            </a:lvl1pPr>
            <a:lvl2pPr marL="800100" indent="-342900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204913" indent="-34131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alpha val="67000"/>
                </a:schemeClr>
              </a:gs>
              <a:gs pos="100000">
                <a:schemeClr val="tx2">
                  <a:lumMod val="60000"/>
                  <a:lumOff val="40000"/>
                  <a:alpha val="30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2"/>
            <a:ext cx="7707086" cy="2890837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9362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660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1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5664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B15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6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B15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F2DC96"/>
                </a:solidFill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6D1961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6D196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28800"/>
            <a:ext cx="7315200" cy="41148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4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F2DC96"/>
                </a:solidFill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6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1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7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8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711" r:id="rId2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40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40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Introduction </a:t>
            </a: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to </a:t>
            </a:r>
            <a:r>
              <a:rPr lang="en-US" sz="6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15050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The Structure </a:t>
            </a:r>
            <a:b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of Cells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25495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25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Cell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Currently cell anatomy can be divided into 3 broad categories</a:t>
            </a:r>
          </a:p>
          <a:p>
            <a:pPr lvl="1"/>
            <a:r>
              <a:rPr lang="en-US" dirty="0" smtClean="0"/>
              <a:t>boundaries</a:t>
            </a:r>
            <a:endParaRPr lang="en-US" dirty="0" smtClean="0"/>
          </a:p>
          <a:p>
            <a:pPr lvl="1"/>
            <a:r>
              <a:rPr lang="en-US" dirty="0" smtClean="0"/>
              <a:t>cytoplasm</a:t>
            </a:r>
          </a:p>
          <a:p>
            <a:pPr lvl="1"/>
            <a:r>
              <a:rPr lang="en-US" dirty="0" smtClean="0"/>
              <a:t>nucleus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228600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3.3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2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905000"/>
            <a:ext cx="5591176" cy="914400"/>
          </a:xfrm>
        </p:spPr>
        <p:txBody>
          <a:bodyPr/>
          <a:lstStyle/>
          <a:p>
            <a:r>
              <a:rPr lang="en-US" dirty="0" smtClean="0"/>
              <a:t>Organelle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743199"/>
            <a:ext cx="5591175" cy="3200401"/>
          </a:xfrm>
        </p:spPr>
        <p:txBody>
          <a:bodyPr/>
          <a:lstStyle/>
          <a:p>
            <a:r>
              <a:rPr lang="en-US" dirty="0" smtClean="0"/>
              <a:t>a structure inside the cell that performs a specific function</a:t>
            </a:r>
          </a:p>
        </p:txBody>
      </p:sp>
    </p:spTree>
    <p:extLst>
      <p:ext uri="{BB962C8B-B14F-4D97-AF65-F5344CB8AC3E}">
        <p14:creationId xmlns:p14="http://schemas.microsoft.com/office/powerpoint/2010/main" val="1112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prokaryotic</a:t>
            </a:r>
          </a:p>
          <a:p>
            <a:pPr lvl="1"/>
            <a:r>
              <a:rPr lang="en-US" dirty="0" smtClean="0"/>
              <a:t>lack a true nucleus</a:t>
            </a:r>
          </a:p>
          <a:p>
            <a:pPr lvl="1"/>
            <a:r>
              <a:rPr lang="en-US" dirty="0" smtClean="0"/>
              <a:t>have only non-membrane-bound organelles</a:t>
            </a:r>
          </a:p>
        </p:txBody>
      </p:sp>
    </p:spTree>
    <p:extLst>
      <p:ext uri="{BB962C8B-B14F-4D97-AF65-F5344CB8AC3E}">
        <p14:creationId xmlns:p14="http://schemas.microsoft.com/office/powerpoint/2010/main" val="1031603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315200" cy="3962400"/>
          </a:xfrm>
        </p:spPr>
        <p:txBody>
          <a:bodyPr/>
          <a:lstStyle/>
          <a:p>
            <a:r>
              <a:rPr lang="en-US" dirty="0" smtClean="0"/>
              <a:t>eukaryotic</a:t>
            </a:r>
          </a:p>
          <a:p>
            <a:pPr lvl="1"/>
            <a:r>
              <a:rPr lang="en-US" dirty="0" smtClean="0"/>
              <a:t>“true nucleus”</a:t>
            </a:r>
          </a:p>
          <a:p>
            <a:pPr lvl="1"/>
            <a:r>
              <a:rPr lang="en-US" dirty="0" smtClean="0"/>
              <a:t>have membrane-bound and non-membrane-bound organelles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23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78"/>
          <a:stretch/>
        </p:blipFill>
        <p:spPr>
          <a:xfrm>
            <a:off x="914400" y="1764018"/>
            <a:ext cx="2166808" cy="327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5"/>
          <a:stretch/>
        </p:blipFill>
        <p:spPr>
          <a:xfrm rot="20004851">
            <a:off x="6044171" y="1745086"/>
            <a:ext cx="2802134" cy="335451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85800" y="3581400"/>
            <a:ext cx="3657600" cy="2432988"/>
            <a:chOff x="685800" y="3581400"/>
            <a:chExt cx="3657600" cy="2432988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4875615"/>
              <a:ext cx="36576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4B154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membrane-bound nucleus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676400" y="3581400"/>
              <a:ext cx="228600" cy="1295400"/>
            </a:xfrm>
            <a:prstGeom prst="line">
              <a:avLst/>
            </a:prstGeom>
            <a:ln w="50800">
              <a:solidFill>
                <a:srgbClr val="4B15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334000" y="3506386"/>
            <a:ext cx="3657600" cy="2508001"/>
            <a:chOff x="5334000" y="3506386"/>
            <a:chExt cx="3657600" cy="2508001"/>
          </a:xfrm>
        </p:grpSpPr>
        <p:sp>
          <p:nvSpPr>
            <p:cNvPr id="5" name="TextBox 4"/>
            <p:cNvSpPr txBox="1"/>
            <p:nvPr/>
          </p:nvSpPr>
          <p:spPr>
            <a:xfrm>
              <a:off x="5334000" y="4875614"/>
              <a:ext cx="36576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4B154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nucleoid </a:t>
              </a:r>
              <a:br>
                <a:rPr lang="en-US" sz="4000" dirty="0" smtClean="0">
                  <a:solidFill>
                    <a:srgbClr val="4B154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4000" dirty="0" smtClean="0">
                  <a:solidFill>
                    <a:srgbClr val="4B154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region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194276" y="3506386"/>
              <a:ext cx="0" cy="1369230"/>
            </a:xfrm>
            <a:prstGeom prst="line">
              <a:avLst/>
            </a:prstGeom>
            <a:ln w="50800">
              <a:solidFill>
                <a:srgbClr val="4B15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67000" y="1157407"/>
            <a:ext cx="4461246" cy="1661993"/>
            <a:chOff x="2667000" y="1157407"/>
            <a:chExt cx="4461246" cy="1661993"/>
          </a:xfrm>
        </p:grpSpPr>
        <p:sp>
          <p:nvSpPr>
            <p:cNvPr id="14" name="TextBox 13"/>
            <p:cNvSpPr txBox="1"/>
            <p:nvPr/>
          </p:nvSpPr>
          <p:spPr>
            <a:xfrm>
              <a:off x="2895600" y="1157407"/>
              <a:ext cx="392919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4B154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non-membrane-bound organelles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667000" y="1764018"/>
              <a:ext cx="716001" cy="979183"/>
            </a:xfrm>
            <a:prstGeom prst="line">
              <a:avLst/>
            </a:prstGeom>
            <a:ln w="50800">
              <a:solidFill>
                <a:srgbClr val="4B15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400800" y="1752600"/>
              <a:ext cx="727446" cy="663232"/>
            </a:xfrm>
            <a:prstGeom prst="line">
              <a:avLst/>
            </a:prstGeom>
            <a:ln w="50800">
              <a:solidFill>
                <a:srgbClr val="4B15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319453" y="3128427"/>
            <a:ext cx="4363147" cy="1661993"/>
            <a:chOff x="2319453" y="3128427"/>
            <a:chExt cx="4363147" cy="1661993"/>
          </a:xfrm>
        </p:grpSpPr>
        <p:sp>
          <p:nvSpPr>
            <p:cNvPr id="25" name="TextBox 24"/>
            <p:cNvSpPr txBox="1"/>
            <p:nvPr/>
          </p:nvSpPr>
          <p:spPr>
            <a:xfrm>
              <a:off x="3025000" y="3128427"/>
              <a:ext cx="36576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</a:pPr>
              <a:r>
                <a:rPr lang="en-US" sz="4000" dirty="0" smtClean="0">
                  <a:solidFill>
                    <a:srgbClr val="4B154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membrane-bound organelles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2514600" y="3739508"/>
              <a:ext cx="1063548" cy="489592"/>
            </a:xfrm>
            <a:prstGeom prst="line">
              <a:avLst/>
            </a:prstGeom>
            <a:ln w="50800">
              <a:solidFill>
                <a:srgbClr val="4B15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319453" y="3647809"/>
              <a:ext cx="1258695" cy="91699"/>
            </a:xfrm>
            <a:prstGeom prst="line">
              <a:avLst/>
            </a:prstGeom>
            <a:ln w="50800">
              <a:solidFill>
                <a:srgbClr val="4B15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2537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Boundaries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cell membrane </a:t>
            </a:r>
          </a:p>
          <a:p>
            <a:pPr lvl="1"/>
            <a:r>
              <a:rPr lang="en-US" dirty="0" smtClean="0"/>
              <a:t>outermost boundary</a:t>
            </a:r>
          </a:p>
          <a:p>
            <a:pPr lvl="1"/>
            <a:r>
              <a:rPr lang="en-US" dirty="0" smtClean="0"/>
              <a:t>surrounds every cell</a:t>
            </a:r>
          </a:p>
          <a:p>
            <a:pPr lvl="1"/>
            <a:r>
              <a:rPr lang="en-US" dirty="0" smtClean="0"/>
              <a:t>composed of lipids and proteins</a:t>
            </a:r>
          </a:p>
          <a:p>
            <a:pPr lvl="2"/>
            <a:r>
              <a:rPr lang="en-US" dirty="0"/>
              <a:t>lipid bilayer (phospholipids)</a:t>
            </a:r>
          </a:p>
          <a:p>
            <a:pPr lvl="2"/>
            <a:r>
              <a:rPr lang="en-US" dirty="0"/>
              <a:t>hydrophilic &amp; hydrophobic </a:t>
            </a:r>
            <a:r>
              <a:rPr lang="en-US" dirty="0" smtClean="0"/>
              <a:t>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76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5331"/>
            <a:ext cx="7315200" cy="24058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24000" y="3505200"/>
            <a:ext cx="838200" cy="838200"/>
          </a:xfrm>
          <a:prstGeom prst="ellipse">
            <a:avLst/>
          </a:prstGeom>
          <a:noFill/>
          <a:ln>
            <a:solidFill>
              <a:srgbClr val="4B1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02" y="1508752"/>
            <a:ext cx="4795782" cy="4815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7498" y="3810000"/>
            <a:ext cx="16764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lang="en-US" sz="4800" b="1" cap="small" dirty="0">
                <a:solidFill>
                  <a:srgbClr val="4B15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3800" b="0" dirty="0"/>
              <a:t>lipid bilayer</a:t>
            </a:r>
          </a:p>
        </p:txBody>
      </p:sp>
    </p:spTree>
    <p:extLst>
      <p:ext uri="{BB962C8B-B14F-4D97-AF65-F5344CB8AC3E}">
        <p14:creationId xmlns:p14="http://schemas.microsoft.com/office/powerpoint/2010/main" val="751583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5 -4.81481E-6 L -0.08125 -4.8148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Boundaries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</a:p>
          <a:p>
            <a:pPr lvl="1"/>
            <a:r>
              <a:rPr lang="en-US" dirty="0" smtClean="0"/>
              <a:t>primarily composed of cellulose</a:t>
            </a:r>
          </a:p>
          <a:p>
            <a:pPr lvl="1"/>
            <a:r>
              <a:rPr lang="en-US" dirty="0"/>
              <a:t>plants, algae, fungi, many protozoans and </a:t>
            </a:r>
            <a:r>
              <a:rPr lang="en-US" dirty="0" smtClean="0"/>
              <a:t>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35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Boundaries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capsule or sheath</a:t>
            </a:r>
          </a:p>
          <a:p>
            <a:pPr lvl="1"/>
            <a:r>
              <a:rPr lang="en-US" dirty="0" smtClean="0"/>
              <a:t>many unicellular and colonial organisms</a:t>
            </a:r>
          </a:p>
          <a:p>
            <a:pPr lvl="1"/>
            <a:r>
              <a:rPr lang="en-US" dirty="0" smtClean="0"/>
              <a:t>extra protection</a:t>
            </a:r>
          </a:p>
        </p:txBody>
      </p:sp>
    </p:spTree>
    <p:extLst>
      <p:ext uri="{BB962C8B-B14F-4D97-AF65-F5344CB8AC3E}">
        <p14:creationId xmlns:p14="http://schemas.microsoft.com/office/powerpoint/2010/main" val="3379250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676382"/>
            <a:ext cx="5591176" cy="914400"/>
          </a:xfrm>
        </p:spPr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786743"/>
            <a:ext cx="5591175" cy="3156857"/>
          </a:xfrm>
        </p:spPr>
        <p:txBody>
          <a:bodyPr/>
          <a:lstStyle/>
          <a:p>
            <a:r>
              <a:rPr lang="en-US" dirty="0" smtClean="0"/>
              <a:t>all of the material within the cell membrane except </a:t>
            </a:r>
            <a:br>
              <a:rPr lang="en-US" dirty="0" smtClean="0"/>
            </a:br>
            <a:r>
              <a:rPr lang="en-US" dirty="0" smtClean="0"/>
              <a:t>the nucleus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72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3560" y="1447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logos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478" y="1447800"/>
            <a:ext cx="1882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cap="small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logy</a:t>
            </a:r>
            <a:endParaRPr lang="en-US" sz="6000" b="1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1138" y="144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err="1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cyto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590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6000" b="1" cap="small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810000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“cell”</a:t>
            </a:r>
            <a:endParaRPr lang="en-US" sz="4000" b="1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812977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F335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“study of”</a:t>
            </a:r>
            <a:endParaRPr lang="en-US" sz="4000" b="1" dirty="0">
              <a:solidFill>
                <a:srgbClr val="1F335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8064" y="144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Cyto</a:t>
            </a:r>
            <a:endParaRPr lang="en-US" sz="6000" b="1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97360" y="1524000"/>
            <a:ext cx="0" cy="1015663"/>
          </a:xfrm>
          <a:prstGeom prst="line">
            <a:avLst/>
          </a:prstGeom>
          <a:ln w="38100">
            <a:solidFill>
              <a:srgbClr val="3C5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95481" y="152400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3.1</a:t>
            </a:r>
            <a:endParaRPr lang="en-US" sz="4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76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2917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3691E-6 L 0.04393 -1.369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3628 0.159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79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13333 0.159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79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4" grpId="0"/>
      <p:bldP spid="4" grpId="1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676400"/>
            <a:ext cx="6781800" cy="4038600"/>
          </a:xfrm>
        </p:spPr>
        <p:txBody>
          <a:bodyPr/>
          <a:lstStyle/>
          <a:p>
            <a:r>
              <a:rPr lang="en-US" dirty="0" smtClean="0"/>
              <a:t>Cytoplasmic </a:t>
            </a:r>
            <a:r>
              <a:rPr lang="en-US" dirty="0" smtClean="0"/>
              <a:t>Organelles</a:t>
            </a:r>
            <a:br>
              <a:rPr lang="en-US" dirty="0" smtClean="0"/>
            </a:br>
            <a:r>
              <a:rPr lang="en-US" sz="4800" dirty="0" smtClean="0"/>
              <a:t>(Diagram/Function Quiz pages 62-63)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42964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1143000"/>
          </a:xfrm>
        </p:spPr>
        <p:txBody>
          <a:bodyPr/>
          <a:lstStyle/>
          <a:p>
            <a:r>
              <a:rPr lang="en-US" dirty="0" smtClean="0"/>
              <a:t>Animal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82248"/>
            <a:ext cx="5029200" cy="46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1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1143000"/>
          </a:xfrm>
        </p:spPr>
        <p:txBody>
          <a:bodyPr/>
          <a:lstStyle/>
          <a:p>
            <a:r>
              <a:rPr lang="en-US" dirty="0" smtClean="0"/>
              <a:t>Plant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10" y="1371600"/>
            <a:ext cx="6364980" cy="49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8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“powerhouse of the cell”</a:t>
            </a:r>
          </a:p>
          <a:p>
            <a:r>
              <a:rPr lang="en-US" dirty="0" smtClean="0"/>
              <a:t>center of cellular respiration</a:t>
            </a:r>
          </a:p>
          <a:p>
            <a:r>
              <a:rPr lang="en-US" dirty="0" smtClean="0"/>
              <a:t>cristae</a:t>
            </a:r>
          </a:p>
          <a:p>
            <a:pPr lvl="1"/>
            <a:r>
              <a:rPr lang="en-US" dirty="0" smtClean="0"/>
              <a:t>folds of the inner membrane</a:t>
            </a:r>
          </a:p>
          <a:p>
            <a:pPr lvl="1"/>
            <a:r>
              <a:rPr lang="en-US" dirty="0" smtClean="0"/>
              <a:t>contain enzymes for cellular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2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non-membrane-bound organelles functioning as “protein factories”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03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often called “ER”</a:t>
            </a:r>
          </a:p>
          <a:p>
            <a:r>
              <a:rPr lang="en-US" dirty="0" smtClean="0"/>
              <a:t>folds of membranes running throughout the cytoplasm</a:t>
            </a:r>
          </a:p>
          <a:p>
            <a:r>
              <a:rPr lang="en-US" dirty="0" smtClean="0"/>
              <a:t>rough &amp; smooth</a:t>
            </a:r>
          </a:p>
          <a:p>
            <a:r>
              <a:rPr lang="en-US" dirty="0" smtClean="0"/>
              <a:t>channel &amp;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1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composed of flat, curved membrane-covered sacs</a:t>
            </a:r>
          </a:p>
          <a:p>
            <a:r>
              <a:rPr lang="en-US" dirty="0" smtClean="0"/>
              <a:t>synthesis &amp; secretion</a:t>
            </a:r>
          </a:p>
        </p:txBody>
      </p:sp>
    </p:spTree>
    <p:extLst>
      <p:ext uri="{BB962C8B-B14F-4D97-AF65-F5344CB8AC3E}">
        <p14:creationId xmlns:p14="http://schemas.microsoft.com/office/powerpoint/2010/main" val="355078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contain enzymes for digestion</a:t>
            </a:r>
          </a:p>
          <a:p>
            <a:r>
              <a:rPr lang="en-US" dirty="0" smtClean="0"/>
              <a:t>destroy old or useless cell </a:t>
            </a:r>
            <a:r>
              <a:rPr lang="en-US" dirty="0" smtClean="0"/>
              <a:t>structures</a:t>
            </a:r>
          </a:p>
          <a:p>
            <a:r>
              <a:rPr lang="en-US" dirty="0" smtClean="0"/>
              <a:t>“garbage disposals”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7052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system of fibers within the cell that provides structure for the cell</a:t>
            </a:r>
          </a:p>
          <a:p>
            <a:r>
              <a:rPr lang="en-US" dirty="0" smtClean="0"/>
              <a:t>microtubules</a:t>
            </a:r>
          </a:p>
          <a:p>
            <a:r>
              <a:rPr lang="en-US" dirty="0" smtClean="0"/>
              <a:t>centrosome</a:t>
            </a:r>
          </a:p>
          <a:p>
            <a:r>
              <a:rPr lang="en-US" dirty="0" smtClean="0"/>
              <a:t>microfilaments</a:t>
            </a:r>
          </a:p>
        </p:txBody>
      </p:sp>
    </p:spTree>
    <p:extLst>
      <p:ext uri="{BB962C8B-B14F-4D97-AF65-F5344CB8AC3E}">
        <p14:creationId xmlns:p14="http://schemas.microsoft.com/office/powerpoint/2010/main" val="199153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Flagella and cilia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flagellum</a:t>
            </a:r>
          </a:p>
          <a:p>
            <a:pPr lvl="1"/>
            <a:r>
              <a:rPr lang="en-US" dirty="0" smtClean="0"/>
              <a:t>long, whip-like structure</a:t>
            </a:r>
          </a:p>
          <a:p>
            <a:pPr lvl="1"/>
            <a:r>
              <a:rPr lang="en-US" dirty="0" smtClean="0"/>
              <a:t>motility</a:t>
            </a:r>
          </a:p>
          <a:p>
            <a:r>
              <a:rPr lang="en-US" dirty="0" smtClean="0"/>
              <a:t>cilia</a:t>
            </a:r>
          </a:p>
          <a:p>
            <a:pPr lvl="1"/>
            <a:r>
              <a:rPr lang="en-US" dirty="0" smtClean="0"/>
              <a:t>short, hair-like structures</a:t>
            </a:r>
          </a:p>
          <a:p>
            <a:pPr lvl="1"/>
            <a:r>
              <a:rPr lang="en-US" dirty="0" smtClean="0"/>
              <a:t>motility</a:t>
            </a:r>
          </a:p>
        </p:txBody>
      </p:sp>
    </p:spTree>
    <p:extLst>
      <p:ext uri="{BB962C8B-B14F-4D97-AF65-F5344CB8AC3E}">
        <p14:creationId xmlns:p14="http://schemas.microsoft.com/office/powerpoint/2010/main" val="2738515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534400" cy="50292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1665 Robert Hook’s 			    </a:t>
            </a:r>
            <a:r>
              <a:rPr lang="en-US" sz="2000" dirty="0" smtClean="0"/>
              <a:t> 	        </a:t>
            </a:r>
            <a:r>
              <a:rPr lang="en-US" i="1" dirty="0" err="1" smtClean="0"/>
              <a:t>Micrographia</a:t>
            </a:r>
            <a:r>
              <a:rPr lang="en-US" dirty="0" smtClean="0"/>
              <a:t>	</a:t>
            </a:r>
          </a:p>
          <a:p>
            <a:pPr>
              <a:spcAft>
                <a:spcPts val="800"/>
              </a:spcAft>
            </a:pPr>
            <a:r>
              <a:rPr lang="en-US" sz="3600" dirty="0" smtClean="0"/>
              <a:t>1674 A. van Leeuwenhoek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1833 </a:t>
            </a:r>
            <a:r>
              <a:rPr lang="en-US" dirty="0" smtClean="0"/>
              <a:t>R. Brown		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1838 M. </a:t>
            </a:r>
            <a:r>
              <a:rPr lang="en-US" dirty="0" err="1" smtClean="0"/>
              <a:t>Schleiden</a:t>
            </a:r>
            <a:r>
              <a:rPr lang="en-US" dirty="0" smtClean="0"/>
              <a:t>		  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1839 T. Schwann		</a:t>
            </a:r>
          </a:p>
          <a:p>
            <a:r>
              <a:rPr lang="en-US" dirty="0" smtClean="0"/>
              <a:t>1855 Virchow		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49370" y="921660"/>
            <a:ext cx="3272975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600" b="0" kern="12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6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800"/>
              </a:spcAft>
              <a:buFont typeface="Wingdings" pitchFamily="2" charset="2"/>
              <a:buNone/>
            </a:pPr>
            <a:r>
              <a:rPr dirty="0" smtClean="0">
                <a:solidFill>
                  <a:prstClr val="white">
                    <a:lumMod val="85000"/>
                  </a:prstClr>
                </a:solidFill>
              </a:rPr>
              <a:t>cork          </a:t>
            </a:r>
            <a:r>
              <a:rPr dirty="0" smtClean="0">
                <a:solidFill>
                  <a:prstClr val="white">
                    <a:lumMod val="85000"/>
                  </a:prstClr>
                </a:solidFill>
              </a:rPr>
              <a:t>cells</a:t>
            </a:r>
          </a:p>
          <a:p>
            <a:pPr marL="0" indent="0" algn="r">
              <a:spcAft>
                <a:spcPts val="8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1</a:t>
            </a:r>
            <a:r>
              <a:rPr lang="en-US" baseline="30000" dirty="0" smtClean="0">
                <a:solidFill>
                  <a:prstClr val="white">
                    <a:lumMod val="85000"/>
                  </a:prstClr>
                </a:solidFill>
              </a:rPr>
              <a:t>st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 living</a:t>
            </a:r>
            <a:endParaRPr dirty="0" smtClean="0">
              <a:solidFill>
                <a:prstClr val="white">
                  <a:lumMod val="85000"/>
                </a:prstClr>
              </a:solidFill>
            </a:endParaRPr>
          </a:p>
          <a:p>
            <a:pPr marL="0" indent="0" algn="r">
              <a:spcAft>
                <a:spcPts val="800"/>
              </a:spcAft>
              <a:buFont typeface="Wingdings" pitchFamily="2" charset="2"/>
              <a:buNone/>
            </a:pPr>
            <a:r>
              <a:rPr dirty="0" smtClean="0">
                <a:solidFill>
                  <a:prstClr val="white">
                    <a:lumMod val="85000"/>
                  </a:prstClr>
                </a:solidFill>
              </a:rPr>
              <a:t>nucleus</a:t>
            </a:r>
          </a:p>
          <a:p>
            <a:pPr marL="0" indent="0" algn="r">
              <a:spcAft>
                <a:spcPts val="800"/>
              </a:spcAft>
              <a:buFont typeface="Wingdings" pitchFamily="2" charset="2"/>
              <a:buNone/>
            </a:pPr>
            <a:r>
              <a:rPr dirty="0" smtClean="0">
                <a:solidFill>
                  <a:prstClr val="white">
                    <a:lumMod val="85000"/>
                  </a:prstClr>
                </a:solidFill>
              </a:rPr>
              <a:t>plants</a:t>
            </a:r>
            <a:endParaRPr dirty="0">
              <a:solidFill>
                <a:prstClr val="white">
                  <a:lumMod val="85000"/>
                </a:prstClr>
              </a:solidFill>
            </a:endParaRPr>
          </a:p>
          <a:p>
            <a:pPr marL="0" indent="0" algn="r">
              <a:spcAft>
                <a:spcPts val="800"/>
              </a:spcAft>
              <a:buFont typeface="Wingdings" pitchFamily="2" charset="2"/>
              <a:buNone/>
            </a:pPr>
            <a:r>
              <a:rPr dirty="0" smtClean="0">
                <a:solidFill>
                  <a:prstClr val="white">
                    <a:lumMod val="85000"/>
                  </a:prstClr>
                </a:solidFill>
              </a:rPr>
              <a:t>animals</a:t>
            </a:r>
          </a:p>
          <a:p>
            <a:pPr marL="0" indent="0" algn="r">
              <a:spcAft>
                <a:spcPts val="800"/>
              </a:spcAft>
              <a:buFont typeface="Wingdings" pitchFamily="2" charset="2"/>
              <a:buNone/>
            </a:pPr>
            <a:r>
              <a:rPr dirty="0" smtClean="0">
                <a:solidFill>
                  <a:prstClr val="white">
                    <a:lumMod val="85000"/>
                  </a:prstClr>
                </a:solidFill>
              </a:rPr>
              <a:t>cells from</a:t>
            </a:r>
            <a:br>
              <a:rPr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dirty="0" smtClean="0">
                <a:solidFill>
                  <a:prstClr val="white">
                    <a:lumMod val="85000"/>
                  </a:prstClr>
                </a:solidFill>
              </a:rPr>
              <a:t>other cells</a:t>
            </a:r>
            <a:endParaRPr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45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found in the cells of plants and algae but not in animal cells</a:t>
            </a:r>
          </a:p>
          <a:p>
            <a:r>
              <a:rPr lang="en-US" dirty="0" smtClean="0"/>
              <a:t>leucoplasts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leuco</a:t>
            </a:r>
            <a:r>
              <a:rPr lang="en-US" dirty="0" smtClean="0"/>
              <a:t>” = clear</a:t>
            </a:r>
          </a:p>
          <a:p>
            <a:pPr lvl="1"/>
            <a:r>
              <a:rPr lang="en-US" dirty="0" smtClean="0"/>
              <a:t>storehouse for plant products</a:t>
            </a:r>
          </a:p>
        </p:txBody>
      </p:sp>
    </p:spTree>
    <p:extLst>
      <p:ext uri="{BB962C8B-B14F-4D97-AF65-F5344CB8AC3E}">
        <p14:creationId xmlns:p14="http://schemas.microsoft.com/office/powerpoint/2010/main" val="3866645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found in the cells of plants and algae but not in animal cells</a:t>
            </a:r>
          </a:p>
          <a:p>
            <a:r>
              <a:rPr lang="en-US" dirty="0" smtClean="0"/>
              <a:t>leucoplasts</a:t>
            </a:r>
          </a:p>
          <a:p>
            <a:r>
              <a:rPr lang="en-US" dirty="0" err="1" smtClean="0"/>
              <a:t>chromoplasts</a:t>
            </a:r>
            <a:endParaRPr lang="en-US" dirty="0" smtClean="0"/>
          </a:p>
          <a:p>
            <a:pPr lvl="1"/>
            <a:r>
              <a:rPr lang="en-US" dirty="0" smtClean="0"/>
              <a:t>“chromo” = color</a:t>
            </a:r>
          </a:p>
          <a:p>
            <a:pPr lvl="1"/>
            <a:r>
              <a:rPr lang="en-US" dirty="0" smtClean="0"/>
              <a:t>contain pigments</a:t>
            </a:r>
          </a:p>
        </p:txBody>
      </p:sp>
    </p:spTree>
    <p:extLst>
      <p:ext uri="{BB962C8B-B14F-4D97-AF65-F5344CB8AC3E}">
        <p14:creationId xmlns:p14="http://schemas.microsoft.com/office/powerpoint/2010/main" val="4145003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important in photosynthesis</a:t>
            </a:r>
          </a:p>
          <a:p>
            <a:r>
              <a:rPr lang="en-US" dirty="0" smtClean="0"/>
              <a:t>thylakoids</a:t>
            </a:r>
          </a:p>
          <a:p>
            <a:pPr lvl="1"/>
            <a:r>
              <a:rPr lang="en-US" dirty="0" smtClean="0"/>
              <a:t>flattened sacs inside the chloroplast</a:t>
            </a:r>
          </a:p>
          <a:p>
            <a:pPr lvl="1"/>
            <a:r>
              <a:rPr lang="en-US" dirty="0" smtClean="0"/>
              <a:t>organized into stacks called grana (granum, sing.)</a:t>
            </a:r>
          </a:p>
        </p:txBody>
      </p:sp>
    </p:spTree>
    <p:extLst>
      <p:ext uri="{BB962C8B-B14F-4D97-AF65-F5344CB8AC3E}">
        <p14:creationId xmlns:p14="http://schemas.microsoft.com/office/powerpoint/2010/main" val="264011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membrane-bound sacs for storage</a:t>
            </a:r>
          </a:p>
          <a:p>
            <a:r>
              <a:rPr lang="en-US" dirty="0" smtClean="0"/>
              <a:t>vesicle = a small vacuole</a:t>
            </a:r>
          </a:p>
        </p:txBody>
      </p:sp>
    </p:spTree>
    <p:extLst>
      <p:ext uri="{BB962C8B-B14F-4D97-AF65-F5344CB8AC3E}">
        <p14:creationId xmlns:p14="http://schemas.microsoft.com/office/powerpoint/2010/main" val="3191921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		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food			  ingestion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334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0330" y="3013515"/>
            <a:ext cx="990600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3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9056" y="4572000"/>
            <a:ext cx="990600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3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3936" y="4253698"/>
            <a:ext cx="990600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34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2820330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		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food			  ingestion</a:t>
            </a:r>
          </a:p>
          <a:p>
            <a:pPr marL="0" indent="0">
              <a:buNone/>
            </a:pPr>
            <a:r>
              <a:rPr lang="en-US" dirty="0" smtClean="0"/>
              <a:t>  waste			  egestion</a:t>
            </a:r>
          </a:p>
          <a:p>
            <a:pPr marL="0" indent="0">
              <a:buNone/>
            </a:pPr>
            <a:r>
              <a:rPr lang="en-US" dirty="0" smtClean="0"/>
              <a:t>  central</a:t>
            </a:r>
            <a:r>
              <a:rPr lang="en-US" dirty="0"/>
              <a:t>			  maintains 					        turgor 						  pressure in 					  plant cells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574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		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contractile		  removes extra 					  water from 					  unicellular 						  organisms</a:t>
            </a:r>
          </a:p>
          <a:p>
            <a:pPr marL="0" indent="0">
              <a:buNone/>
            </a:pPr>
            <a:r>
              <a:rPr lang="en-US" dirty="0" smtClean="0"/>
              <a:t>  secretion		  secretes</a:t>
            </a:r>
          </a:p>
        </p:txBody>
      </p:sp>
    </p:spTree>
    <p:extLst>
      <p:ext uri="{BB962C8B-B14F-4D97-AF65-F5344CB8AC3E}">
        <p14:creationId xmlns:p14="http://schemas.microsoft.com/office/powerpoint/2010/main" val="4058795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”control center”</a:t>
            </a:r>
          </a:p>
          <a:p>
            <a:r>
              <a:rPr lang="en-US" dirty="0" smtClean="0"/>
              <a:t>nuclear envelope</a:t>
            </a:r>
          </a:p>
          <a:p>
            <a:r>
              <a:rPr lang="en-US" dirty="0" smtClean="0"/>
              <a:t>chromatin material</a:t>
            </a:r>
          </a:p>
          <a:p>
            <a:r>
              <a:rPr lang="en-US" dirty="0" smtClean="0"/>
              <a:t>nucleolus</a:t>
            </a:r>
          </a:p>
          <a:p>
            <a:pPr lvl="1"/>
            <a:r>
              <a:rPr lang="en-US" dirty="0" smtClean="0"/>
              <a:t>concentrated RNA</a:t>
            </a:r>
          </a:p>
          <a:p>
            <a:pPr lvl="1"/>
            <a:r>
              <a:rPr lang="en-US" dirty="0" smtClean="0"/>
              <a:t>ribosome synthesis</a:t>
            </a:r>
          </a:p>
        </p:txBody>
      </p:sp>
    </p:spTree>
    <p:extLst>
      <p:ext uri="{BB962C8B-B14F-4D97-AF65-F5344CB8AC3E}">
        <p14:creationId xmlns:p14="http://schemas.microsoft.com/office/powerpoint/2010/main" val="71655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secretion vacuole would probably be formed by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191657"/>
            <a:ext cx="7707086" cy="3933372"/>
          </a:xfrm>
        </p:spPr>
        <p:txBody>
          <a:bodyPr/>
          <a:lstStyle/>
          <a:p>
            <a:r>
              <a:rPr lang="en-US" dirty="0" smtClean="0"/>
              <a:t>ribosome.</a:t>
            </a:r>
            <a:endParaRPr lang="en-US" dirty="0"/>
          </a:p>
          <a:p>
            <a:r>
              <a:rPr lang="en-US" dirty="0" smtClean="0"/>
              <a:t>Golgi apparatus.</a:t>
            </a:r>
          </a:p>
          <a:p>
            <a:r>
              <a:rPr lang="en-US" dirty="0" smtClean="0"/>
              <a:t>mitochondria.</a:t>
            </a:r>
          </a:p>
          <a:p>
            <a:r>
              <a:rPr lang="en-US" dirty="0" smtClean="0"/>
              <a:t>lysosome.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743200"/>
            <a:ext cx="3998686" cy="60596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94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Secretion involves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002970"/>
            <a:ext cx="7707086" cy="4194629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emoving </a:t>
            </a:r>
            <a:r>
              <a:rPr lang="en-US" dirty="0" err="1" smtClean="0"/>
              <a:t>nonsoluble</a:t>
            </a:r>
            <a:r>
              <a:rPr lang="en-US" dirty="0" smtClean="0"/>
              <a:t> wastes.</a:t>
            </a:r>
            <a:endParaRPr lang="en-US" dirty="0"/>
          </a:p>
          <a:p>
            <a:r>
              <a:rPr lang="en-US" dirty="0" smtClean="0"/>
              <a:t>removing soluble wastes.</a:t>
            </a:r>
            <a:endParaRPr lang="en-US" dirty="0"/>
          </a:p>
          <a:p>
            <a:r>
              <a:rPr lang="en-US" dirty="0" smtClean="0"/>
              <a:t>moving substances into the cell.</a:t>
            </a:r>
            <a:endParaRPr lang="en-US" dirty="0"/>
          </a:p>
          <a:p>
            <a:r>
              <a:rPr lang="en-US" dirty="0" smtClean="0"/>
              <a:t>releasing substances from the cell.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726552"/>
            <a:ext cx="7670800" cy="60596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01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Cells are the </a:t>
            </a:r>
            <a:r>
              <a:rPr lang="en-US" dirty="0" smtClean="0"/>
              <a:t>basic unit of all living things.</a:t>
            </a:r>
            <a:endParaRPr lang="en-US" dirty="0" smtClean="0"/>
          </a:p>
          <a:p>
            <a:r>
              <a:rPr lang="en-US" dirty="0" smtClean="0"/>
              <a:t>Cells </a:t>
            </a:r>
            <a:r>
              <a:rPr lang="en-US" dirty="0" smtClean="0"/>
              <a:t>perform all the functions of living things.</a:t>
            </a:r>
          </a:p>
          <a:p>
            <a:r>
              <a:rPr lang="en-US" dirty="0" smtClean="0"/>
              <a:t>Cells </a:t>
            </a:r>
            <a:r>
              <a:rPr lang="en-US" dirty="0" smtClean="0"/>
              <a:t>come from </a:t>
            </a:r>
            <a:r>
              <a:rPr lang="en-US" dirty="0" smtClean="0"/>
              <a:t>the reproduction of existing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50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contains enzymes for digestion?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307764"/>
            <a:ext cx="7707086" cy="4194629"/>
          </a:xfrm>
        </p:spPr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  <a:p>
            <a:r>
              <a:rPr lang="en-US" dirty="0" smtClean="0"/>
              <a:t>smooth ER</a:t>
            </a:r>
            <a:endParaRPr lang="en-US" dirty="0"/>
          </a:p>
          <a:p>
            <a:r>
              <a:rPr lang="en-US" dirty="0" smtClean="0"/>
              <a:t>Golgi apparatus</a:t>
            </a:r>
            <a:endParaRPr lang="en-US" dirty="0"/>
          </a:p>
          <a:p>
            <a:r>
              <a:rPr lang="en-US" dirty="0" smtClean="0"/>
              <a:t>lysosomes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4074888"/>
            <a:ext cx="3280229" cy="60596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05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_________ synthesize proteins.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191657"/>
            <a:ext cx="7707086" cy="3933372"/>
          </a:xfrm>
        </p:spPr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  <a:p>
            <a:r>
              <a:rPr lang="en-US" dirty="0" smtClean="0"/>
              <a:t>Ribosomes</a:t>
            </a:r>
          </a:p>
          <a:p>
            <a:r>
              <a:rPr lang="en-US" dirty="0" smtClean="0"/>
              <a:t>Leucoplasts</a:t>
            </a:r>
          </a:p>
          <a:p>
            <a:r>
              <a:rPr lang="en-US" dirty="0" err="1" smtClean="0"/>
              <a:t>Chromoplasts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743200"/>
            <a:ext cx="3207657" cy="60596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718" y="914400"/>
            <a:ext cx="30044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D8D8D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Ribosomes</a:t>
            </a:r>
          </a:p>
        </p:txBody>
      </p:sp>
    </p:spTree>
    <p:extLst>
      <p:ext uri="{BB962C8B-B14F-4D97-AF65-F5344CB8AC3E}">
        <p14:creationId xmlns:p14="http://schemas.microsoft.com/office/powerpoint/2010/main" val="3753730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breakdown of food to release energy for the cell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714171"/>
            <a:ext cx="7707086" cy="3410858"/>
          </a:xfrm>
        </p:spPr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  <a:p>
            <a:r>
              <a:rPr lang="en-US" dirty="0" smtClean="0"/>
              <a:t>synthesis</a:t>
            </a:r>
          </a:p>
          <a:p>
            <a:r>
              <a:rPr lang="en-US" dirty="0" smtClean="0"/>
              <a:t>absorption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696058"/>
            <a:ext cx="3207657" cy="60596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in cellular respiration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206171"/>
            <a:ext cx="7707086" cy="3918858"/>
          </a:xfrm>
        </p:spPr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  <a:p>
            <a:r>
              <a:rPr lang="en-US" dirty="0" smtClean="0"/>
              <a:t>plastids</a:t>
            </a:r>
          </a:p>
          <a:p>
            <a:r>
              <a:rPr lang="en-US" dirty="0" smtClean="0"/>
              <a:t>rough ER</a:t>
            </a:r>
          </a:p>
          <a:p>
            <a:r>
              <a:rPr lang="en-US" dirty="0" smtClean="0"/>
              <a:t>smooth ER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159040"/>
            <a:ext cx="3454400" cy="60596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5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structures are found in plant cells but not in animal cells?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598057"/>
            <a:ext cx="7707086" cy="3526972"/>
          </a:xfrm>
        </p:spPr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  <a:p>
            <a:r>
              <a:rPr lang="en-US" dirty="0" smtClean="0"/>
              <a:t>central vacuole</a:t>
            </a:r>
          </a:p>
          <a:p>
            <a:r>
              <a:rPr lang="en-US" dirty="0" smtClean="0"/>
              <a:t>chloroplasts</a:t>
            </a:r>
          </a:p>
          <a:p>
            <a:r>
              <a:rPr lang="en-US" dirty="0" smtClean="0"/>
              <a:t>choices a and c</a:t>
            </a:r>
          </a:p>
          <a:p>
            <a:r>
              <a:rPr lang="en-US" dirty="0" smtClean="0"/>
              <a:t>all the above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4931214"/>
            <a:ext cx="3454400" cy="60596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2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21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Introduction </a:t>
            </a: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to </a:t>
            </a:r>
            <a:r>
              <a:rPr lang="en-US" sz="6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15050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Cells and Their Environment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1600" y="3254958"/>
            <a:ext cx="6400800" cy="566380"/>
            <a:chOff x="1371600" y="29501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1876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2950158"/>
              <a:ext cx="853122" cy="566380"/>
            </a:xfrm>
            <a:prstGeom prst="ellipse">
              <a:avLst/>
            </a:prstGeom>
            <a:solidFill>
              <a:srgbClr val="6D1961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56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676425"/>
            <a:ext cx="5591176" cy="914400"/>
          </a:xfrm>
        </p:spPr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590826"/>
            <a:ext cx="5591175" cy="939477"/>
          </a:xfrm>
        </p:spPr>
        <p:txBody>
          <a:bodyPr/>
          <a:lstStyle/>
          <a:p>
            <a:r>
              <a:rPr lang="en-US" dirty="0" smtClean="0"/>
              <a:t>a dynamic equilibrium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0" y="298847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3.4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0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optimal point</a:t>
            </a:r>
          </a:p>
          <a:p>
            <a:r>
              <a:rPr lang="en-US" dirty="0" smtClean="0"/>
              <a:t>optimal range</a:t>
            </a:r>
          </a:p>
          <a:p>
            <a:r>
              <a:rPr lang="en-US" dirty="0" smtClean="0"/>
              <a:t>range of tolerance</a:t>
            </a:r>
          </a:p>
          <a:p>
            <a:r>
              <a:rPr lang="en-US" dirty="0" smtClean="0"/>
              <a:t>limit of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1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80182"/>
            <a:ext cx="7620000" cy="206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088706"/>
            <a:ext cx="1349298" cy="286764"/>
          </a:xfrm>
          <a:prstGeom prst="rect">
            <a:avLst/>
          </a:prstGeom>
          <a:solidFill>
            <a:srgbClr val="D9D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71814" y="2786059"/>
            <a:ext cx="2683670" cy="406265"/>
          </a:xfrm>
          <a:prstGeom prst="rect">
            <a:avLst/>
          </a:prstGeom>
          <a:solidFill>
            <a:srgbClr val="D9DEE2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range of tolerance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4385203"/>
            <a:ext cx="1203723" cy="720197"/>
          </a:xfrm>
          <a:prstGeom prst="rect">
            <a:avLst/>
          </a:prstGeom>
          <a:solidFill>
            <a:srgbClr val="D9DEE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optimal 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5927" y="3460885"/>
            <a:ext cx="2099073" cy="406265"/>
          </a:xfrm>
          <a:prstGeom prst="rect">
            <a:avLst/>
          </a:prstGeom>
          <a:solidFill>
            <a:srgbClr val="DAC6E1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optimal range</a:t>
            </a:r>
          </a:p>
        </p:txBody>
      </p:sp>
    </p:spTree>
    <p:extLst>
      <p:ext uri="{BB962C8B-B14F-4D97-AF65-F5344CB8AC3E}">
        <p14:creationId xmlns:p14="http://schemas.microsoft.com/office/powerpoint/2010/main" val="151626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95048"/>
            <a:ext cx="7315200" cy="2262446"/>
          </a:xfrm>
        </p:spPr>
        <p:txBody>
          <a:bodyPr/>
          <a:lstStyle/>
          <a:p>
            <a:r>
              <a:rPr lang="en-US" dirty="0" smtClean="0"/>
              <a:t>All cells are surrounded by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6048"/>
            <a:ext cx="8381999" cy="1510352"/>
          </a:xfrm>
        </p:spPr>
        <p:txBody>
          <a:bodyPr/>
          <a:lstStyle/>
          <a:p>
            <a:pPr algn="ctr"/>
            <a:r>
              <a:rPr lang="en-US" dirty="0" smtClean="0"/>
              <a:t>Processes of the </a:t>
            </a:r>
            <a:r>
              <a:rPr lang="en-US" dirty="0" smtClean="0"/>
              <a:t>Cell</a:t>
            </a:r>
            <a:br>
              <a:rPr lang="en-US" dirty="0" smtClean="0"/>
            </a:br>
            <a:r>
              <a:rPr lang="en-US" dirty="0" smtClean="0"/>
              <a:t>(look at chart on page 58)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digestion</a:t>
            </a:r>
          </a:p>
          <a:p>
            <a:r>
              <a:rPr lang="en-US" dirty="0" smtClean="0"/>
              <a:t>synthesis</a:t>
            </a:r>
          </a:p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irritability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0" y="1973946"/>
            <a:ext cx="3650346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600" b="0" kern="12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6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white">
                  <a:lumMod val="85000"/>
                </a:prstClr>
              </a:solidFill>
            </a:endParaRPr>
          </a:p>
          <a:p>
            <a:r>
              <a:rPr lang="fr-FR" dirty="0" err="1" smtClean="0">
                <a:solidFill>
                  <a:prstClr val="white">
                    <a:lumMod val="85000"/>
                  </a:prstClr>
                </a:solidFill>
              </a:rPr>
              <a:t>excretion</a:t>
            </a:r>
            <a:endParaRPr lang="fr-FR" dirty="0" smtClean="0">
              <a:solidFill>
                <a:prstClr val="white">
                  <a:lumMod val="85000"/>
                </a:prstClr>
              </a:solidFill>
            </a:endParaRPr>
          </a:p>
          <a:p>
            <a:r>
              <a:rPr lang="fr-FR" dirty="0" err="1" smtClean="0">
                <a:solidFill>
                  <a:prstClr val="white">
                    <a:lumMod val="85000"/>
                  </a:prstClr>
                </a:solidFill>
              </a:rPr>
              <a:t>egestion</a:t>
            </a:r>
            <a:endParaRPr lang="fr-FR" dirty="0" smtClean="0">
              <a:solidFill>
                <a:prstClr val="white">
                  <a:lumMod val="85000"/>
                </a:prstClr>
              </a:solidFill>
            </a:endParaRPr>
          </a:p>
          <a:p>
            <a:r>
              <a:rPr lang="fr-FR" dirty="0" err="1" smtClean="0">
                <a:solidFill>
                  <a:prstClr val="white">
                    <a:lumMod val="85000"/>
                  </a:prstClr>
                </a:solidFill>
              </a:rPr>
              <a:t>secretion</a:t>
            </a:r>
            <a:endParaRPr lang="fr-FR" dirty="0" smtClean="0">
              <a:solidFill>
                <a:prstClr val="white">
                  <a:lumMod val="85000"/>
                </a:prstClr>
              </a:solidFill>
            </a:endParaRPr>
          </a:p>
          <a:p>
            <a:r>
              <a:rPr lang="fr-FR" dirty="0" err="1" smtClean="0">
                <a:solidFill>
                  <a:prstClr val="white">
                    <a:lumMod val="85000"/>
                  </a:prstClr>
                </a:solidFill>
              </a:rPr>
              <a:t>homeostasis</a:t>
            </a:r>
            <a:endParaRPr lang="fr-FR" dirty="0" smtClean="0">
              <a:solidFill>
                <a:prstClr val="white">
                  <a:lumMod val="85000"/>
                </a:prstClr>
              </a:solidFill>
            </a:endParaRPr>
          </a:p>
          <a:p>
            <a:r>
              <a:rPr lang="fr-FR" dirty="0" smtClean="0">
                <a:solidFill>
                  <a:prstClr val="white">
                    <a:lumMod val="85000"/>
                  </a:prstClr>
                </a:solidFill>
              </a:rPr>
              <a:t>reproduction</a:t>
            </a:r>
          </a:p>
        </p:txBody>
      </p:sp>
    </p:spTree>
    <p:extLst>
      <p:ext uri="{BB962C8B-B14F-4D97-AF65-F5344CB8AC3E}">
        <p14:creationId xmlns:p14="http://schemas.microsoft.com/office/powerpoint/2010/main" val="143282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of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0"/>
            <a:ext cx="7620000" cy="3635829"/>
          </a:xfrm>
        </p:spPr>
        <p:txBody>
          <a:bodyPr>
            <a:noAutofit/>
          </a:bodyPr>
          <a:lstStyle/>
          <a:p>
            <a:r>
              <a:rPr lang="en-US" dirty="0" smtClean="0"/>
              <a:t>isotonic </a:t>
            </a:r>
          </a:p>
          <a:p>
            <a:r>
              <a:rPr lang="en-US" dirty="0" smtClean="0"/>
              <a:t>hypotonic</a:t>
            </a:r>
          </a:p>
          <a:p>
            <a:r>
              <a:rPr lang="en-US" dirty="0" smtClean="0"/>
              <a:t>hypertonic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039570" y="2307770"/>
            <a:ext cx="4550780" cy="363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600" b="0" kern="12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6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dirty="0" smtClean="0">
                <a:solidFill>
                  <a:srgbClr val="F2DC96"/>
                </a:solidFill>
              </a:rPr>
              <a:t>equal</a:t>
            </a:r>
          </a:p>
          <a:p>
            <a:pPr marL="0" indent="0">
              <a:buFont typeface="Wingdings" pitchFamily="2" charset="2"/>
              <a:buNone/>
            </a:pPr>
            <a:r>
              <a:rPr dirty="0" smtClean="0">
                <a:solidFill>
                  <a:srgbClr val="F2DC96"/>
                </a:solidFill>
              </a:rPr>
              <a:t>under or beneath</a:t>
            </a:r>
          </a:p>
          <a:p>
            <a:pPr marL="0" indent="0">
              <a:buFont typeface="Wingdings" pitchFamily="2" charset="2"/>
              <a:buNone/>
            </a:pPr>
            <a:r>
              <a:rPr dirty="0" smtClean="0">
                <a:solidFill>
                  <a:srgbClr val="F2DC96"/>
                </a:solidFill>
              </a:rPr>
              <a:t>over or beyond</a:t>
            </a:r>
          </a:p>
        </p:txBody>
      </p:sp>
    </p:spTree>
    <p:extLst>
      <p:ext uri="{BB962C8B-B14F-4D97-AF65-F5344CB8AC3E}">
        <p14:creationId xmlns:p14="http://schemas.microsoft.com/office/powerpoint/2010/main" val="67356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Isotonic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0"/>
            <a:ext cx="7620000" cy="3635829"/>
          </a:xfrm>
        </p:spPr>
        <p:txBody>
          <a:bodyPr>
            <a:noAutofit/>
          </a:bodyPr>
          <a:lstStyle/>
          <a:p>
            <a:r>
              <a:rPr lang="en-US" dirty="0" smtClean="0"/>
              <a:t>The concentration of solutes &amp; water in the solution </a:t>
            </a:r>
            <a:r>
              <a:rPr lang="en-US" dirty="0" smtClean="0">
                <a:solidFill>
                  <a:srgbClr val="F2DC96"/>
                </a:solidFill>
              </a:rPr>
              <a:t>equals</a:t>
            </a:r>
            <a:r>
              <a:rPr lang="en-US" dirty="0" smtClean="0"/>
              <a:t> the concentration of solutes and water inside the cell.</a:t>
            </a:r>
          </a:p>
          <a:p>
            <a:r>
              <a:rPr lang="en-US" dirty="0" smtClean="0"/>
              <a:t>Red blood cells are an example.</a:t>
            </a:r>
          </a:p>
        </p:txBody>
      </p:sp>
    </p:spTree>
    <p:extLst>
      <p:ext uri="{BB962C8B-B14F-4D97-AF65-F5344CB8AC3E}">
        <p14:creationId xmlns:p14="http://schemas.microsoft.com/office/powerpoint/2010/main" val="75370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926978"/>
          </a:xfrm>
        </p:spPr>
        <p:txBody>
          <a:bodyPr/>
          <a:lstStyle/>
          <a:p>
            <a:r>
              <a:rPr lang="en-US" dirty="0" smtClean="0"/>
              <a:t>Isotonic 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37" y="2535214"/>
            <a:ext cx="3162235" cy="17465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6168" y="1886860"/>
            <a:ext cx="4702629" cy="3077030"/>
          </a:xfrm>
          <a:prstGeom prst="rect">
            <a:avLst/>
          </a:prstGeom>
          <a:noFill/>
          <a:ln w="57150">
            <a:solidFill>
              <a:srgbClr val="6D2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2467089" y="2220565"/>
            <a:ext cx="246742" cy="246864"/>
          </a:xfrm>
          <a:prstGeom prst="donut">
            <a:avLst>
              <a:gd name="adj" fmla="val 2310"/>
            </a:avLst>
          </a:prstGeom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3549310" y="219153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5115038" y="219153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6390414" y="329468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2515054" y="3305568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3841640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2523218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6143672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5115038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6334237" y="2191539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3811816" y="2704181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5041219" y="2788833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3883366" y="359241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4991667" y="3639703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804230" y="2271427"/>
            <a:ext cx="0" cy="360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30108" y="2271427"/>
            <a:ext cx="0" cy="36018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02986" y="4197238"/>
            <a:ext cx="0" cy="360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201434" y="4173199"/>
            <a:ext cx="0" cy="36018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537893" y="2827613"/>
            <a:ext cx="232768" cy="234418"/>
            <a:chOff x="2638668" y="2752730"/>
            <a:chExt cx="232768" cy="23441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982138" y="2217101"/>
            <a:ext cx="232768" cy="234418"/>
            <a:chOff x="2638668" y="2752730"/>
            <a:chExt cx="232768" cy="23441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537893" y="3886567"/>
            <a:ext cx="232768" cy="234418"/>
            <a:chOff x="2638668" y="2752730"/>
            <a:chExt cx="232768" cy="23441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7658" y="4446436"/>
            <a:ext cx="232768" cy="234418"/>
            <a:chOff x="2638668" y="2752730"/>
            <a:chExt cx="232768" cy="23441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441098" y="4542908"/>
            <a:ext cx="232768" cy="234418"/>
            <a:chOff x="2638668" y="2752730"/>
            <a:chExt cx="232768" cy="23441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638800" y="4478797"/>
            <a:ext cx="232768" cy="234418"/>
            <a:chOff x="2638668" y="2752730"/>
            <a:chExt cx="232768" cy="23441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341224" y="3962820"/>
            <a:ext cx="232768" cy="234418"/>
            <a:chOff x="2638668" y="2752730"/>
            <a:chExt cx="232768" cy="234418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404388" y="2704181"/>
            <a:ext cx="232768" cy="234418"/>
            <a:chOff x="2638668" y="2752730"/>
            <a:chExt cx="232768" cy="23441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755184" y="2191537"/>
            <a:ext cx="232768" cy="234418"/>
            <a:chOff x="2638668" y="2752730"/>
            <a:chExt cx="232768" cy="23441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435973" y="2154218"/>
            <a:ext cx="232768" cy="234418"/>
            <a:chOff x="2638668" y="2752730"/>
            <a:chExt cx="232768" cy="23441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435973" y="2833836"/>
            <a:ext cx="232768" cy="234418"/>
            <a:chOff x="2638668" y="2752730"/>
            <a:chExt cx="232768" cy="234418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432926" y="3177473"/>
            <a:ext cx="232768" cy="234418"/>
            <a:chOff x="2638668" y="2752730"/>
            <a:chExt cx="232768" cy="23441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559092" y="3215567"/>
            <a:ext cx="232768" cy="234418"/>
            <a:chOff x="2638668" y="2752730"/>
            <a:chExt cx="232768" cy="23441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475706" y="3714403"/>
            <a:ext cx="232768" cy="234418"/>
            <a:chOff x="2638668" y="2752730"/>
            <a:chExt cx="232768" cy="23441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933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Hypotonic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0"/>
            <a:ext cx="7620000" cy="3635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concentration of solutes is </a:t>
            </a:r>
            <a:r>
              <a:rPr lang="en-US" dirty="0" smtClean="0">
                <a:solidFill>
                  <a:srgbClr val="F2DC96"/>
                </a:solidFill>
              </a:rPr>
              <a:t>lower</a:t>
            </a:r>
            <a:r>
              <a:rPr lang="en-US" dirty="0" smtClean="0"/>
              <a:t> in the solution than inside the cell.</a:t>
            </a:r>
          </a:p>
        </p:txBody>
      </p:sp>
    </p:spTree>
    <p:extLst>
      <p:ext uri="{BB962C8B-B14F-4D97-AF65-F5344CB8AC3E}">
        <p14:creationId xmlns:p14="http://schemas.microsoft.com/office/powerpoint/2010/main" val="20426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37" y="2535214"/>
            <a:ext cx="3162235" cy="1746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Hypotonic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6168" y="1886860"/>
            <a:ext cx="4702629" cy="3077030"/>
          </a:xfrm>
          <a:prstGeom prst="rect">
            <a:avLst/>
          </a:prstGeom>
          <a:noFill/>
          <a:ln w="57150">
            <a:solidFill>
              <a:srgbClr val="6D2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745920" y="222056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430458" y="2031761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390414" y="329468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15054" y="3305568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456084" y="462999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802049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143672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612225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401458" y="2752261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3958548" y="381744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594548" y="332938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3199903" y="3205948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5086409" y="383857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16274" y="2169458"/>
            <a:ext cx="232768" cy="234418"/>
            <a:chOff x="2638668" y="2752730"/>
            <a:chExt cx="232768" cy="23441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645412" y="3960821"/>
            <a:ext cx="232768" cy="234418"/>
            <a:chOff x="2638668" y="2752730"/>
            <a:chExt cx="232768" cy="23441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040934" y="3813389"/>
            <a:ext cx="232768" cy="234418"/>
            <a:chOff x="2638668" y="2752730"/>
            <a:chExt cx="232768" cy="23441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360709" y="2109579"/>
            <a:ext cx="232768" cy="234418"/>
            <a:chOff x="2638668" y="2752730"/>
            <a:chExt cx="232768" cy="23441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863166" y="2875693"/>
            <a:ext cx="232768" cy="234418"/>
            <a:chOff x="2638668" y="2752730"/>
            <a:chExt cx="232768" cy="234418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342676" y="3602552"/>
            <a:ext cx="232768" cy="234418"/>
            <a:chOff x="2638668" y="2752730"/>
            <a:chExt cx="232768" cy="23441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702826" y="3833743"/>
            <a:ext cx="232768" cy="234418"/>
            <a:chOff x="2638668" y="2752730"/>
            <a:chExt cx="232768" cy="23441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502828" y="3529240"/>
            <a:ext cx="232768" cy="234418"/>
            <a:chOff x="2638668" y="2752730"/>
            <a:chExt cx="232768" cy="23441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416274" y="2875693"/>
            <a:ext cx="232768" cy="234418"/>
            <a:chOff x="2638668" y="2752730"/>
            <a:chExt cx="232768" cy="234418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987862" y="2916088"/>
            <a:ext cx="232768" cy="234418"/>
            <a:chOff x="2638668" y="2752730"/>
            <a:chExt cx="232768" cy="23441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470721" y="2950784"/>
            <a:ext cx="232768" cy="234418"/>
            <a:chOff x="2638668" y="2752730"/>
            <a:chExt cx="232768" cy="23441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314074" y="3529240"/>
            <a:ext cx="232768" cy="234418"/>
            <a:chOff x="2638668" y="2752730"/>
            <a:chExt cx="232768" cy="23441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Donut 84"/>
          <p:cNvSpPr/>
          <p:nvPr/>
        </p:nvSpPr>
        <p:spPr>
          <a:xfrm>
            <a:off x="6210866" y="270392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Donut 85"/>
          <p:cNvSpPr/>
          <p:nvPr/>
        </p:nvSpPr>
        <p:spPr>
          <a:xfrm>
            <a:off x="5560106" y="4310558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Donut 86"/>
          <p:cNvSpPr/>
          <p:nvPr/>
        </p:nvSpPr>
        <p:spPr>
          <a:xfrm>
            <a:off x="3875135" y="228835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Donut 87"/>
          <p:cNvSpPr/>
          <p:nvPr/>
        </p:nvSpPr>
        <p:spPr>
          <a:xfrm>
            <a:off x="6087495" y="222056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Donut 88"/>
          <p:cNvSpPr/>
          <p:nvPr/>
        </p:nvSpPr>
        <p:spPr>
          <a:xfrm>
            <a:off x="3076532" y="3968123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Donut 89"/>
          <p:cNvSpPr/>
          <p:nvPr/>
        </p:nvSpPr>
        <p:spPr>
          <a:xfrm>
            <a:off x="4984107" y="4386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Donut 90"/>
          <p:cNvSpPr/>
          <p:nvPr/>
        </p:nvSpPr>
        <p:spPr>
          <a:xfrm>
            <a:off x="4963038" y="228835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Hypotonic 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86" y="2390074"/>
            <a:ext cx="2123539" cy="2094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6168" y="1886860"/>
            <a:ext cx="4702629" cy="3077030"/>
          </a:xfrm>
          <a:prstGeom prst="rect">
            <a:avLst/>
          </a:prstGeom>
          <a:noFill/>
          <a:ln w="57150">
            <a:solidFill>
              <a:srgbClr val="6D2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745920" y="222056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430458" y="2031761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390414" y="329468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15054" y="3305568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456084" y="462999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802049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143672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087495" y="222056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955940" y="2781513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915352" y="276189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3958548" y="381744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004932" y="376688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3672681" y="3306743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5238409" y="327771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4434311" y="329936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4430458" y="394837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4456084" y="26658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448518" y="2457904"/>
            <a:ext cx="610402" cy="428171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039266" y="2457007"/>
            <a:ext cx="686805" cy="40927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61780" y="4078030"/>
            <a:ext cx="754771" cy="426196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066845" y="4047807"/>
            <a:ext cx="668751" cy="42341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16274" y="2169458"/>
            <a:ext cx="232768" cy="234418"/>
            <a:chOff x="2638668" y="2752730"/>
            <a:chExt cx="232768" cy="23441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79222" y="2818502"/>
            <a:ext cx="232768" cy="234418"/>
            <a:chOff x="2638668" y="2752730"/>
            <a:chExt cx="232768" cy="23441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645412" y="3960821"/>
            <a:ext cx="232768" cy="234418"/>
            <a:chOff x="2638668" y="2752730"/>
            <a:chExt cx="232768" cy="23441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502828" y="4504226"/>
            <a:ext cx="232768" cy="234418"/>
            <a:chOff x="2638668" y="2752730"/>
            <a:chExt cx="232768" cy="23441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361780" y="4573403"/>
            <a:ext cx="232768" cy="234418"/>
            <a:chOff x="2638668" y="2752730"/>
            <a:chExt cx="232768" cy="23441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040934" y="3813389"/>
            <a:ext cx="232768" cy="234418"/>
            <a:chOff x="2638668" y="2752730"/>
            <a:chExt cx="232768" cy="23441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978098" y="2752261"/>
            <a:ext cx="232768" cy="234418"/>
            <a:chOff x="2638668" y="2752730"/>
            <a:chExt cx="232768" cy="23441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360709" y="2109579"/>
            <a:ext cx="232768" cy="234418"/>
            <a:chOff x="2638668" y="2752730"/>
            <a:chExt cx="232768" cy="23441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654038" y="3028377"/>
            <a:ext cx="232768" cy="234418"/>
            <a:chOff x="2638668" y="2752730"/>
            <a:chExt cx="232768" cy="234418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48200" y="3651782"/>
            <a:ext cx="232768" cy="234418"/>
            <a:chOff x="2638668" y="2752730"/>
            <a:chExt cx="232768" cy="23441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316930" y="3646449"/>
            <a:ext cx="232768" cy="234418"/>
            <a:chOff x="2638668" y="2752730"/>
            <a:chExt cx="232768" cy="23441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008241" y="3437562"/>
            <a:ext cx="232768" cy="234418"/>
            <a:chOff x="2638668" y="2752730"/>
            <a:chExt cx="232768" cy="23441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962400" y="3106572"/>
            <a:ext cx="232768" cy="234418"/>
            <a:chOff x="2638668" y="2752730"/>
            <a:chExt cx="232768" cy="234418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251881" y="2895600"/>
            <a:ext cx="232768" cy="234418"/>
            <a:chOff x="2638668" y="2752730"/>
            <a:chExt cx="232768" cy="23441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986537" y="3106585"/>
            <a:ext cx="232768" cy="234418"/>
            <a:chOff x="2638668" y="2752730"/>
            <a:chExt cx="232768" cy="23441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915352" y="3465813"/>
            <a:ext cx="232768" cy="234418"/>
            <a:chOff x="2638668" y="2752730"/>
            <a:chExt cx="232768" cy="23441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70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in </a:t>
            </a:r>
            <a:r>
              <a:rPr lang="en-US" dirty="0" smtClean="0"/>
              <a:t>Hypotonic Environments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409370"/>
            <a:ext cx="7620000" cy="3476173"/>
          </a:xfrm>
        </p:spPr>
        <p:txBody>
          <a:bodyPr/>
          <a:lstStyle/>
          <a:p>
            <a:r>
              <a:rPr lang="en-US" dirty="0" smtClean="0"/>
              <a:t>gain water too quickly</a:t>
            </a:r>
          </a:p>
          <a:p>
            <a:r>
              <a:rPr lang="en-US" dirty="0" smtClean="0"/>
              <a:t>may have structures to prevent cytolysis</a:t>
            </a:r>
          </a:p>
          <a:p>
            <a:pPr lvl="1"/>
            <a:r>
              <a:rPr lang="en-US" dirty="0" smtClean="0"/>
              <a:t>cell wall</a:t>
            </a:r>
          </a:p>
          <a:p>
            <a:pPr lvl="1"/>
            <a:r>
              <a:rPr lang="en-US" dirty="0" smtClean="0"/>
              <a:t>contractile vacuole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3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641700"/>
            <a:ext cx="5591176" cy="914400"/>
          </a:xfrm>
        </p:spPr>
        <p:txBody>
          <a:bodyPr/>
          <a:lstStyle/>
          <a:p>
            <a:r>
              <a:rPr lang="en-US" dirty="0" smtClean="0"/>
              <a:t>Cytolysis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556101"/>
            <a:ext cx="5591175" cy="1749681"/>
          </a:xfrm>
        </p:spPr>
        <p:txBody>
          <a:bodyPr/>
          <a:lstStyle/>
          <a:p>
            <a:r>
              <a:rPr lang="en-US" dirty="0" smtClean="0"/>
              <a:t>the bursting of a cell due to internal water pressure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3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Hypertonic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0"/>
            <a:ext cx="7620000" cy="3635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ratio of solutes to water is </a:t>
            </a:r>
            <a:r>
              <a:rPr lang="en-US" dirty="0">
                <a:solidFill>
                  <a:srgbClr val="F2DC96"/>
                </a:solidFill>
              </a:rPr>
              <a:t>higher</a:t>
            </a:r>
            <a:r>
              <a:rPr lang="en-US" dirty="0" smtClean="0"/>
              <a:t> in the solution than inside the cell.</a:t>
            </a:r>
          </a:p>
        </p:txBody>
      </p:sp>
    </p:spTree>
    <p:extLst>
      <p:ext uri="{BB962C8B-B14F-4D97-AF65-F5344CB8AC3E}">
        <p14:creationId xmlns:p14="http://schemas.microsoft.com/office/powerpoint/2010/main" val="65628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37" y="2535214"/>
            <a:ext cx="3162235" cy="1746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Hypertonic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6168" y="1886860"/>
            <a:ext cx="4702629" cy="3077030"/>
          </a:xfrm>
          <a:prstGeom prst="rect">
            <a:avLst/>
          </a:prstGeom>
          <a:noFill/>
          <a:ln w="57150">
            <a:solidFill>
              <a:srgbClr val="6D2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872632" y="281158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220005" y="2786741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361780" y="2139049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458858" y="329468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374382" y="319159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996688" y="371063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143672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827537" y="3785643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453389" y="290784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612322" y="313052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434111" y="219153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429464" y="4462954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5718948" y="406720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157070" y="312461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954692" y="3248044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2822938" y="403250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467089" y="220734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6439012" y="2660978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4625890" y="3285034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71800" y="2133600"/>
            <a:ext cx="232768" cy="234418"/>
            <a:chOff x="2638668" y="2752730"/>
            <a:chExt cx="232768" cy="23441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501032" y="2209800"/>
            <a:ext cx="232768" cy="234418"/>
            <a:chOff x="2638668" y="2752730"/>
            <a:chExt cx="232768" cy="23441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625012" y="2728118"/>
            <a:ext cx="232768" cy="234418"/>
            <a:chOff x="2638668" y="2752730"/>
            <a:chExt cx="232768" cy="23441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53576" y="3552432"/>
            <a:ext cx="232768" cy="234418"/>
            <a:chOff x="2638668" y="2752730"/>
            <a:chExt cx="232768" cy="23441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450382" y="4596612"/>
            <a:ext cx="232768" cy="234418"/>
            <a:chOff x="2638668" y="2752730"/>
            <a:chExt cx="232768" cy="23441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877639" y="4583582"/>
            <a:ext cx="232768" cy="234418"/>
            <a:chOff x="2638668" y="2752730"/>
            <a:chExt cx="232768" cy="23441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450382" y="4146211"/>
            <a:ext cx="232768" cy="234418"/>
            <a:chOff x="2638668" y="2752730"/>
            <a:chExt cx="232768" cy="23441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010662" y="4546174"/>
            <a:ext cx="232768" cy="234418"/>
            <a:chOff x="2638668" y="2752730"/>
            <a:chExt cx="232768" cy="23441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872632" y="4479403"/>
            <a:ext cx="232768" cy="234418"/>
            <a:chOff x="2638668" y="2752730"/>
            <a:chExt cx="232768" cy="234418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64544" y="4598431"/>
            <a:ext cx="232768" cy="234418"/>
            <a:chOff x="2638668" y="2752730"/>
            <a:chExt cx="232768" cy="23441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696877" y="4495800"/>
            <a:ext cx="232768" cy="234418"/>
            <a:chOff x="2638668" y="2752730"/>
            <a:chExt cx="232768" cy="23441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467089" y="4456611"/>
            <a:ext cx="232768" cy="234418"/>
            <a:chOff x="2638668" y="2752730"/>
            <a:chExt cx="232768" cy="23441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524286" y="4394430"/>
            <a:ext cx="232768" cy="234418"/>
            <a:chOff x="2638668" y="2752730"/>
            <a:chExt cx="232768" cy="234418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160276" y="3318014"/>
            <a:ext cx="232768" cy="234418"/>
            <a:chOff x="2638668" y="2752730"/>
            <a:chExt cx="232768" cy="23441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124886" y="2837536"/>
            <a:ext cx="232768" cy="234418"/>
            <a:chOff x="2638668" y="2752730"/>
            <a:chExt cx="232768" cy="23441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276660" y="2191537"/>
            <a:ext cx="232768" cy="234418"/>
            <a:chOff x="2638668" y="2752730"/>
            <a:chExt cx="232768" cy="23441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03853" y="2378547"/>
            <a:ext cx="232768" cy="234418"/>
            <a:chOff x="2638668" y="2752730"/>
            <a:chExt cx="232768" cy="23441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085050" y="2197760"/>
            <a:ext cx="232768" cy="234418"/>
            <a:chOff x="2638668" y="2752730"/>
            <a:chExt cx="232768" cy="234418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926420" y="2186457"/>
            <a:ext cx="232768" cy="234418"/>
            <a:chOff x="2638668" y="2752730"/>
            <a:chExt cx="232768" cy="23441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503791" y="3282266"/>
            <a:ext cx="232768" cy="234418"/>
            <a:chOff x="2638668" y="2752730"/>
            <a:chExt cx="232768" cy="234418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129012" y="3451621"/>
            <a:ext cx="232768" cy="234418"/>
            <a:chOff x="2638668" y="2752730"/>
            <a:chExt cx="232768" cy="23441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267043" y="3840285"/>
            <a:ext cx="232768" cy="234418"/>
            <a:chOff x="2638668" y="2752730"/>
            <a:chExt cx="232768" cy="234418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5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Organization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unicellular</a:t>
            </a:r>
          </a:p>
          <a:p>
            <a:r>
              <a:rPr lang="en-US" dirty="0" smtClean="0"/>
              <a:t>multicellular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0" y="286337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3.2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5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Hypertonic 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36" y="2772226"/>
            <a:ext cx="2810854" cy="1302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6168" y="1886860"/>
            <a:ext cx="4702629" cy="3077030"/>
          </a:xfrm>
          <a:prstGeom prst="rect">
            <a:avLst/>
          </a:prstGeom>
          <a:noFill/>
          <a:ln w="57150">
            <a:solidFill>
              <a:srgbClr val="6D2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467089" y="222056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549310" y="219153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115038" y="219153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390414" y="329468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15054" y="3305568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594902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523218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143672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289206" y="443399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334237" y="2191539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053413" y="3565214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489667" y="3245709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434111" y="219153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429464" y="4462954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5718948" y="4067207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842319" y="252536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2908094" y="2525362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031465" y="4179745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2523218" y="3939949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467089" y="2663309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6334237" y="2670503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6363584" y="395792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687807" y="2811582"/>
            <a:ext cx="277883" cy="369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840231" y="2467430"/>
            <a:ext cx="286815" cy="49684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137947" y="3844600"/>
            <a:ext cx="549860" cy="25079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41644" y="3860972"/>
            <a:ext cx="285402" cy="533459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971800" y="2133600"/>
            <a:ext cx="232768" cy="234418"/>
            <a:chOff x="2638668" y="2752730"/>
            <a:chExt cx="232768" cy="23441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304432" y="2490241"/>
            <a:ext cx="232768" cy="234418"/>
            <a:chOff x="2638668" y="2752730"/>
            <a:chExt cx="232768" cy="23441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778503" y="2811582"/>
            <a:ext cx="232768" cy="234418"/>
            <a:chOff x="2638668" y="2752730"/>
            <a:chExt cx="232768" cy="23441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805418" y="3514659"/>
            <a:ext cx="232768" cy="234418"/>
            <a:chOff x="2638668" y="2752730"/>
            <a:chExt cx="232768" cy="23441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08094" y="3860972"/>
            <a:ext cx="232768" cy="234418"/>
            <a:chOff x="2638668" y="2752730"/>
            <a:chExt cx="232768" cy="23441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877639" y="4583582"/>
            <a:ext cx="232768" cy="234418"/>
            <a:chOff x="2638668" y="2752730"/>
            <a:chExt cx="232768" cy="23441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450382" y="4146211"/>
            <a:ext cx="232768" cy="234418"/>
            <a:chOff x="2638668" y="2752730"/>
            <a:chExt cx="232768" cy="23441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010662" y="4546174"/>
            <a:ext cx="232768" cy="234418"/>
            <a:chOff x="2638668" y="2752730"/>
            <a:chExt cx="232768" cy="23441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872632" y="4479403"/>
            <a:ext cx="232768" cy="234418"/>
            <a:chOff x="2638668" y="2752730"/>
            <a:chExt cx="232768" cy="234418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1828" y="4059954"/>
            <a:ext cx="232768" cy="234418"/>
            <a:chOff x="2638668" y="2752730"/>
            <a:chExt cx="232768" cy="23441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696877" y="4495800"/>
            <a:ext cx="232768" cy="234418"/>
            <a:chOff x="2638668" y="2752730"/>
            <a:chExt cx="232768" cy="23441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972677" y="3798089"/>
            <a:ext cx="232768" cy="234418"/>
            <a:chOff x="2638668" y="2752730"/>
            <a:chExt cx="232768" cy="23441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524286" y="4394430"/>
            <a:ext cx="232768" cy="234418"/>
            <a:chOff x="2638668" y="2752730"/>
            <a:chExt cx="232768" cy="234418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91832" y="3318014"/>
            <a:ext cx="232768" cy="234418"/>
            <a:chOff x="2638668" y="2752730"/>
            <a:chExt cx="232768" cy="23441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020111" y="2847061"/>
            <a:ext cx="232768" cy="234418"/>
            <a:chOff x="2638668" y="2752730"/>
            <a:chExt cx="232768" cy="23441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859064" y="2191537"/>
            <a:ext cx="232768" cy="234418"/>
            <a:chOff x="2638668" y="2752730"/>
            <a:chExt cx="232768" cy="23441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179597" y="2586578"/>
            <a:ext cx="232768" cy="234418"/>
            <a:chOff x="2638668" y="2752730"/>
            <a:chExt cx="232768" cy="23441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085050" y="2197760"/>
            <a:ext cx="232768" cy="234418"/>
            <a:chOff x="2638668" y="2752730"/>
            <a:chExt cx="232768" cy="234418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745328" y="2109579"/>
            <a:ext cx="232768" cy="234418"/>
            <a:chOff x="2638668" y="2752730"/>
            <a:chExt cx="232768" cy="23441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536746" y="3589144"/>
            <a:ext cx="232768" cy="234418"/>
            <a:chOff x="2638668" y="2752730"/>
            <a:chExt cx="232768" cy="234418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4745328" y="3052269"/>
            <a:ext cx="232768" cy="234418"/>
            <a:chOff x="2638668" y="2752730"/>
            <a:chExt cx="232768" cy="23441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Donut 93"/>
          <p:cNvSpPr/>
          <p:nvPr/>
        </p:nvSpPr>
        <p:spPr>
          <a:xfrm>
            <a:off x="4914219" y="3597995"/>
            <a:ext cx="246742" cy="246864"/>
          </a:xfrm>
          <a:prstGeom prst="donut">
            <a:avLst>
              <a:gd name="adj" fmla="val 2310"/>
            </a:avLst>
          </a:prstGeom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437469" y="3625491"/>
            <a:ext cx="232768" cy="234418"/>
            <a:chOff x="2638668" y="2752730"/>
            <a:chExt cx="232768" cy="234418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Donut 103"/>
          <p:cNvSpPr/>
          <p:nvPr/>
        </p:nvSpPr>
        <p:spPr>
          <a:xfrm>
            <a:off x="4038600" y="2997200"/>
            <a:ext cx="246742" cy="246864"/>
          </a:xfrm>
          <a:prstGeom prst="donut">
            <a:avLst>
              <a:gd name="adj" fmla="val 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657600" y="3118382"/>
            <a:ext cx="232768" cy="234418"/>
            <a:chOff x="2638668" y="2752730"/>
            <a:chExt cx="232768" cy="234418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2638668" y="2752730"/>
              <a:ext cx="232768" cy="234418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55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in </a:t>
            </a:r>
            <a:r>
              <a:rPr lang="en-US" dirty="0" smtClean="0"/>
              <a:t>Hypertonic Environments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409370"/>
            <a:ext cx="7620000" cy="3476173"/>
          </a:xfrm>
        </p:spPr>
        <p:txBody>
          <a:bodyPr/>
          <a:lstStyle/>
          <a:p>
            <a:r>
              <a:rPr lang="en-US" dirty="0" smtClean="0"/>
              <a:t>lose water too quickly</a:t>
            </a:r>
          </a:p>
          <a:p>
            <a:r>
              <a:rPr lang="en-US" dirty="0" smtClean="0"/>
              <a:t>usually have difficulty dealing with this type of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3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641700"/>
            <a:ext cx="5591176" cy="914400"/>
          </a:xfrm>
        </p:spPr>
        <p:txBody>
          <a:bodyPr/>
          <a:lstStyle/>
          <a:p>
            <a:r>
              <a:rPr lang="en-US" dirty="0" smtClean="0"/>
              <a:t>Plasmolysis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556101"/>
            <a:ext cx="5591175" cy="1749681"/>
          </a:xfrm>
        </p:spPr>
        <p:txBody>
          <a:bodyPr/>
          <a:lstStyle/>
          <a:p>
            <a:r>
              <a:rPr lang="en-US" dirty="0" smtClean="0"/>
              <a:t>the collapse of a cell due to loss of water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7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2405408"/>
            <a:ext cx="5591176" cy="878721"/>
          </a:xfrm>
        </p:spPr>
        <p:txBody>
          <a:bodyPr/>
          <a:lstStyle/>
          <a:p>
            <a:r>
              <a:rPr lang="en-US" dirty="0" smtClean="0"/>
              <a:t>transport of substances into cells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4800" y="298847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3.5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560270"/>
            <a:ext cx="5591176" cy="914400"/>
          </a:xfrm>
        </p:spPr>
        <p:txBody>
          <a:bodyPr/>
          <a:lstStyle/>
          <a:p>
            <a:r>
              <a:rPr lang="en-US" dirty="0" smtClean="0"/>
              <a:t>The cell membrane </a:t>
            </a:r>
            <a:r>
              <a:rPr lang="en-US" smtClean="0"/>
              <a:t>is semipermeable, </a:t>
            </a:r>
            <a:r>
              <a:rPr lang="en-US" dirty="0" smtClean="0"/>
              <a:t>or selectively permeable.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1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0"/>
            <a:ext cx="7620000" cy="3635829"/>
          </a:xfrm>
        </p:spPr>
        <p:txBody>
          <a:bodyPr>
            <a:noAutofit/>
          </a:bodyPr>
          <a:lstStyle/>
          <a:p>
            <a:r>
              <a:rPr lang="en-US" dirty="0" smtClean="0"/>
              <a:t>movement of molecules with the concentration gradient</a:t>
            </a:r>
          </a:p>
          <a:p>
            <a:r>
              <a:rPr lang="en-US" dirty="0" smtClean="0"/>
              <a:t>does not require energy</a:t>
            </a:r>
          </a:p>
          <a:p>
            <a:r>
              <a:rPr lang="en-US" dirty="0" smtClean="0"/>
              <a:t>example: osmosis/diffusion</a:t>
            </a:r>
          </a:p>
        </p:txBody>
      </p:sp>
    </p:spTree>
    <p:extLst>
      <p:ext uri="{BB962C8B-B14F-4D97-AF65-F5344CB8AC3E}">
        <p14:creationId xmlns:p14="http://schemas.microsoft.com/office/powerpoint/2010/main" val="357114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7400"/>
            <a:ext cx="7620000" cy="3733800"/>
          </a:xfrm>
        </p:spPr>
        <p:txBody>
          <a:bodyPr/>
          <a:lstStyle/>
          <a:p>
            <a:r>
              <a:rPr lang="en-US" dirty="0" smtClean="0"/>
              <a:t>factors affecting transport</a:t>
            </a:r>
          </a:p>
          <a:p>
            <a:pPr lvl="1"/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size and weight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charge</a:t>
            </a:r>
          </a:p>
          <a:p>
            <a:pPr lvl="1"/>
            <a:r>
              <a:rPr lang="en-US" dirty="0" smtClean="0"/>
              <a:t>fat-solubility</a:t>
            </a:r>
          </a:p>
          <a:p>
            <a:pPr lvl="1"/>
            <a:r>
              <a:rPr lang="en-US" dirty="0" smtClean="0"/>
              <a:t>composition of the membrane</a:t>
            </a:r>
          </a:p>
        </p:txBody>
      </p:sp>
    </p:spTree>
    <p:extLst>
      <p:ext uri="{BB962C8B-B14F-4D97-AF65-F5344CB8AC3E}">
        <p14:creationId xmlns:p14="http://schemas.microsoft.com/office/powerpoint/2010/main" val="418865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facilitated diffusion</a:t>
            </a:r>
          </a:p>
          <a:p>
            <a:pPr marL="457200" lvl="1" indent="0">
              <a:buNone/>
            </a:pPr>
            <a:r>
              <a:rPr lang="en-US" dirty="0" smtClean="0"/>
              <a:t>requires a transport protein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418526"/>
            <a:ext cx="8017613" cy="2296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6296" y="49470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4872" y="49470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49470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9470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14290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99718"/>
            <a:ext cx="8077200" cy="3635829"/>
          </a:xfrm>
        </p:spPr>
        <p:txBody>
          <a:bodyPr>
            <a:noAutofit/>
          </a:bodyPr>
          <a:lstStyle/>
          <a:p>
            <a:r>
              <a:rPr lang="en-US" dirty="0" smtClean="0"/>
              <a:t>movement of molecules against the concentration gradient</a:t>
            </a:r>
          </a:p>
          <a:p>
            <a:r>
              <a:rPr lang="en-US" dirty="0" smtClean="0"/>
              <a:t>requires energy</a:t>
            </a:r>
          </a:p>
        </p:txBody>
      </p:sp>
      <p:sp>
        <p:nvSpPr>
          <p:cNvPr id="4" name="Oval 3"/>
          <p:cNvSpPr/>
          <p:nvPr/>
        </p:nvSpPr>
        <p:spPr>
          <a:xfrm>
            <a:off x="6415356" y="2057400"/>
            <a:ext cx="1905000" cy="685800"/>
          </a:xfrm>
          <a:prstGeom prst="ellipse">
            <a:avLst/>
          </a:prstGeom>
          <a:noFill/>
          <a:ln w="28575">
            <a:solidFill>
              <a:srgbClr val="FFB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8229600" cy="203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696" y="54042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5306" y="54042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5245" y="54042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54042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5559" y="5404247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83046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  <p:bldP spid="8" grpId="0"/>
      <p:bldP spid="9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05600" y="4757738"/>
            <a:ext cx="1752600" cy="126206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Yes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53000" y="4757738"/>
            <a:ext cx="1752600" cy="126206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62200" y="4757738"/>
            <a:ext cx="2590800" cy="126206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Against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5800" y="4757738"/>
            <a:ext cx="1676400" cy="1262062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Active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05600" y="3497263"/>
            <a:ext cx="1752600" cy="12604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Yes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53000" y="3497263"/>
            <a:ext cx="1752600" cy="12604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62200" y="3497263"/>
            <a:ext cx="2590800" cy="12604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With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85800" y="3497263"/>
            <a:ext cx="1676400" cy="12604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Facilitated Diffusion</a:t>
            </a:r>
            <a:endParaRPr lang="en-US" sz="28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705600" y="2235200"/>
            <a:ext cx="1752600" cy="1262063"/>
          </a:xfrm>
          <a:prstGeom prst="rect">
            <a:avLst/>
          </a:prstGeom>
          <a:solidFill>
            <a:srgbClr val="336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953000" y="2235200"/>
            <a:ext cx="1752600" cy="1262063"/>
          </a:xfrm>
          <a:prstGeom prst="rect">
            <a:avLst/>
          </a:prstGeom>
          <a:solidFill>
            <a:srgbClr val="336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362200" y="2235200"/>
            <a:ext cx="2590800" cy="1262063"/>
          </a:xfrm>
          <a:prstGeom prst="rect">
            <a:avLst/>
          </a:prstGeom>
          <a:solidFill>
            <a:srgbClr val="336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With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85800" y="2235200"/>
            <a:ext cx="1676400" cy="1262063"/>
          </a:xfrm>
          <a:prstGeom prst="rect">
            <a:avLst/>
          </a:prstGeom>
          <a:solidFill>
            <a:srgbClr val="336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Passive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705600" y="609600"/>
            <a:ext cx="1752600" cy="1625600"/>
          </a:xfrm>
          <a:prstGeom prst="rect">
            <a:avLst/>
          </a:prstGeom>
          <a:solidFill>
            <a:srgbClr val="001F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Membrane Protein?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953000" y="609600"/>
            <a:ext cx="1752600" cy="1625600"/>
          </a:xfrm>
          <a:prstGeom prst="rect">
            <a:avLst/>
          </a:prstGeom>
          <a:solidFill>
            <a:srgbClr val="001F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Energy Required?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362200" y="609600"/>
            <a:ext cx="2590800" cy="1625600"/>
          </a:xfrm>
          <a:prstGeom prst="rect">
            <a:avLst/>
          </a:prstGeom>
          <a:solidFill>
            <a:srgbClr val="001F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Concentration Gradient?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85800" y="609600"/>
            <a:ext cx="1676400" cy="1625600"/>
          </a:xfrm>
          <a:prstGeom prst="rect">
            <a:avLst/>
          </a:prstGeom>
          <a:solidFill>
            <a:srgbClr val="001F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Type of Transport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685800" y="2235200"/>
            <a:ext cx="77724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85800" y="3497263"/>
            <a:ext cx="77724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685800" y="4757738"/>
            <a:ext cx="77724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362200" y="609600"/>
            <a:ext cx="0" cy="541020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953000" y="609600"/>
            <a:ext cx="0" cy="541020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6705600" y="609600"/>
            <a:ext cx="0" cy="541020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76200" cap="sq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685800" y="609600"/>
            <a:ext cx="0" cy="5410200"/>
          </a:xfrm>
          <a:prstGeom prst="line">
            <a:avLst/>
          </a:prstGeom>
          <a:noFill/>
          <a:ln w="76200" cap="sq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8458200" y="609600"/>
            <a:ext cx="0" cy="5410200"/>
          </a:xfrm>
          <a:prstGeom prst="line">
            <a:avLst/>
          </a:prstGeom>
          <a:noFill/>
          <a:ln w="76200" cap="sq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685800" y="6019800"/>
            <a:ext cx="7772400" cy="0"/>
          </a:xfrm>
          <a:prstGeom prst="line">
            <a:avLst/>
          </a:prstGeom>
          <a:noFill/>
          <a:ln w="76200" cap="sq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4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Organization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6477000" cy="3962400"/>
          </a:xfrm>
        </p:spPr>
        <p:txBody>
          <a:bodyPr/>
          <a:lstStyle/>
          <a:p>
            <a:r>
              <a:rPr lang="en-US" dirty="0" smtClean="0"/>
              <a:t>unicellular</a:t>
            </a:r>
          </a:p>
          <a:p>
            <a:pPr lvl="1"/>
            <a:r>
              <a:rPr lang="en-US" dirty="0" smtClean="0"/>
              <a:t>consists of only one cell</a:t>
            </a:r>
          </a:p>
          <a:p>
            <a:pPr lvl="1"/>
            <a:r>
              <a:rPr lang="en-US" dirty="0" smtClean="0"/>
              <a:t>examples include bacteria, many protozoans, and some algae &amp; fungi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0"/>
            <a:ext cx="7620000" cy="3635829"/>
          </a:xfrm>
        </p:spPr>
        <p:txBody>
          <a:bodyPr>
            <a:noAutofit/>
          </a:bodyPr>
          <a:lstStyle/>
          <a:p>
            <a:r>
              <a:rPr lang="en-US" dirty="0" smtClean="0"/>
              <a:t>transport of bulk </a:t>
            </a:r>
            <a:br>
              <a:rPr lang="en-US" dirty="0" smtClean="0"/>
            </a:br>
            <a:r>
              <a:rPr lang="en-US" dirty="0" smtClean="0"/>
              <a:t>substances into cells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phagocytosis: </a:t>
            </a:r>
            <a:br>
              <a:rPr lang="en-US" dirty="0" smtClean="0"/>
            </a:br>
            <a:r>
              <a:rPr lang="en-US" dirty="0" smtClean="0"/>
              <a:t>  solids</a:t>
            </a:r>
            <a:endParaRPr lang="en-US" b="1" dirty="0" smtClean="0"/>
          </a:p>
          <a:p>
            <a:pPr lvl="1"/>
            <a:r>
              <a:rPr lang="en-US" dirty="0" smtClean="0"/>
              <a:t>pinocytosis:</a:t>
            </a:r>
            <a:br>
              <a:rPr lang="en-US" dirty="0" smtClean="0"/>
            </a:br>
            <a:r>
              <a:rPr lang="en-US" dirty="0" smtClean="0"/>
              <a:t>  fluids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4" y="3657600"/>
            <a:ext cx="3516924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3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Exocytosis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307770"/>
            <a:ext cx="7620000" cy="3635829"/>
          </a:xfrm>
        </p:spPr>
        <p:txBody>
          <a:bodyPr>
            <a:noAutofit/>
          </a:bodyPr>
          <a:lstStyle/>
          <a:p>
            <a:r>
              <a:rPr lang="en-US" dirty="0" smtClean="0"/>
              <a:t>vacuoles fuse with the cell membrane to release contents outside the cell</a:t>
            </a:r>
          </a:p>
          <a:p>
            <a:r>
              <a:rPr lang="en-US" dirty="0" smtClean="0"/>
              <a:t>accomplishes </a:t>
            </a:r>
            <a:br>
              <a:rPr lang="en-US" dirty="0" smtClean="0"/>
            </a:br>
            <a:r>
              <a:rPr lang="en-US" dirty="0" smtClean="0"/>
              <a:t>secretion, </a:t>
            </a:r>
            <a:br>
              <a:rPr lang="en-US" dirty="0" smtClean="0"/>
            </a:br>
            <a:r>
              <a:rPr lang="en-US" dirty="0" smtClean="0"/>
              <a:t>excretion, or </a:t>
            </a:r>
            <a:br>
              <a:rPr lang="en-US" dirty="0" smtClean="0"/>
            </a:br>
            <a:r>
              <a:rPr lang="en-US" dirty="0" smtClean="0"/>
              <a:t>egestion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3655741"/>
            <a:ext cx="35204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is the diffusion of _____ through a _____________ membrane.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670628"/>
            <a:ext cx="7707086" cy="3526971"/>
          </a:xfrm>
        </p:spPr>
        <p:txBody>
          <a:bodyPr/>
          <a:lstStyle/>
          <a:p>
            <a:r>
              <a:rPr lang="en-US" dirty="0" smtClean="0"/>
              <a:t>water, permeable</a:t>
            </a:r>
            <a:endParaRPr lang="en-US" dirty="0"/>
          </a:p>
          <a:p>
            <a:r>
              <a:rPr lang="en-US" dirty="0" smtClean="0"/>
              <a:t>water, semipermeable</a:t>
            </a:r>
            <a:endParaRPr lang="en-US" dirty="0"/>
          </a:p>
          <a:p>
            <a:r>
              <a:rPr lang="en-US" dirty="0" smtClean="0"/>
              <a:t>any liquid, permeable</a:t>
            </a:r>
            <a:endParaRPr lang="en-US" dirty="0"/>
          </a:p>
          <a:p>
            <a:r>
              <a:rPr lang="en-US" dirty="0" smtClean="0"/>
              <a:t>any liquid, semipermeable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276619"/>
            <a:ext cx="5294086" cy="56241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74" y="1422401"/>
            <a:ext cx="1724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D8D8D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315" y="1949183"/>
            <a:ext cx="4020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D8D8D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semipermeable</a:t>
            </a:r>
          </a:p>
        </p:txBody>
      </p:sp>
    </p:spTree>
    <p:extLst>
      <p:ext uri="{BB962C8B-B14F-4D97-AF65-F5344CB8AC3E}">
        <p14:creationId xmlns:p14="http://schemas.microsoft.com/office/powerpoint/2010/main" val="163581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maintaining a steady state</a:t>
            </a:r>
          </a:p>
          <a:p>
            <a:r>
              <a:rPr lang="en-US" dirty="0" smtClean="0"/>
              <a:t>moving substances within </a:t>
            </a:r>
            <a:br>
              <a:rPr lang="en-US" dirty="0" smtClean="0"/>
            </a:br>
            <a:r>
              <a:rPr lang="en-US" dirty="0" smtClean="0"/>
              <a:t>the cell</a:t>
            </a:r>
          </a:p>
          <a:p>
            <a:r>
              <a:rPr lang="en-US" dirty="0" smtClean="0"/>
              <a:t>forming new cells</a:t>
            </a:r>
          </a:p>
          <a:p>
            <a:r>
              <a:rPr lang="en-US" dirty="0" smtClean="0"/>
              <a:t>responding to external factors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130694"/>
            <a:ext cx="6184372" cy="56241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1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cell is in an isotonic environment, the concentration gradient is high.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705893"/>
            <a:ext cx="2206172" cy="64838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6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osmosis and diffusion, molecules move from a high to a low concentration.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052763"/>
            <a:ext cx="2206172" cy="64838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Organization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multicellular</a:t>
            </a:r>
          </a:p>
          <a:p>
            <a:pPr lvl="1"/>
            <a:r>
              <a:rPr lang="en-US" dirty="0" smtClean="0"/>
              <a:t>organism made of many cells</a:t>
            </a:r>
          </a:p>
          <a:p>
            <a:pPr lvl="1"/>
            <a:r>
              <a:rPr lang="en-US" dirty="0" smtClean="0"/>
              <a:t>colonial </a:t>
            </a:r>
          </a:p>
          <a:p>
            <a:pPr lvl="2"/>
            <a:r>
              <a:rPr lang="en-US" dirty="0" smtClean="0"/>
              <a:t>a group of similar cells living together that could exist separately</a:t>
            </a:r>
          </a:p>
          <a:p>
            <a:pPr lvl="2"/>
            <a:r>
              <a:rPr lang="en-US" dirty="0" smtClean="0"/>
              <a:t>examples include many algae and fungi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74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Levels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981200"/>
            <a:ext cx="8610600" cy="3962400"/>
          </a:xfrm>
        </p:spPr>
        <p:txBody>
          <a:bodyPr/>
          <a:lstStyle/>
          <a:p>
            <a:r>
              <a:rPr lang="en-US" dirty="0" smtClean="0"/>
              <a:t>tissues</a:t>
            </a:r>
          </a:p>
          <a:p>
            <a:pPr marL="457200" lvl="1" indent="0">
              <a:buNone/>
            </a:pPr>
            <a:r>
              <a:rPr lang="en-US" dirty="0" smtClean="0"/>
              <a:t>groups of similar cells</a:t>
            </a:r>
          </a:p>
          <a:p>
            <a:r>
              <a:rPr lang="en-US" dirty="0" smtClean="0"/>
              <a:t>organs</a:t>
            </a:r>
          </a:p>
          <a:p>
            <a:pPr marL="457200" lvl="1" indent="0">
              <a:buNone/>
            </a:pPr>
            <a:r>
              <a:rPr lang="en-US" dirty="0" smtClean="0"/>
              <a:t>groups of tissues</a:t>
            </a:r>
          </a:p>
          <a:p>
            <a:r>
              <a:rPr lang="en-US" dirty="0" smtClean="0"/>
              <a:t>systems</a:t>
            </a:r>
          </a:p>
          <a:p>
            <a:pPr marL="457200" lvl="1" indent="0">
              <a:buNone/>
            </a:pPr>
            <a:r>
              <a:rPr lang="en-US" dirty="0" smtClean="0"/>
              <a:t>groups of </a:t>
            </a:r>
            <a:r>
              <a:rPr lang="en-US" dirty="0" smtClean="0"/>
              <a:t>organs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Write the full level of organization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26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1011</Words>
  <Application>Microsoft Office PowerPoint</Application>
  <PresentationFormat>On-screen Show (4:3)</PresentationFormat>
  <Paragraphs>348</Paragraphs>
  <Slides>75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Arial Narrow</vt:lpstr>
      <vt:lpstr>Calibri</vt:lpstr>
      <vt:lpstr>Tahoma</vt:lpstr>
      <vt:lpstr>Wingdings</vt:lpstr>
      <vt:lpstr>Biology Chapter 3</vt:lpstr>
      <vt:lpstr>PowerPoint Presentation</vt:lpstr>
      <vt:lpstr>PowerPoint Presentation</vt:lpstr>
      <vt:lpstr>PowerPoint Presentation</vt:lpstr>
      <vt:lpstr>The Cell Theory</vt:lpstr>
      <vt:lpstr>Processes of the Cell (look at chart on page 58)</vt:lpstr>
      <vt:lpstr>Cellular Organization</vt:lpstr>
      <vt:lpstr>Cellular Organization</vt:lpstr>
      <vt:lpstr>Cellular Organization</vt:lpstr>
      <vt:lpstr>Multicellular Levels</vt:lpstr>
      <vt:lpstr>Structures of the Cell</vt:lpstr>
      <vt:lpstr>Organelle</vt:lpstr>
      <vt:lpstr>Types of Cells</vt:lpstr>
      <vt:lpstr>Types of Cells</vt:lpstr>
      <vt:lpstr>PowerPoint Presentation</vt:lpstr>
      <vt:lpstr>Cell Boundaries</vt:lpstr>
      <vt:lpstr>PowerPoint Presentation</vt:lpstr>
      <vt:lpstr>Cell Boundaries</vt:lpstr>
      <vt:lpstr>Cell Boundaries</vt:lpstr>
      <vt:lpstr>Cytoplasm</vt:lpstr>
      <vt:lpstr>Cytoplasmic Organelles (Diagram/Function Quiz pages 62-63)</vt:lpstr>
      <vt:lpstr>Animal Cell</vt:lpstr>
      <vt:lpstr>Plant Cell</vt:lpstr>
      <vt:lpstr>Mitochondria</vt:lpstr>
      <vt:lpstr>Ribosomes</vt:lpstr>
      <vt:lpstr>Endoplasmic Reticulum</vt:lpstr>
      <vt:lpstr>Golgi apparatus</vt:lpstr>
      <vt:lpstr>Lysosomes</vt:lpstr>
      <vt:lpstr>Cytoskeleton</vt:lpstr>
      <vt:lpstr>Flagella and cilia</vt:lpstr>
      <vt:lpstr>Plastids</vt:lpstr>
      <vt:lpstr>Plastids</vt:lpstr>
      <vt:lpstr>Chloroplast</vt:lpstr>
      <vt:lpstr>Vacuoles</vt:lpstr>
      <vt:lpstr>Vacuole  Function</vt:lpstr>
      <vt:lpstr>Vacuole  Function</vt:lpstr>
      <vt:lpstr>Vacuole  Function</vt:lpstr>
      <vt:lpstr>Nucleus</vt:lpstr>
      <vt:lpstr>A secretion vacuole would probably be formed by a</vt:lpstr>
      <vt:lpstr>Secretion involves</vt:lpstr>
      <vt:lpstr>What contains enzymes for digestion?</vt:lpstr>
      <vt:lpstr>_________ synthesize proteins.</vt:lpstr>
      <vt:lpstr>The breakdown of food to release energy for the cell</vt:lpstr>
      <vt:lpstr>Function in cellular respiration</vt:lpstr>
      <vt:lpstr>Which structures are found in plant cells but not in animal cells?</vt:lpstr>
      <vt:lpstr>PowerPoint Presentation</vt:lpstr>
      <vt:lpstr>Homeostasis</vt:lpstr>
      <vt:lpstr>Temperature</vt:lpstr>
      <vt:lpstr>TEMPERATURE</vt:lpstr>
      <vt:lpstr>All cells are surrounded by solutions.</vt:lpstr>
      <vt:lpstr>Environment of Cells</vt:lpstr>
      <vt:lpstr>Isotonic Solution</vt:lpstr>
      <vt:lpstr>Isotonic Solution</vt:lpstr>
      <vt:lpstr>Hypotonic Solution</vt:lpstr>
      <vt:lpstr>Hypotonic Solution</vt:lpstr>
      <vt:lpstr>Hypotonic Solution</vt:lpstr>
      <vt:lpstr>Cells in Hypotonic Environments</vt:lpstr>
      <vt:lpstr>Cytolysis</vt:lpstr>
      <vt:lpstr>Hypertonic Solution</vt:lpstr>
      <vt:lpstr>Hypertonic Solution</vt:lpstr>
      <vt:lpstr>Hypertonic Solution</vt:lpstr>
      <vt:lpstr>Cells in Hypertonic Environments</vt:lpstr>
      <vt:lpstr>Plasmolysis</vt:lpstr>
      <vt:lpstr>transport of substances into cells</vt:lpstr>
      <vt:lpstr>The cell membrane is semipermeable, or selectively permeable.</vt:lpstr>
      <vt:lpstr>Passive Transport</vt:lpstr>
      <vt:lpstr>Passive Transport</vt:lpstr>
      <vt:lpstr>Passive Transport</vt:lpstr>
      <vt:lpstr>Active Transport</vt:lpstr>
      <vt:lpstr>PowerPoint Presentation</vt:lpstr>
      <vt:lpstr>Endocytosis</vt:lpstr>
      <vt:lpstr>Exocytosis</vt:lpstr>
      <vt:lpstr>Osmosis is the diffusion of _____ through a _____________ membrane.</vt:lpstr>
      <vt:lpstr>Homeostasis</vt:lpstr>
      <vt:lpstr>When a cell is in an isotonic environment, the concentration gradient is high.</vt:lpstr>
      <vt:lpstr>In osmosis and diffusion, molecules move from a high to a low concentration.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egroves</dc:creator>
  <cp:lastModifiedBy>Jenn15</cp:lastModifiedBy>
  <cp:revision>37</cp:revision>
  <dcterms:created xsi:type="dcterms:W3CDTF">2012-03-05T13:17:34Z</dcterms:created>
  <dcterms:modified xsi:type="dcterms:W3CDTF">2017-09-04T17:08:12Z</dcterms:modified>
</cp:coreProperties>
</file>