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B1142-F2CA-48EB-BD6A-CBE366F90C68}" type="datetimeFigureOut">
              <a:rPr lang="en-US" smtClean="0"/>
              <a:t>6/22/2018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E310B6-2E5D-4054-887D-EA6B124BBCDB}" type="slidenum">
              <a:rPr lang="en-US" smtClean="0"/>
              <a:t>‹#›</a:t>
            </a:fld>
            <a:endParaRPr lang="en-US"/>
          </a:p>
        </p:txBody>
      </p:sp>
    </p:spTree>
    <p:extLst>
      <p:ext uri="{BB962C8B-B14F-4D97-AF65-F5344CB8AC3E}">
        <p14:creationId xmlns:p14="http://schemas.microsoft.com/office/powerpoint/2010/main" val="368913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iscoveriesinmedicine.com/Ra-Thy/Rh-Factor.html#ixzz2jhR0HJJ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http://www.history.com/news/a-brief-history-of-bloodletting </a:t>
            </a:r>
            <a:endParaRPr lang="en-US" dirty="0"/>
          </a:p>
        </p:txBody>
      </p:sp>
      <p:sp>
        <p:nvSpPr>
          <p:cNvPr id="4" name="Slide Number Placeholder 3"/>
          <p:cNvSpPr>
            <a:spLocks noGrp="1"/>
          </p:cNvSpPr>
          <p:nvPr>
            <p:ph type="sldNum" sz="quarter" idx="10"/>
          </p:nvPr>
        </p:nvSpPr>
        <p:spPr/>
        <p:txBody>
          <a:bodyPr/>
          <a:lstStyle/>
          <a:p>
            <a:fld id="{48684FAD-1B5D-4FCE-9A15-F21FA622C7C6}" type="slidenum">
              <a:rPr lang="en-US" smtClean="0"/>
              <a:t>3</a:t>
            </a:fld>
            <a:endParaRPr lang="en-US"/>
          </a:p>
        </p:txBody>
      </p:sp>
    </p:spTree>
    <p:extLst>
      <p:ext uri="{BB962C8B-B14F-4D97-AF65-F5344CB8AC3E}">
        <p14:creationId xmlns:p14="http://schemas.microsoft.com/office/powerpoint/2010/main" val="12282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84FAD-1B5D-4FCE-9A15-F21FA622C7C6}" type="slidenum">
              <a:rPr lang="en-US" smtClean="0"/>
              <a:t>4</a:t>
            </a:fld>
            <a:endParaRPr lang="en-US"/>
          </a:p>
        </p:txBody>
      </p:sp>
    </p:spTree>
    <p:extLst>
      <p:ext uri="{BB962C8B-B14F-4D97-AF65-F5344CB8AC3E}">
        <p14:creationId xmlns:p14="http://schemas.microsoft.com/office/powerpoint/2010/main" val="333243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84FAD-1B5D-4FCE-9A15-F21FA622C7C6}" type="slidenum">
              <a:rPr lang="en-US" smtClean="0"/>
              <a:t>7</a:t>
            </a:fld>
            <a:endParaRPr lang="en-US"/>
          </a:p>
        </p:txBody>
      </p:sp>
    </p:spTree>
    <p:extLst>
      <p:ext uri="{BB962C8B-B14F-4D97-AF65-F5344CB8AC3E}">
        <p14:creationId xmlns:p14="http://schemas.microsoft.com/office/powerpoint/2010/main" val="213834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strike="noStrike" dirty="0" smtClean="0">
                <a:solidFill>
                  <a:srgbClr val="003399"/>
                </a:solidFill>
                <a:effectLst/>
                <a:hlinkClick r:id="rId3"/>
              </a:rPr>
              <a:t>http://www.discoveriesinmedicine.com/Ra-Thy/Rh-Factor.html#ixzz2jhR0HJJr</a:t>
            </a:r>
            <a:endParaRPr lang="en-US" dirty="0" smtClean="0"/>
          </a:p>
          <a:p>
            <a:endParaRPr lang="en-US" dirty="0"/>
          </a:p>
        </p:txBody>
      </p:sp>
      <p:sp>
        <p:nvSpPr>
          <p:cNvPr id="4" name="Slide Number Placeholder 3"/>
          <p:cNvSpPr>
            <a:spLocks noGrp="1"/>
          </p:cNvSpPr>
          <p:nvPr>
            <p:ph type="sldNum" sz="quarter" idx="10"/>
          </p:nvPr>
        </p:nvSpPr>
        <p:spPr/>
        <p:txBody>
          <a:bodyPr/>
          <a:lstStyle/>
          <a:p>
            <a:fld id="{48684FAD-1B5D-4FCE-9A15-F21FA622C7C6}" type="slidenum">
              <a:rPr lang="en-US" smtClean="0"/>
              <a:t>8</a:t>
            </a:fld>
            <a:endParaRPr lang="en-US"/>
          </a:p>
        </p:txBody>
      </p:sp>
    </p:spTree>
    <p:extLst>
      <p:ext uri="{BB962C8B-B14F-4D97-AF65-F5344CB8AC3E}">
        <p14:creationId xmlns:p14="http://schemas.microsoft.com/office/powerpoint/2010/main" val="210507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http://www.aids.gov/hiv-aids-basics/index.html  http://www.cnn.com/HEALTH/9802/03/earliest.aids/</a:t>
            </a:r>
            <a:endParaRPr lang="en-US" dirty="0"/>
          </a:p>
        </p:txBody>
      </p:sp>
      <p:sp>
        <p:nvSpPr>
          <p:cNvPr id="4" name="Slide Number Placeholder 3"/>
          <p:cNvSpPr>
            <a:spLocks noGrp="1"/>
          </p:cNvSpPr>
          <p:nvPr>
            <p:ph type="sldNum" sz="quarter" idx="10"/>
          </p:nvPr>
        </p:nvSpPr>
        <p:spPr/>
        <p:txBody>
          <a:bodyPr/>
          <a:lstStyle/>
          <a:p>
            <a:fld id="{48684FAD-1B5D-4FCE-9A15-F21FA622C7C6}" type="slidenum">
              <a:rPr lang="en-US" smtClean="0"/>
              <a:t>9</a:t>
            </a:fld>
            <a:endParaRPr lang="en-US"/>
          </a:p>
        </p:txBody>
      </p:sp>
    </p:spTree>
    <p:extLst>
      <p:ext uri="{BB962C8B-B14F-4D97-AF65-F5344CB8AC3E}">
        <p14:creationId xmlns:p14="http://schemas.microsoft.com/office/powerpoint/2010/main" val="174148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3AFA5-1297-46D1-9F0F-3EA2D54E183D}"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9186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3AFA5-1297-46D1-9F0F-3EA2D54E183D}"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297766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3AFA5-1297-46D1-9F0F-3EA2D54E183D}"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270681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3AFA5-1297-46D1-9F0F-3EA2D54E183D}"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34035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3AFA5-1297-46D1-9F0F-3EA2D54E183D}"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303426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D3AFA5-1297-46D1-9F0F-3EA2D54E183D}"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334461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3AFA5-1297-46D1-9F0F-3EA2D54E183D}" type="datetimeFigureOut">
              <a:rPr lang="en-US" smtClean="0"/>
              <a:t>6/22/2018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186714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3AFA5-1297-46D1-9F0F-3EA2D54E183D}" type="datetimeFigureOut">
              <a:rPr lang="en-US" smtClean="0"/>
              <a:t>6/22/2018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200096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3AFA5-1297-46D1-9F0F-3EA2D54E183D}" type="datetimeFigureOut">
              <a:rPr lang="en-US" smtClean="0"/>
              <a:t>6/22/2018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341591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3AFA5-1297-46D1-9F0F-3EA2D54E183D}"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353510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3AFA5-1297-46D1-9F0F-3EA2D54E183D}"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EEA24-3C6F-4319-8FC8-110E73A6F4CF}" type="slidenum">
              <a:rPr lang="en-US" smtClean="0"/>
              <a:t>‹#›</a:t>
            </a:fld>
            <a:endParaRPr lang="en-US"/>
          </a:p>
        </p:txBody>
      </p:sp>
    </p:spTree>
    <p:extLst>
      <p:ext uri="{BB962C8B-B14F-4D97-AF65-F5344CB8AC3E}">
        <p14:creationId xmlns:p14="http://schemas.microsoft.com/office/powerpoint/2010/main" val="386831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3AFA5-1297-46D1-9F0F-3EA2D54E183D}" type="datetimeFigureOut">
              <a:rPr lang="en-US" smtClean="0"/>
              <a:t>6/22/2018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EEA24-3C6F-4319-8FC8-110E73A6F4CF}" type="slidenum">
              <a:rPr lang="en-US" smtClean="0"/>
              <a:t>‹#›</a:t>
            </a:fld>
            <a:endParaRPr lang="en-US"/>
          </a:p>
        </p:txBody>
      </p:sp>
    </p:spTree>
    <p:extLst>
      <p:ext uri="{BB962C8B-B14F-4D97-AF65-F5344CB8AC3E}">
        <p14:creationId xmlns:p14="http://schemas.microsoft.com/office/powerpoint/2010/main" val="2090567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www.google.com/url?sa=i&amp;rct=j&amp;q=&amp;esrc=s&amp;frm=1&amp;source=images&amp;cd=&amp;cad=rja&amp;docid=iu-ZMRZcMvc2dM&amp;tbnid=B91bVe4TgmUx_M:&amp;ved=0CAUQjRw&amp;url=http://www.buzzle.com/articles/blood-types-chart.html&amp;ei=gRZ3UqfOEPal4AO82oGYAg&amp;bvm=bv.55819444,d.cWc&amp;psig=AFQjCNF1EF4dNY__tGcZMiKh0Lg_YX0oVw&amp;ust=1383622631306110" TargetMode="Externa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758" t="2841"/>
          <a:stretch/>
        </p:blipFill>
        <p:spPr>
          <a:xfrm>
            <a:off x="3730497" y="2667000"/>
            <a:ext cx="4036328" cy="380814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9814"/>
            <a:ext cx="7278687"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6242"/>
          <a:stretch/>
        </p:blipFill>
        <p:spPr>
          <a:xfrm>
            <a:off x="1470880" y="4648200"/>
            <a:ext cx="2295525" cy="1826941"/>
          </a:xfrm>
          <a:prstGeom prst="rect">
            <a:avLst/>
          </a:prstGeom>
        </p:spPr>
      </p:pic>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0880" y="2793873"/>
            <a:ext cx="2362200" cy="1854327"/>
          </a:xfrm>
          <a:prstGeom prst="rect">
            <a:avLst/>
          </a:prstGeom>
        </p:spPr>
      </p:pic>
    </p:spTree>
    <p:extLst>
      <p:ext uri="{BB962C8B-B14F-4D97-AF65-F5344CB8AC3E}">
        <p14:creationId xmlns:p14="http://schemas.microsoft.com/office/powerpoint/2010/main" val="3700963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sp>
        <p:nvSpPr>
          <p:cNvPr id="2" name="TextBox 1"/>
          <p:cNvSpPr txBox="1"/>
          <p:nvPr/>
        </p:nvSpPr>
        <p:spPr>
          <a:xfrm>
            <a:off x="2286000" y="228600"/>
            <a:ext cx="5881738" cy="1107996"/>
          </a:xfrm>
          <a:prstGeom prst="rect">
            <a:avLst/>
          </a:prstGeom>
          <a:noFill/>
        </p:spPr>
        <p:txBody>
          <a:bodyPr wrap="none" rtlCol="0">
            <a:spAutoFit/>
          </a:bodyPr>
          <a:lstStyle/>
          <a:p>
            <a:r>
              <a:rPr lang="en-US" sz="6600" b="1" dirty="0" smtClean="0">
                <a:solidFill>
                  <a:srgbClr val="C00000"/>
                </a:solidFill>
                <a:latin typeface="Chiller" panose="04020404031007020602" pitchFamily="82" charset="0"/>
              </a:rPr>
              <a:t>Chapter 8 Vocabulary </a:t>
            </a:r>
            <a:endParaRPr lang="en-US" sz="6600" b="1" dirty="0">
              <a:solidFill>
                <a:srgbClr val="C00000"/>
              </a:solidFill>
              <a:latin typeface="Chiller" panose="04020404031007020602" pitchFamily="82" charset="0"/>
            </a:endParaRPr>
          </a:p>
        </p:txBody>
      </p:sp>
      <p:sp>
        <p:nvSpPr>
          <p:cNvPr id="3" name="TextBox 2"/>
          <p:cNvSpPr txBox="1"/>
          <p:nvPr/>
        </p:nvSpPr>
        <p:spPr>
          <a:xfrm>
            <a:off x="1828800" y="1581373"/>
            <a:ext cx="3900155" cy="4031873"/>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3200" dirty="0" smtClean="0"/>
              <a:t>agglutination</a:t>
            </a:r>
          </a:p>
          <a:p>
            <a:pPr marL="285750" indent="-285750">
              <a:buClr>
                <a:srgbClr val="C00000"/>
              </a:buClr>
              <a:buFont typeface="Arial" panose="020B0604020202020204" pitchFamily="34" charset="0"/>
              <a:buChar char="•"/>
            </a:pPr>
            <a:r>
              <a:rPr lang="en-US" sz="3200" dirty="0" smtClean="0"/>
              <a:t>angle of impact</a:t>
            </a:r>
          </a:p>
          <a:p>
            <a:pPr marL="285750" indent="-285750">
              <a:buClr>
                <a:srgbClr val="C00000"/>
              </a:buClr>
              <a:buFont typeface="Arial" panose="020B0604020202020204" pitchFamily="34" charset="0"/>
              <a:buChar char="•"/>
            </a:pPr>
            <a:r>
              <a:rPr lang="en-US" sz="3200" dirty="0" smtClean="0"/>
              <a:t>antibodies</a:t>
            </a:r>
          </a:p>
          <a:p>
            <a:pPr marL="285750" indent="-285750">
              <a:buClr>
                <a:srgbClr val="C00000"/>
              </a:buClr>
              <a:buFont typeface="Arial" panose="020B0604020202020204" pitchFamily="34" charset="0"/>
              <a:buChar char="•"/>
            </a:pPr>
            <a:r>
              <a:rPr lang="en-US" sz="3200" dirty="0" smtClean="0"/>
              <a:t>antigen</a:t>
            </a:r>
          </a:p>
          <a:p>
            <a:pPr marL="285750" indent="-285750">
              <a:buClr>
                <a:srgbClr val="C00000"/>
              </a:buClr>
              <a:buFont typeface="Arial" panose="020B0604020202020204" pitchFamily="34" charset="0"/>
              <a:buChar char="•"/>
            </a:pPr>
            <a:r>
              <a:rPr lang="en-US" sz="3200" dirty="0" smtClean="0"/>
              <a:t>antigen-antibody response</a:t>
            </a:r>
          </a:p>
          <a:p>
            <a:pPr marL="285750" indent="-285750">
              <a:buClr>
                <a:srgbClr val="C00000"/>
              </a:buClr>
              <a:buFont typeface="Arial" panose="020B0604020202020204" pitchFamily="34" charset="0"/>
              <a:buChar char="•"/>
            </a:pPr>
            <a:r>
              <a:rPr lang="en-US" sz="3200" dirty="0" smtClean="0"/>
              <a:t>area of convergence</a:t>
            </a:r>
          </a:p>
          <a:p>
            <a:pPr marL="285750" indent="-285750">
              <a:buClr>
                <a:srgbClr val="C00000"/>
              </a:buClr>
              <a:buFont typeface="Arial" panose="020B0604020202020204" pitchFamily="34" charset="0"/>
              <a:buChar char="•"/>
            </a:pPr>
            <a:r>
              <a:rPr lang="en-US" sz="3200" dirty="0" smtClean="0"/>
              <a:t>area of origin</a:t>
            </a:r>
          </a:p>
        </p:txBody>
      </p:sp>
      <p:sp>
        <p:nvSpPr>
          <p:cNvPr id="11" name="TextBox 10"/>
          <p:cNvSpPr txBox="1"/>
          <p:nvPr/>
        </p:nvSpPr>
        <p:spPr>
          <a:xfrm>
            <a:off x="5558611" y="1581373"/>
            <a:ext cx="3589701" cy="3539430"/>
          </a:xfrm>
          <a:prstGeom prst="rect">
            <a:avLst/>
          </a:prstGeom>
          <a:noFill/>
        </p:spPr>
        <p:txBody>
          <a:bodyPr wrap="none" rtlCol="0">
            <a:spAutoFit/>
          </a:bodyPr>
          <a:lstStyle/>
          <a:p>
            <a:pPr marL="285750" indent="-285750">
              <a:buClr>
                <a:srgbClr val="C00000"/>
              </a:buClr>
              <a:buFont typeface="Arial" panose="020B0604020202020204" pitchFamily="34" charset="0"/>
              <a:buChar char="•"/>
            </a:pPr>
            <a:r>
              <a:rPr lang="en-US" sz="3200" dirty="0" smtClean="0"/>
              <a:t>cast-off pattern</a:t>
            </a:r>
          </a:p>
          <a:p>
            <a:pPr marL="285750" indent="-285750">
              <a:buClr>
                <a:srgbClr val="C00000"/>
              </a:buClr>
              <a:buFont typeface="Arial" panose="020B0604020202020204" pitchFamily="34" charset="0"/>
              <a:buChar char="•"/>
            </a:pPr>
            <a:r>
              <a:rPr lang="en-US" sz="3200" dirty="0"/>
              <a:t>forensic serology* </a:t>
            </a:r>
          </a:p>
          <a:p>
            <a:pPr marL="285750" indent="-285750">
              <a:buClr>
                <a:srgbClr val="C00000"/>
              </a:buClr>
              <a:buFont typeface="Arial" panose="020B0604020202020204" pitchFamily="34" charset="0"/>
              <a:buChar char="•"/>
            </a:pPr>
            <a:r>
              <a:rPr lang="en-US" sz="3200" dirty="0" smtClean="0"/>
              <a:t>passive </a:t>
            </a:r>
            <a:r>
              <a:rPr lang="en-US" sz="3200" dirty="0" smtClean="0"/>
              <a:t>drop</a:t>
            </a:r>
          </a:p>
          <a:p>
            <a:pPr marL="285750" indent="-285750">
              <a:buClr>
                <a:srgbClr val="C00000"/>
              </a:buClr>
              <a:buFont typeface="Arial" panose="020B0604020202020204" pitchFamily="34" charset="0"/>
              <a:buChar char="•"/>
            </a:pPr>
            <a:r>
              <a:rPr lang="en-US" sz="3200" dirty="0" smtClean="0"/>
              <a:t>satellite</a:t>
            </a:r>
          </a:p>
          <a:p>
            <a:pPr marL="285750" indent="-285750">
              <a:buClr>
                <a:srgbClr val="C00000"/>
              </a:buClr>
              <a:buFont typeface="Arial" panose="020B0604020202020204" pitchFamily="34" charset="0"/>
              <a:buChar char="•"/>
            </a:pPr>
            <a:r>
              <a:rPr lang="en-US" sz="3200" dirty="0" smtClean="0"/>
              <a:t>spine</a:t>
            </a:r>
            <a:endParaRPr lang="en-US" sz="3200" dirty="0" smtClean="0"/>
          </a:p>
          <a:p>
            <a:pPr marL="285750" indent="-285750">
              <a:buClr>
                <a:srgbClr val="C00000"/>
              </a:buClr>
              <a:buFont typeface="Arial" panose="020B0604020202020204" pitchFamily="34" charset="0"/>
              <a:buChar char="•"/>
            </a:pPr>
            <a:r>
              <a:rPr lang="en-US" sz="3200" dirty="0" smtClean="0"/>
              <a:t>swipe</a:t>
            </a:r>
          </a:p>
          <a:p>
            <a:pPr marL="285750" indent="-285750">
              <a:buClr>
                <a:srgbClr val="C00000"/>
              </a:buClr>
              <a:buFont typeface="Arial" panose="020B0604020202020204" pitchFamily="34" charset="0"/>
              <a:buChar char="•"/>
            </a:pPr>
            <a:r>
              <a:rPr lang="en-US" sz="3200" dirty="0" smtClean="0"/>
              <a:t>w</a:t>
            </a:r>
            <a:r>
              <a:rPr lang="en-US" sz="3200" dirty="0" smtClean="0"/>
              <a:t>ipe</a:t>
            </a:r>
          </a:p>
        </p:txBody>
      </p:sp>
      <p:sp>
        <p:nvSpPr>
          <p:cNvPr id="13" name="TextBox 12"/>
          <p:cNvSpPr txBox="1"/>
          <p:nvPr/>
        </p:nvSpPr>
        <p:spPr>
          <a:xfrm>
            <a:off x="5981354" y="6019800"/>
            <a:ext cx="2292615" cy="584775"/>
          </a:xfrm>
          <a:prstGeom prst="rect">
            <a:avLst/>
          </a:prstGeom>
          <a:noFill/>
        </p:spPr>
        <p:txBody>
          <a:bodyPr wrap="none" rtlCol="0">
            <a:spAutoFit/>
          </a:bodyPr>
          <a:lstStyle/>
          <a:p>
            <a:pPr>
              <a:buClr>
                <a:srgbClr val="C00000"/>
              </a:buClr>
            </a:pPr>
            <a:r>
              <a:rPr lang="en-US" sz="3200" dirty="0" smtClean="0"/>
              <a:t>*not in book</a:t>
            </a:r>
            <a:endParaRPr lang="en-US" sz="3200" dirty="0"/>
          </a:p>
        </p:txBody>
      </p:sp>
    </p:spTree>
    <p:extLst>
      <p:ext uri="{BB962C8B-B14F-4D97-AF65-F5344CB8AC3E}">
        <p14:creationId xmlns:p14="http://schemas.microsoft.com/office/powerpoint/2010/main" val="1393784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341993"/>
            <a:ext cx="5280025"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464" y="838200"/>
            <a:ext cx="7642502" cy="1938992"/>
          </a:xfrm>
          <a:prstGeom prst="rect">
            <a:avLst/>
          </a:prstGeom>
        </p:spPr>
        <p:txBody>
          <a:bodyPr wrap="square">
            <a:spAutoFit/>
          </a:bodyPr>
          <a:lstStyle/>
          <a:p>
            <a:r>
              <a:rPr lang="en-US" sz="2000" dirty="0" smtClean="0"/>
              <a:t>The practice of bloodletting began around 2500 B.C. with the Egyptians to try to cure diseases</a:t>
            </a:r>
            <a:r>
              <a:rPr lang="en-US" sz="2000" dirty="0"/>
              <a:t>.</a:t>
            </a:r>
            <a:r>
              <a:rPr lang="en-US" sz="2000" dirty="0" smtClean="0"/>
              <a:t> It continued with the Greeks and Romans, the Arabs and Asians, then spread through Europe during the Middle Ages and the Renaissance. It reached its peak in Europe in the 19th century but subsequently declined and today in Western medicine is used only for a few select conditions.</a:t>
            </a:r>
            <a:endParaRPr lang="en-US" sz="2000"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3369869"/>
            <a:ext cx="3448050" cy="33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0114" y="2923555"/>
            <a:ext cx="1830847" cy="225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80" r="6880" b="5344"/>
          <a:stretch/>
        </p:blipFill>
        <p:spPr bwMode="auto">
          <a:xfrm>
            <a:off x="122463" y="4454648"/>
            <a:ext cx="2088875" cy="230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443412" y="2523505"/>
            <a:ext cx="30575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14108" t="9599" r="10409" b="4889"/>
          <a:stretch/>
        </p:blipFill>
        <p:spPr bwMode="auto">
          <a:xfrm>
            <a:off x="2310113" y="5293180"/>
            <a:ext cx="1830847" cy="146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rotWithShape="1">
          <a:blip r:embed="rId9">
            <a:extLst>
              <a:ext uri="{28A0092B-C50C-407E-A947-70E740481C1C}">
                <a14:useLocalDpi xmlns:a14="http://schemas.microsoft.com/office/drawing/2010/main" val="0"/>
              </a:ext>
            </a:extLst>
          </a:blip>
          <a:srcRect l="27327" t="6835"/>
          <a:stretch/>
        </p:blipFill>
        <p:spPr bwMode="auto">
          <a:xfrm>
            <a:off x="122464" y="2923554"/>
            <a:ext cx="2088874" cy="147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595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0"/>
            <a:ext cx="7772400" cy="461665"/>
          </a:xfrm>
          <a:prstGeom prst="rect">
            <a:avLst/>
          </a:prstGeom>
        </p:spPr>
        <p:txBody>
          <a:bodyPr wrap="square">
            <a:spAutoFit/>
          </a:bodyPr>
          <a:lstStyle/>
          <a:p>
            <a:pPr algn="ctr"/>
            <a:r>
              <a:rPr lang="en-US" sz="2400" b="1" dirty="0">
                <a:ea typeface="Calibri"/>
                <a:cs typeface="Times New Roman"/>
              </a:rPr>
              <a:t>500 B.C. – Greeks distinguished between arteries and veins</a:t>
            </a:r>
            <a:endParaRPr lang="en-US" sz="2400" b="1"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0024"/>
          <a:stretch/>
        </p:blipFill>
        <p:spPr bwMode="auto">
          <a:xfrm>
            <a:off x="1426030" y="2743200"/>
            <a:ext cx="228848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653143"/>
            <a:ext cx="38100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8057" y="690265"/>
            <a:ext cx="371475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714515" y="3442990"/>
            <a:ext cx="5331514" cy="3231654"/>
          </a:xfrm>
          <a:prstGeom prst="rect">
            <a:avLst/>
          </a:prstGeom>
        </p:spPr>
        <p:txBody>
          <a:bodyPr wrap="square">
            <a:spAutoFit/>
          </a:bodyPr>
          <a:lstStyle/>
          <a:p>
            <a:pPr marL="342900" indent="-342900">
              <a:buFont typeface="Arial" panose="020B0604020202020204" pitchFamily="34" charset="0"/>
              <a:buChar char="•"/>
            </a:pPr>
            <a:r>
              <a:rPr lang="en-US" sz="2400" b="1" u="sng" dirty="0" smtClean="0">
                <a:solidFill>
                  <a:srgbClr val="FF0000"/>
                </a:solidFill>
              </a:rPr>
              <a:t>arteries</a:t>
            </a:r>
            <a:r>
              <a:rPr lang="en-US" sz="2400" dirty="0" smtClean="0"/>
              <a:t> carry oxygenated blood from the heart to various parts of the body </a:t>
            </a:r>
          </a:p>
          <a:p>
            <a:pPr marL="800100" lvl="1" indent="-342900">
              <a:buFont typeface="Arial" panose="020B0604020202020204" pitchFamily="34" charset="0"/>
              <a:buChar char="•"/>
            </a:pPr>
            <a:r>
              <a:rPr lang="en-US" dirty="0" smtClean="0"/>
              <a:t>Thick, elastic muscle layer that can handle high pressure of the blood</a:t>
            </a:r>
          </a:p>
          <a:p>
            <a:pPr marL="800100" lvl="1" indent="-342900">
              <a:buFont typeface="Arial" panose="020B0604020202020204" pitchFamily="34" charset="0"/>
              <a:buChar char="•"/>
            </a:pPr>
            <a:endParaRPr lang="en-US" b="1" dirty="0"/>
          </a:p>
          <a:p>
            <a:pPr marL="342900" indent="-342900">
              <a:buFont typeface="Arial" panose="020B0604020202020204" pitchFamily="34" charset="0"/>
              <a:buChar char="•"/>
            </a:pPr>
            <a:r>
              <a:rPr lang="en-US" sz="2400" b="1" u="sng" dirty="0" smtClean="0">
                <a:solidFill>
                  <a:srgbClr val="0000FF"/>
                </a:solidFill>
              </a:rPr>
              <a:t>veins</a:t>
            </a:r>
            <a:r>
              <a:rPr lang="en-US" sz="2400" dirty="0" smtClean="0"/>
              <a:t> carry deoxygenated blood towards the heart</a:t>
            </a:r>
          </a:p>
          <a:p>
            <a:pPr marL="800100" lvl="1" indent="-342900">
              <a:buFont typeface="Arial" panose="020B0604020202020204" pitchFamily="34" charset="0"/>
              <a:buChar char="•"/>
            </a:pPr>
            <a:r>
              <a:rPr lang="en-US" dirty="0" smtClean="0"/>
              <a:t>Thin, elastic muscle layer with valves that prevent the blood from flowing in the opposite direction</a:t>
            </a:r>
            <a:endParaRPr lang="en-US" dirty="0"/>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spTree>
    <p:extLst>
      <p:ext uri="{BB962C8B-B14F-4D97-AF65-F5344CB8AC3E}">
        <p14:creationId xmlns:p14="http://schemas.microsoft.com/office/powerpoint/2010/main" val="219030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7391400" cy="830997"/>
          </a:xfrm>
          <a:prstGeom prst="rect">
            <a:avLst/>
          </a:prstGeom>
        </p:spPr>
        <p:txBody>
          <a:bodyPr wrap="square">
            <a:spAutoFit/>
          </a:bodyPr>
          <a:lstStyle/>
          <a:p>
            <a:r>
              <a:rPr lang="en-US" sz="2400" dirty="0">
                <a:ea typeface="Calibri"/>
                <a:cs typeface="Times New Roman"/>
              </a:rPr>
              <a:t>1659 A.D. – Anton van Leeuwenhoek viewed blood cells under a microscope</a:t>
            </a:r>
            <a:endParaRPr lang="en-US" sz="2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19175"/>
            <a:ext cx="57150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3850" y="1295400"/>
            <a:ext cx="1428750" cy="1905000"/>
          </a:xfrm>
          <a:prstGeom prst="rect">
            <a:avLst/>
          </a:prstGeom>
        </p:spPr>
      </p:pic>
      <p:sp>
        <p:nvSpPr>
          <p:cNvPr id="4" name="Rectangle 3"/>
          <p:cNvSpPr/>
          <p:nvPr/>
        </p:nvSpPr>
        <p:spPr>
          <a:xfrm>
            <a:off x="228600" y="3576935"/>
            <a:ext cx="5337872" cy="461665"/>
          </a:xfrm>
          <a:prstGeom prst="rect">
            <a:avLst/>
          </a:prstGeom>
        </p:spPr>
        <p:txBody>
          <a:bodyPr wrap="none">
            <a:spAutoFit/>
          </a:bodyPr>
          <a:lstStyle/>
          <a:p>
            <a:r>
              <a:rPr lang="en-US" sz="2400" dirty="0">
                <a:ea typeface="Calibri"/>
                <a:cs typeface="Times New Roman"/>
              </a:rPr>
              <a:t>1795 – First blood transfusion performed</a:t>
            </a:r>
            <a:endParaRPr lang="en-US" sz="2400"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118" y="4114800"/>
            <a:ext cx="401028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1564" t="-811" r="8840" b="811"/>
          <a:stretch/>
        </p:blipFill>
        <p:spPr bwMode="auto">
          <a:xfrm>
            <a:off x="228600" y="4095750"/>
            <a:ext cx="3222171"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266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71212"/>
            <a:ext cx="7772400" cy="1014637"/>
          </a:xfrm>
          <a:prstGeom prst="rect">
            <a:avLst/>
          </a:prstGeom>
        </p:spPr>
        <p:txBody>
          <a:bodyPr wrap="square">
            <a:spAutoFit/>
          </a:bodyPr>
          <a:lstStyle/>
          <a:p>
            <a:pPr>
              <a:lnSpc>
                <a:spcPct val="115000"/>
              </a:lnSpc>
              <a:spcAft>
                <a:spcPts val="1000"/>
              </a:spcAft>
            </a:pPr>
            <a:r>
              <a:rPr lang="en-US" sz="2400" dirty="0">
                <a:ea typeface="Calibri"/>
                <a:cs typeface="Times New Roman"/>
              </a:rPr>
              <a:t>1901 – Karl Landsteiner discovered three blood types: </a:t>
            </a:r>
            <a:r>
              <a:rPr lang="en-US" sz="2400" b="1" u="sng" dirty="0">
                <a:solidFill>
                  <a:srgbClr val="FF0000"/>
                </a:solidFill>
                <a:ea typeface="Calibri"/>
                <a:cs typeface="Times New Roman"/>
              </a:rPr>
              <a:t>A</a:t>
            </a:r>
            <a:r>
              <a:rPr lang="en-US" sz="2400" dirty="0">
                <a:ea typeface="Calibri"/>
                <a:cs typeface="Times New Roman"/>
              </a:rPr>
              <a:t>, </a:t>
            </a:r>
            <a:r>
              <a:rPr lang="en-US" sz="2400" b="1" u="sng" dirty="0">
                <a:solidFill>
                  <a:srgbClr val="FF0000"/>
                </a:solidFill>
                <a:ea typeface="Calibri"/>
                <a:cs typeface="Times New Roman"/>
              </a:rPr>
              <a:t>B</a:t>
            </a:r>
            <a:r>
              <a:rPr lang="en-US" sz="2400" dirty="0">
                <a:ea typeface="Calibri"/>
                <a:cs typeface="Times New Roman"/>
              </a:rPr>
              <a:t>, </a:t>
            </a:r>
            <a:r>
              <a:rPr lang="en-US" sz="2400" b="1" u="sng" dirty="0">
                <a:solidFill>
                  <a:srgbClr val="FF0000"/>
                </a:solidFill>
                <a:ea typeface="Calibri"/>
                <a:cs typeface="Times New Roman"/>
              </a:rPr>
              <a:t>O</a:t>
            </a:r>
            <a:endParaRPr lang="en-US" sz="2400" dirty="0">
              <a:ea typeface="Calibri"/>
              <a:cs typeface="Times New Roman"/>
            </a:endParaRPr>
          </a:p>
          <a:p>
            <a:r>
              <a:rPr lang="en-US" sz="2400" dirty="0">
                <a:ea typeface="Calibri"/>
                <a:cs typeface="Times New Roman"/>
              </a:rPr>
              <a:t>1902 – Alfred </a:t>
            </a:r>
            <a:r>
              <a:rPr lang="en-US" sz="2400" dirty="0" err="1">
                <a:ea typeface="Calibri"/>
                <a:cs typeface="Times New Roman"/>
              </a:rPr>
              <a:t>Decastello</a:t>
            </a:r>
            <a:r>
              <a:rPr lang="en-US" sz="2400" dirty="0">
                <a:ea typeface="Calibri"/>
                <a:cs typeface="Times New Roman"/>
              </a:rPr>
              <a:t> discovered fourth blood type: </a:t>
            </a:r>
            <a:r>
              <a:rPr lang="en-US" sz="2400" b="1" u="sng" dirty="0">
                <a:solidFill>
                  <a:srgbClr val="FF0000"/>
                </a:solidFill>
                <a:ea typeface="Calibri"/>
                <a:cs typeface="Times New Roman"/>
              </a:rPr>
              <a:t>AB</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2143125"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5283" b="7641"/>
          <a:stretch/>
        </p:blipFill>
        <p:spPr>
          <a:xfrm>
            <a:off x="3962400" y="4648200"/>
            <a:ext cx="2590800" cy="2209800"/>
          </a:xfrm>
          <a:prstGeom prst="rect">
            <a:avLst/>
          </a:prstGeom>
        </p:spPr>
      </p:pic>
      <p:pic>
        <p:nvPicPr>
          <p:cNvPr id="5125" name="Picture 5" descr="http://www.buzzle.com/images/blood-types/blood-types-chart.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3286" y="1085849"/>
            <a:ext cx="4996815" cy="34861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2381" t="8519" r="13016" b="8942"/>
          <a:stretch/>
        </p:blipFill>
        <p:spPr bwMode="auto">
          <a:xfrm>
            <a:off x="6663977" y="4648200"/>
            <a:ext cx="2306124"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spTree>
    <p:extLst>
      <p:ext uri="{BB962C8B-B14F-4D97-AF65-F5344CB8AC3E}">
        <p14:creationId xmlns:p14="http://schemas.microsoft.com/office/powerpoint/2010/main" val="501585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976" t="22619" r="37414" b="54227"/>
          <a:stretch/>
        </p:blipFill>
        <p:spPr bwMode="auto">
          <a:xfrm>
            <a:off x="5389755" y="1940300"/>
            <a:ext cx="1159728" cy="1984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4366" t="42146" r="36268" b="34569"/>
          <a:stretch/>
        </p:blipFill>
        <p:spPr bwMode="auto">
          <a:xfrm>
            <a:off x="6489375" y="3048000"/>
            <a:ext cx="1247417" cy="1744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789" y="4781550"/>
            <a:ext cx="27908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3814" y="4789714"/>
            <a:ext cx="30861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1450" y="2289579"/>
            <a:ext cx="3602550" cy="234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24" y="2302933"/>
            <a:ext cx="1650726" cy="1861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4038600"/>
            <a:ext cx="1934754" cy="280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117100"/>
            <a:ext cx="7612566" cy="1864100"/>
          </a:xfrm>
          <a:prstGeom prst="rect">
            <a:avLst/>
          </a:prstGeom>
        </p:spPr>
        <p:txBody>
          <a:bodyPr wrap="square">
            <a:spAutoFit/>
          </a:bodyPr>
          <a:lstStyle/>
          <a:p>
            <a:pPr>
              <a:lnSpc>
                <a:spcPct val="115000"/>
              </a:lnSpc>
            </a:pPr>
            <a:r>
              <a:rPr lang="en-US" sz="2400" b="1" dirty="0">
                <a:ea typeface="Calibri"/>
                <a:cs typeface="Times New Roman"/>
              </a:rPr>
              <a:t>1922 </a:t>
            </a:r>
            <a:r>
              <a:rPr lang="en-US" sz="2400" dirty="0">
                <a:ea typeface="Calibri"/>
                <a:cs typeface="Times New Roman"/>
              </a:rPr>
              <a:t>– Percy Oliver established the first blood donor </a:t>
            </a:r>
            <a:r>
              <a:rPr lang="en-US" sz="2400" dirty="0" smtClean="0">
                <a:ea typeface="Calibri"/>
                <a:cs typeface="Times New Roman"/>
              </a:rPr>
              <a:t>service</a:t>
            </a:r>
          </a:p>
          <a:p>
            <a:pPr>
              <a:lnSpc>
                <a:spcPct val="115000"/>
              </a:lnSpc>
              <a:spcAft>
                <a:spcPts val="1000"/>
              </a:spcAft>
            </a:pPr>
            <a:r>
              <a:rPr lang="en-US" sz="2400" b="1" dirty="0" smtClean="0">
                <a:ea typeface="Calibri"/>
                <a:cs typeface="Times New Roman"/>
              </a:rPr>
              <a:t>1935 </a:t>
            </a:r>
            <a:r>
              <a:rPr lang="en-US" sz="2400" dirty="0" smtClean="0">
                <a:ea typeface="Calibri"/>
                <a:cs typeface="Times New Roman"/>
              </a:rPr>
              <a:t>– Mayo Clinic developed a method to store blood for transfusions</a:t>
            </a:r>
          </a:p>
          <a:p>
            <a:r>
              <a:rPr lang="en-US" sz="2400" b="1" dirty="0" smtClean="0">
                <a:ea typeface="Calibri"/>
                <a:cs typeface="Times New Roman"/>
              </a:rPr>
              <a:t>1937 </a:t>
            </a:r>
            <a:r>
              <a:rPr lang="en-US" sz="2400" dirty="0">
                <a:ea typeface="Calibri"/>
                <a:cs typeface="Times New Roman"/>
              </a:rPr>
              <a:t>– Dr. Bernard </a:t>
            </a:r>
            <a:r>
              <a:rPr lang="en-US" sz="2400" dirty="0" err="1">
                <a:ea typeface="Calibri"/>
                <a:cs typeface="Times New Roman"/>
              </a:rPr>
              <a:t>Fantus</a:t>
            </a:r>
            <a:r>
              <a:rPr lang="en-US" sz="2400" dirty="0">
                <a:ea typeface="Calibri"/>
                <a:cs typeface="Times New Roman"/>
              </a:rPr>
              <a:t> established the first blood bank</a:t>
            </a:r>
            <a:endParaRPr lang="en-US" sz="2400" dirty="0"/>
          </a:p>
        </p:txBody>
      </p:sp>
    </p:spTree>
    <p:extLst>
      <p:ext uri="{BB962C8B-B14F-4D97-AF65-F5344CB8AC3E}">
        <p14:creationId xmlns:p14="http://schemas.microsoft.com/office/powerpoint/2010/main" val="1694011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76200"/>
            <a:ext cx="7543800" cy="523220"/>
          </a:xfrm>
          <a:prstGeom prst="rect">
            <a:avLst/>
          </a:prstGeom>
        </p:spPr>
        <p:txBody>
          <a:bodyPr wrap="square">
            <a:spAutoFit/>
          </a:bodyPr>
          <a:lstStyle/>
          <a:p>
            <a:r>
              <a:rPr lang="en-US" sz="2800" dirty="0">
                <a:ea typeface="Calibri"/>
                <a:cs typeface="Times New Roman"/>
              </a:rPr>
              <a:t>1940 – Karl Landsteiner discovered the </a:t>
            </a:r>
            <a:r>
              <a:rPr lang="en-US" sz="2800" b="1" u="sng" dirty="0">
                <a:solidFill>
                  <a:srgbClr val="FF0000"/>
                </a:solidFill>
                <a:ea typeface="Calibri"/>
                <a:cs typeface="Times New Roman"/>
              </a:rPr>
              <a:t>Rh</a:t>
            </a:r>
            <a:r>
              <a:rPr lang="en-US" sz="2800" dirty="0">
                <a:ea typeface="Calibri"/>
                <a:cs typeface="Times New Roman"/>
              </a:rPr>
              <a:t> </a:t>
            </a:r>
            <a:r>
              <a:rPr lang="en-US" sz="2800" dirty="0" smtClean="0">
                <a:ea typeface="Calibri"/>
                <a:cs typeface="Times New Roman"/>
              </a:rPr>
              <a:t>antigen</a:t>
            </a:r>
            <a:endParaRPr lang="en-US" sz="28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913" r="15900"/>
          <a:stretch/>
        </p:blipFill>
        <p:spPr bwMode="auto">
          <a:xfrm>
            <a:off x="5965372" y="666929"/>
            <a:ext cx="307521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69572" y="627851"/>
            <a:ext cx="4495800" cy="1200329"/>
          </a:xfrm>
          <a:prstGeom prst="rect">
            <a:avLst/>
          </a:prstGeom>
        </p:spPr>
        <p:txBody>
          <a:bodyPr wrap="square">
            <a:spAutoFit/>
          </a:bodyPr>
          <a:lstStyle/>
          <a:p>
            <a:r>
              <a:rPr lang="en-US" dirty="0"/>
              <a:t>Rh factor is also called "Rhesus factor" because it was first discovered in the blood of Rhesus monkeys (small monkeys from India often used for experimentation). </a:t>
            </a:r>
          </a:p>
        </p:txBody>
      </p:sp>
      <p:sp>
        <p:nvSpPr>
          <p:cNvPr id="4" name="Rectangle 3"/>
          <p:cNvSpPr/>
          <p:nvPr/>
        </p:nvSpPr>
        <p:spPr>
          <a:xfrm>
            <a:off x="1371600" y="3078376"/>
            <a:ext cx="5867400" cy="3816429"/>
          </a:xfrm>
          <a:prstGeom prst="rect">
            <a:avLst/>
          </a:prstGeom>
        </p:spPr>
        <p:txBody>
          <a:bodyPr wrap="square">
            <a:spAutoFit/>
          </a:bodyPr>
          <a:lstStyle/>
          <a:p>
            <a:r>
              <a:rPr lang="en-US" b="1" u="sng" strike="noStrike" dirty="0" smtClean="0">
                <a:solidFill>
                  <a:srgbClr val="000000"/>
                </a:solidFill>
                <a:effectLst/>
              </a:rPr>
              <a:t>Importance of Rh Factor</a:t>
            </a:r>
            <a:r>
              <a:rPr lang="en-US" b="1" u="none" strike="noStrike" dirty="0" smtClean="0">
                <a:solidFill>
                  <a:srgbClr val="000000"/>
                </a:solidFill>
                <a:effectLst/>
              </a:rPr>
              <a:t> </a:t>
            </a:r>
          </a:p>
          <a:p>
            <a:r>
              <a:rPr lang="en-US" sz="1600" u="none" strike="noStrike" dirty="0" smtClean="0">
                <a:solidFill>
                  <a:srgbClr val="000000"/>
                </a:solidFill>
                <a:effectLst/>
              </a:rPr>
              <a:t>The Rh discovery had immediate practical importance because it explained a relatively common medical disorder known as </a:t>
            </a:r>
            <a:r>
              <a:rPr lang="en-US" sz="1600" u="none" strike="noStrike" dirty="0" err="1" smtClean="0">
                <a:effectLst/>
              </a:rPr>
              <a:t>erythroblastosis</a:t>
            </a:r>
            <a:r>
              <a:rPr lang="en-US" sz="1600" u="none" strike="noStrike" dirty="0" smtClean="0">
                <a:effectLst/>
              </a:rPr>
              <a:t> </a:t>
            </a:r>
            <a:r>
              <a:rPr lang="en-US" sz="1600" u="none" strike="noStrike" dirty="0" err="1" smtClean="0">
                <a:effectLst/>
              </a:rPr>
              <a:t>fetalis</a:t>
            </a:r>
            <a:r>
              <a:rPr lang="en-US" sz="1600" u="none" strike="noStrike" dirty="0" smtClean="0">
                <a:effectLst/>
              </a:rPr>
              <a:t>. </a:t>
            </a:r>
          </a:p>
          <a:p>
            <a:pPr marL="285750" indent="-285750">
              <a:buFont typeface="Arial" panose="020B0604020202020204" pitchFamily="34" charset="0"/>
              <a:buChar char="•"/>
            </a:pPr>
            <a:r>
              <a:rPr lang="en-US" sz="1600" u="none" strike="noStrike" dirty="0" smtClean="0">
                <a:solidFill>
                  <a:srgbClr val="000000"/>
                </a:solidFill>
                <a:effectLst/>
              </a:rPr>
              <a:t>Rh-negative woman who becomes pregnant with an Rh-positive fetus (an unborn child) sometimes develops anti-bodies against the Rh factor in the fetus. Causes no problem during the woman's first pregnancy, since the number of anti-bodies produced tends to be small. </a:t>
            </a:r>
          </a:p>
          <a:p>
            <a:pPr marL="285750" indent="-285750">
              <a:buFont typeface="Arial" panose="020B0604020202020204" pitchFamily="34" charset="0"/>
              <a:buChar char="•"/>
            </a:pPr>
            <a:r>
              <a:rPr lang="en-US" sz="1600" dirty="0">
                <a:solidFill>
                  <a:srgbClr val="000000"/>
                </a:solidFill>
              </a:rPr>
              <a:t>S</a:t>
            </a:r>
            <a:r>
              <a:rPr lang="en-US" sz="1600" u="none" strike="noStrike" dirty="0" smtClean="0">
                <a:solidFill>
                  <a:srgbClr val="000000"/>
                </a:solidFill>
                <a:effectLst/>
              </a:rPr>
              <a:t>econd pregnancy: this can result in complications such as anemia, jaundice (a condition in which bile pigments build up in the blood and cause skin, eyeballs and urine to take on a sickly yellow tone) or premature birth. </a:t>
            </a:r>
          </a:p>
          <a:p>
            <a:pPr marL="285750" indent="-285750">
              <a:buFont typeface="Arial" panose="020B0604020202020204" pitchFamily="34" charset="0"/>
              <a:buChar char="•"/>
            </a:pPr>
            <a:r>
              <a:rPr lang="en-US" sz="1600" u="none" strike="noStrike" dirty="0" smtClean="0">
                <a:solidFill>
                  <a:srgbClr val="000000"/>
                </a:solidFill>
                <a:effectLst/>
              </a:rPr>
              <a:t>Today, this reaction can be controlled by immunizing Rh negative women after their first pregnancy with a drug known as </a:t>
            </a:r>
            <a:r>
              <a:rPr lang="en-US" sz="1600" u="none" strike="noStrike" dirty="0" err="1" smtClean="0">
                <a:solidFill>
                  <a:srgbClr val="000000"/>
                </a:solidFill>
                <a:effectLst/>
              </a:rPr>
              <a:t>RhoGam</a:t>
            </a:r>
            <a:r>
              <a:rPr lang="en-US" sz="1600" u="none" strike="noStrike" dirty="0" smtClean="0">
                <a:solidFill>
                  <a:srgbClr val="000000"/>
                </a:solidFill>
                <a:effectLst/>
              </a:rPr>
              <a:t>.</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0756" y="3855824"/>
            <a:ext cx="1944763" cy="216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4821"/>
          <a:stretch/>
        </p:blipFill>
        <p:spPr bwMode="auto">
          <a:xfrm>
            <a:off x="2117272" y="1828180"/>
            <a:ext cx="3276600" cy="131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b="73135"/>
          <a:stretch/>
        </p:blipFill>
        <p:spPr>
          <a:xfrm rot="5400000">
            <a:off x="-2743200" y="2743200"/>
            <a:ext cx="6858000" cy="1371600"/>
          </a:xfrm>
          <a:prstGeom prst="rect">
            <a:avLst/>
          </a:prstGeom>
        </p:spPr>
      </p:pic>
    </p:spTree>
    <p:extLst>
      <p:ext uri="{BB962C8B-B14F-4D97-AF65-F5344CB8AC3E}">
        <p14:creationId xmlns:p14="http://schemas.microsoft.com/office/powerpoint/2010/main" val="2119641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7772400" cy="2658164"/>
          </a:xfrm>
          <a:prstGeom prst="rect">
            <a:avLst/>
          </a:prstGeom>
        </p:spPr>
        <p:txBody>
          <a:bodyPr wrap="square">
            <a:spAutoFit/>
          </a:bodyPr>
          <a:lstStyle/>
          <a:p>
            <a:pPr>
              <a:lnSpc>
                <a:spcPct val="115000"/>
              </a:lnSpc>
            </a:pPr>
            <a:r>
              <a:rPr lang="en-US" sz="2400" b="1" dirty="0">
                <a:ea typeface="Calibri"/>
                <a:cs typeface="Times New Roman"/>
              </a:rPr>
              <a:t>1959</a:t>
            </a:r>
            <a:r>
              <a:rPr lang="en-US" sz="2400" dirty="0">
                <a:ea typeface="Calibri"/>
                <a:cs typeface="Times New Roman"/>
              </a:rPr>
              <a:t> – First case of AIDS recorded in the Congo</a:t>
            </a:r>
          </a:p>
          <a:p>
            <a:pPr>
              <a:lnSpc>
                <a:spcPct val="115000"/>
              </a:lnSpc>
            </a:pPr>
            <a:r>
              <a:rPr lang="en-US" sz="2400" b="1" dirty="0">
                <a:ea typeface="Calibri"/>
                <a:cs typeface="Times New Roman"/>
              </a:rPr>
              <a:t>1984</a:t>
            </a:r>
            <a:r>
              <a:rPr lang="en-US" sz="2400" dirty="0">
                <a:ea typeface="Calibri"/>
                <a:cs typeface="Times New Roman"/>
              </a:rPr>
              <a:t> – Robert Gallo identified the virus causing AIDS</a:t>
            </a:r>
          </a:p>
          <a:p>
            <a:pPr>
              <a:lnSpc>
                <a:spcPct val="115000"/>
              </a:lnSpc>
              <a:spcAft>
                <a:spcPts val="1000"/>
              </a:spcAft>
            </a:pPr>
            <a:r>
              <a:rPr lang="en-US" sz="2400" b="1" dirty="0">
                <a:ea typeface="Calibri"/>
                <a:cs typeface="Times New Roman"/>
              </a:rPr>
              <a:t>1985</a:t>
            </a:r>
            <a:r>
              <a:rPr lang="en-US" sz="2400" dirty="0">
                <a:ea typeface="Calibri"/>
                <a:cs typeface="Times New Roman"/>
              </a:rPr>
              <a:t> – Development of ELISA test to screen for diseases such as HIV</a:t>
            </a:r>
          </a:p>
          <a:p>
            <a:r>
              <a:rPr lang="en-US" sz="2400" b="1" dirty="0">
                <a:ea typeface="Calibri"/>
                <a:cs typeface="Times New Roman"/>
              </a:rPr>
              <a:t>1987</a:t>
            </a:r>
            <a:r>
              <a:rPr lang="en-US" sz="2400" dirty="0">
                <a:ea typeface="Calibri"/>
                <a:cs typeface="Times New Roman"/>
              </a:rPr>
              <a:t> – Scientists began developing blood-screening tests for infectious diseases</a:t>
            </a:r>
            <a:endParaRPr lang="en-US" sz="24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13476"/>
            <a:ext cx="4568308" cy="434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0288"/>
          <a:stretch/>
        </p:blipFill>
        <p:spPr bwMode="auto">
          <a:xfrm>
            <a:off x="502946" y="2667000"/>
            <a:ext cx="2468854" cy="213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7219" t="6241"/>
          <a:stretch/>
        </p:blipFill>
        <p:spPr bwMode="auto">
          <a:xfrm>
            <a:off x="609600" y="4663135"/>
            <a:ext cx="2331746" cy="22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73151"/>
          <a:stretch/>
        </p:blipFill>
        <p:spPr bwMode="auto">
          <a:xfrm>
            <a:off x="7764966" y="0"/>
            <a:ext cx="137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783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472</Words>
  <Application>Microsoft Office PowerPoint</Application>
  <PresentationFormat>On-screen Show (4:3)</PresentationFormat>
  <Paragraphs>49</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Chiller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Unknown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belmonte</dc:creator>
  <cp:lastModifiedBy>Jenn15</cp:lastModifiedBy>
  <cp:revision>15</cp:revision>
  <dcterms:created xsi:type="dcterms:W3CDTF">2017-12-04T21:32:31Z</dcterms:created>
  <dcterms:modified xsi:type="dcterms:W3CDTF">2018-06-22T15:13:23Z</dcterms:modified>
</cp:coreProperties>
</file>