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B1142-F2CA-48EB-BD6A-CBE366F90C68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10B6-2E5D-4054-887D-EA6B124B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4FAD-1B5D-4FCE-9A15-F21FA622C7C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4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http://projects.nfstc.org/gallery/main.php?g2_itemId=3857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4FAD-1B5D-4FCE-9A15-F21FA622C7C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7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http://www.youtube.com/watch?v=Od8YuwUT794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4FAD-1B5D-4FCE-9A15-F21FA622C7C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6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1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6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1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1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3AFA5-1297-46D1-9F0F-3EA2D54E18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EA24-3C6F-4319-8FC8-110E73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KXTF7WehgM8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-92075"/>
            <a:ext cx="81692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4645" y="1462775"/>
            <a:ext cx="7478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Blood can provide various evidence to investigators at a crime 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scene.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597527"/>
            <a:ext cx="5410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Blood spatter patterns can be used to reconstruct a crime scene and show how an attack was </a:t>
            </a:r>
            <a:r>
              <a:rPr lang="en-US" sz="2400" dirty="0" smtClean="0">
                <a:ea typeface="Calibri"/>
                <a:cs typeface="Times New Roman"/>
              </a:rPr>
              <a:t>made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Calibri"/>
                <a:cs typeface="Times New Roman"/>
              </a:rPr>
              <a:t>Blood can connect an object with a crime (ex. </a:t>
            </a:r>
            <a:r>
              <a:rPr lang="en-US" sz="2400" dirty="0" smtClean="0">
                <a:ea typeface="Calibri"/>
                <a:cs typeface="Times New Roman"/>
              </a:rPr>
              <a:t>discarded weapon)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a typeface="Calibri"/>
                <a:cs typeface="Times New Roman"/>
              </a:rPr>
              <a:t>Blood </a:t>
            </a:r>
            <a:r>
              <a:rPr lang="en-US" sz="2400" dirty="0">
                <a:ea typeface="Calibri"/>
                <a:cs typeface="Times New Roman"/>
              </a:rPr>
              <a:t>can connect a suspect </a:t>
            </a:r>
            <a:r>
              <a:rPr lang="en-US" sz="2400" dirty="0" smtClean="0">
                <a:ea typeface="Calibri"/>
                <a:cs typeface="Times New Roman"/>
              </a:rPr>
              <a:t>with </a:t>
            </a:r>
            <a:r>
              <a:rPr lang="en-US" sz="2400" dirty="0">
                <a:ea typeface="Calibri"/>
                <a:cs typeface="Times New Roman"/>
              </a:rPr>
              <a:t>a crime (ex. blood on </a:t>
            </a:r>
            <a:r>
              <a:rPr lang="en-US" sz="2400" dirty="0" smtClean="0">
                <a:ea typeface="Calibri"/>
                <a:cs typeface="Times New Roman"/>
              </a:rPr>
              <a:t>clothing</a:t>
            </a:r>
            <a:r>
              <a:rPr lang="en-US" sz="2400" dirty="0">
                <a:ea typeface="Calibri"/>
                <a:cs typeface="Times New Roman"/>
              </a:rPr>
              <a:t>) or place a suspect </a:t>
            </a:r>
            <a:r>
              <a:rPr lang="en-US" sz="2400" dirty="0" smtClean="0">
                <a:ea typeface="Calibri"/>
                <a:cs typeface="Times New Roman"/>
              </a:rPr>
              <a:t>at </a:t>
            </a:r>
            <a:r>
              <a:rPr lang="en-US" sz="2400" dirty="0">
                <a:ea typeface="Calibri"/>
                <a:cs typeface="Times New Roman"/>
              </a:rPr>
              <a:t>a crime scene </a:t>
            </a:r>
            <a:r>
              <a:rPr lang="en-US" sz="2400" dirty="0" smtClean="0">
                <a:ea typeface="Calibri"/>
                <a:cs typeface="Times New Roman"/>
              </a:rPr>
              <a:t>(</a:t>
            </a:r>
            <a:r>
              <a:rPr lang="en-US" sz="2400" dirty="0">
                <a:ea typeface="Calibri"/>
                <a:cs typeface="Times New Roman"/>
              </a:rPr>
              <a:t>ex. </a:t>
            </a:r>
            <a:r>
              <a:rPr lang="en-US" sz="2400" dirty="0" smtClean="0">
                <a:ea typeface="Calibri"/>
                <a:cs typeface="Times New Roman"/>
              </a:rPr>
              <a:t>criminal </a:t>
            </a:r>
            <a:r>
              <a:rPr lang="en-US" sz="2400" dirty="0">
                <a:ea typeface="Calibri"/>
                <a:cs typeface="Times New Roman"/>
              </a:rPr>
              <a:t>blood at scene)</a:t>
            </a:r>
            <a:endParaRPr 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0"/>
          <a:stretch/>
        </p:blipFill>
        <p:spPr bwMode="auto">
          <a:xfrm>
            <a:off x="6498756" y="3396018"/>
            <a:ext cx="2645244" cy="203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5"/>
          <a:stretch/>
        </p:blipFill>
        <p:spPr>
          <a:xfrm rot="5400000">
            <a:off x="-2743200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7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1"/>
          <a:stretch/>
        </p:blipFill>
        <p:spPr bwMode="auto">
          <a:xfrm>
            <a:off x="7764966" y="0"/>
            <a:ext cx="137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467600" cy="349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lood_types_B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29" y="3709011"/>
            <a:ext cx="2036989" cy="30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635828" y="4391578"/>
            <a:ext cx="417614" cy="86734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635828" y="5918233"/>
            <a:ext cx="326571" cy="13616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562600" y="3831771"/>
            <a:ext cx="220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Rh antibody test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5257800" y="4391578"/>
            <a:ext cx="990600" cy="669372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67731"/>
            <a:ext cx="2696943" cy="32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72738" y="5486399"/>
            <a:ext cx="259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Anti-B </a:t>
            </a:r>
            <a:endParaRPr lang="en-US" alt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algn="r" eaLnBrk="0" fontAlgn="base" hangingPunct="0">
              <a:spcAft>
                <a:spcPct val="0"/>
              </a:spcAft>
            </a:pPr>
            <a:r>
              <a:rPr lang="en-US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antibody </a:t>
            </a:r>
          </a:p>
          <a:p>
            <a:pPr algn="r" eaLnBrk="0" fontAlgn="base" hangingPunct="0">
              <a:spcAft>
                <a:spcPct val="0"/>
              </a:spcAft>
            </a:pPr>
            <a:r>
              <a:rPr lang="en-US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test</a:t>
            </a:r>
            <a:endParaRPr lang="en-US" alt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6"/>
          <a:srcRect l="13342" t="55306" r="76496" b="34909"/>
          <a:stretch/>
        </p:blipFill>
        <p:spPr bwMode="auto">
          <a:xfrm>
            <a:off x="5905500" y="5060950"/>
            <a:ext cx="2465705" cy="1714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67600" y="5486400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5831236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07234" y="6154019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82444" y="6445611"/>
            <a:ext cx="457200" cy="276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29500" y="54864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29500" y="5803933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41376" y="6159913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0282" y="6445611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45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368138" y="3970480"/>
            <a:ext cx="129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Anti-A antibody </a:t>
            </a:r>
            <a:endParaRPr lang="en-US" alt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algn="r" eaLnBrk="0" fontAlgn="base" hangingPunct="0">
              <a:spcAft>
                <a:spcPct val="0"/>
              </a:spcAft>
            </a:pPr>
            <a:r>
              <a:rPr lang="en-US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test</a:t>
            </a:r>
            <a:endParaRPr lang="en-US" alt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6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6" y="90804"/>
            <a:ext cx="3219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6" y="395604"/>
            <a:ext cx="4065587" cy="241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3138804"/>
            <a:ext cx="7315200" cy="341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85</a:t>
            </a:r>
            <a:r>
              <a:rPr lang="en-US" sz="2600" dirty="0">
                <a:solidFill>
                  <a:prstClr val="black"/>
                </a:solidFill>
                <a:ea typeface="Calibri"/>
                <a:cs typeface="Times New Roman"/>
              </a:rPr>
              <a:t>% of the population has an additional surface protein called the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Rh</a:t>
            </a:r>
            <a:r>
              <a:rPr lang="en-US" sz="2600" dirty="0">
                <a:solidFill>
                  <a:prstClr val="black"/>
                </a:solidFill>
                <a:ea typeface="Calibri"/>
                <a:cs typeface="Times New Roman"/>
              </a:rPr>
              <a:t> factor and therefore have Rh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positive</a:t>
            </a:r>
            <a:r>
              <a:rPr lang="en-US" sz="2600" dirty="0">
                <a:solidFill>
                  <a:prstClr val="black"/>
                </a:solidFill>
                <a:ea typeface="Calibri"/>
                <a:cs typeface="Times New Roman"/>
              </a:rPr>
              <a:t> blood.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ea typeface="Calibri"/>
                <a:cs typeface="Times New Roman"/>
              </a:rPr>
              <a:t>The other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15</a:t>
            </a:r>
            <a:r>
              <a:rPr lang="en-US" sz="2600" dirty="0">
                <a:solidFill>
                  <a:prstClr val="black"/>
                </a:solidFill>
                <a:ea typeface="Calibri"/>
                <a:cs typeface="Times New Roman"/>
              </a:rPr>
              <a:t>% lacks this protein and has what we call Rh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negative</a:t>
            </a:r>
            <a:r>
              <a:rPr lang="en-US" sz="26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ea typeface="Calibri"/>
                <a:cs typeface="Times New Roman"/>
              </a:rPr>
              <a:t>blood.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ea typeface="Calibri"/>
                <a:cs typeface="Times New Roman"/>
              </a:rPr>
              <a:t>Referred </a:t>
            </a:r>
            <a:r>
              <a:rPr lang="en-US" sz="2600" dirty="0">
                <a:solidFill>
                  <a:prstClr val="black"/>
                </a:solidFill>
                <a:ea typeface="Calibri"/>
                <a:cs typeface="Times New Roman"/>
              </a:rPr>
              <a:t>to as Rh because it was first discovered in 1940 in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Rhesus</a:t>
            </a:r>
            <a:r>
              <a:rPr lang="en-US" sz="26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monkeys</a:t>
            </a:r>
            <a:r>
              <a:rPr lang="en-US" sz="26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1"/>
          <a:stretch/>
        </p:blipFill>
        <p:spPr bwMode="auto">
          <a:xfrm>
            <a:off x="1916340" y="929005"/>
            <a:ext cx="215174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5"/>
          <a:stretch/>
        </p:blipFill>
        <p:spPr>
          <a:xfrm rot="5400000">
            <a:off x="-2743200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6201" y="304800"/>
            <a:ext cx="7620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i="1" kern="0" dirty="0" smtClean="0">
                <a:solidFill>
                  <a:srgbClr val="000000"/>
                </a:solidFill>
                <a:latin typeface="Calibri"/>
              </a:rPr>
              <a:t>Antigens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Calibri"/>
              </a:rPr>
              <a:t>:  </a:t>
            </a:r>
            <a:r>
              <a:rPr lang="en-US" altLang="en-US" sz="3600" kern="0" dirty="0" smtClean="0">
                <a:solidFill>
                  <a:srgbClr val="000000"/>
                </a:solidFill>
                <a:latin typeface="Calibri"/>
              </a:rPr>
              <a:t>in red blood cell (and foreign cell) membranes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i="1" kern="0" dirty="0" smtClean="0">
                <a:solidFill>
                  <a:srgbClr val="000000"/>
                </a:solidFill>
                <a:latin typeface="Calibri"/>
              </a:rPr>
              <a:t>Antibodies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Calibri"/>
              </a:rPr>
              <a:t>:  </a:t>
            </a:r>
            <a:r>
              <a:rPr lang="en-US" altLang="en-US" sz="3600" kern="0" dirty="0" smtClean="0">
                <a:solidFill>
                  <a:srgbClr val="000000"/>
                </a:solidFill>
                <a:latin typeface="Calibri"/>
              </a:rPr>
              <a:t>in blood plasma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84" y="1219201"/>
            <a:ext cx="2189917" cy="309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977742"/>
            <a:ext cx="6477867" cy="182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1" y="4800600"/>
            <a:ext cx="7620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When a foreign material enters your body, your immune system launches an attack called an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antigen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-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antibody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response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in which WBCs called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B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-lymphocytes release antibodies to attack the foreign substance.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1"/>
          <a:stretch/>
        </p:blipFill>
        <p:spPr bwMode="auto">
          <a:xfrm>
            <a:off x="7764966" y="0"/>
            <a:ext cx="137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6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/>
        </p:blipFill>
        <p:spPr bwMode="auto">
          <a:xfrm>
            <a:off x="6226750" y="76200"/>
            <a:ext cx="2841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FEED"/>
              </a:clrFrom>
              <a:clrTo>
                <a:srgbClr val="EFF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3255" y="5161671"/>
            <a:ext cx="1392880" cy="170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4065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Blood typing is critical for blood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transfusions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. If a person receives a blood protein foreign to their body, antibodies can cause the blood to clump which can possibly lead to death.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427238"/>
            <a:ext cx="5257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The clumping of RBCs is called </a:t>
            </a:r>
            <a:r>
              <a:rPr lang="en-US" sz="2000" b="1" u="sng" dirty="0">
                <a:solidFill>
                  <a:srgbClr val="FF0000"/>
                </a:solidFill>
                <a:ea typeface="Calibri"/>
                <a:cs typeface="Times New Roman"/>
              </a:rPr>
              <a:t>agglutination</a:t>
            </a: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  <a:endParaRPr lang="en-US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ea typeface="Calibri"/>
                <a:cs typeface="Times New Roman"/>
              </a:rPr>
              <a:t>Blood </a:t>
            </a: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typing tests identify the presence of A, B, and Rh surface proteins.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/>
          <a:stretch/>
        </p:blipFill>
        <p:spPr bwMode="auto">
          <a:xfrm rot="5400000">
            <a:off x="5919901" y="3657602"/>
            <a:ext cx="359315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4600" y="3325813"/>
            <a:ext cx="3736975" cy="3760787"/>
            <a:chOff x="1582381" y="3345533"/>
            <a:chExt cx="3736975" cy="3760787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381" y="3345533"/>
              <a:ext cx="3736975" cy="376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27"/>
            <p:cNvSpPr txBox="1">
              <a:spLocks noChangeArrowheads="1"/>
            </p:cNvSpPr>
            <p:nvPr/>
          </p:nvSpPr>
          <p:spPr bwMode="auto">
            <a:xfrm>
              <a:off x="3771900" y="3657600"/>
              <a:ext cx="1143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Universal Donor</a:t>
              </a:r>
            </a:p>
          </p:txBody>
        </p:sp>
        <p:sp>
          <p:nvSpPr>
            <p:cNvPr id="8" name="TextBox 28"/>
            <p:cNvSpPr txBox="1">
              <a:spLocks noChangeArrowheads="1"/>
            </p:cNvSpPr>
            <p:nvPr/>
          </p:nvSpPr>
          <p:spPr bwMode="auto">
            <a:xfrm>
              <a:off x="3927313" y="6117770"/>
              <a:ext cx="11647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Universal Recipient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5"/>
          <a:stretch/>
        </p:blipFill>
        <p:spPr>
          <a:xfrm rot="5400000">
            <a:off x="-2743200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3" y="1981200"/>
            <a:ext cx="758739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0886"/>
            <a:ext cx="8305800" cy="225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1"/>
          <a:stretch/>
        </p:blipFill>
        <p:spPr bwMode="auto">
          <a:xfrm>
            <a:off x="7764966" y="0"/>
            <a:ext cx="137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3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0279"/>
            <a:ext cx="7181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3807" y="3292139"/>
            <a:ext cx="7192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Many other blood proteins have been identified. Examples </a:t>
            </a:r>
            <a:r>
              <a:rPr lang="en-US" sz="2000" dirty="0" smtClean="0">
                <a:solidFill>
                  <a:prstClr val="black"/>
                </a:solidFill>
                <a:ea typeface="Calibri"/>
                <a:cs typeface="Times New Roman"/>
              </a:rPr>
              <a:t>include: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8275" y="3697879"/>
            <a:ext cx="67818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prstClr val="black"/>
                </a:solidFill>
              </a:rPr>
              <a:t>Glycophorin</a:t>
            </a:r>
            <a:r>
              <a:rPr lang="en-US" altLang="en-US" sz="2400" dirty="0" smtClean="0">
                <a:solidFill>
                  <a:prstClr val="black"/>
                </a:solidFill>
              </a:rPr>
              <a:t> Antigen </a:t>
            </a:r>
            <a:r>
              <a:rPr lang="en-US" altLang="en-US" sz="2400" b="1" u="sng" dirty="0" smtClean="0">
                <a:solidFill>
                  <a:srgbClr val="C00000"/>
                </a:solidFill>
              </a:rPr>
              <a:t>M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prstClr val="black"/>
                </a:solidFill>
              </a:rPr>
              <a:t>Glycophorin</a:t>
            </a:r>
            <a:r>
              <a:rPr lang="en-US" altLang="en-US" sz="2400" dirty="0" smtClean="0">
                <a:solidFill>
                  <a:prstClr val="black"/>
                </a:solidFill>
              </a:rPr>
              <a:t> Antigen </a:t>
            </a:r>
            <a:r>
              <a:rPr lang="en-US" altLang="en-US" sz="2400" b="1" u="sng" dirty="0" smtClean="0">
                <a:solidFill>
                  <a:srgbClr val="C00000"/>
                </a:solidFill>
              </a:rPr>
              <a:t>N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prstClr val="black"/>
                </a:solidFill>
              </a:rPr>
              <a:t>Phosphoglucomutase</a:t>
            </a:r>
            <a:r>
              <a:rPr lang="en-US" altLang="en-US" sz="2400" dirty="0" smtClean="0">
                <a:solidFill>
                  <a:prstClr val="black"/>
                </a:solidFill>
              </a:rPr>
              <a:t> (PGM)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prstClr val="black"/>
                </a:solidFill>
              </a:rPr>
              <a:t>Adenylate</a:t>
            </a:r>
            <a:r>
              <a:rPr lang="en-US" altLang="en-US" sz="2400" dirty="0" smtClean="0">
                <a:solidFill>
                  <a:prstClr val="black"/>
                </a:solidFill>
              </a:rPr>
              <a:t> kinase (AK)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</a:rPr>
              <a:t>Adenosine </a:t>
            </a:r>
            <a:r>
              <a:rPr lang="en-US" altLang="en-US" sz="2400" dirty="0" err="1" smtClean="0">
                <a:solidFill>
                  <a:prstClr val="black"/>
                </a:solidFill>
              </a:rPr>
              <a:t>deaminase</a:t>
            </a:r>
            <a:r>
              <a:rPr lang="en-US" altLang="en-US" sz="2400" dirty="0" smtClean="0">
                <a:solidFill>
                  <a:prstClr val="black"/>
                </a:solidFill>
              </a:rPr>
              <a:t> (ADA)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</a:rPr>
              <a:t>Esterase D (</a:t>
            </a:r>
            <a:r>
              <a:rPr lang="en-US" altLang="en-US" sz="2400" dirty="0" err="1" smtClean="0">
                <a:solidFill>
                  <a:prstClr val="black"/>
                </a:solidFill>
              </a:rPr>
              <a:t>EsD</a:t>
            </a:r>
            <a:r>
              <a:rPr lang="en-US" altLang="en-US" sz="2400" dirty="0" smtClean="0">
                <a:solidFill>
                  <a:prstClr val="black"/>
                </a:solidFill>
              </a:rPr>
              <a:t>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</a:rPr>
              <a:t>Glucose-6-phosphate dehydrogenase (G-6-PD)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</a:rPr>
              <a:t>Polymorphic proteins: Group-specific Components (</a:t>
            </a:r>
            <a:r>
              <a:rPr lang="en-US" altLang="en-US" sz="2400" dirty="0" err="1" smtClean="0">
                <a:solidFill>
                  <a:prstClr val="black"/>
                </a:solidFill>
              </a:rPr>
              <a:t>Gc</a:t>
            </a:r>
            <a:r>
              <a:rPr lang="en-US" altLang="en-US" sz="2400" dirty="0" smtClean="0">
                <a:solidFill>
                  <a:prstClr val="black"/>
                </a:solidFill>
              </a:rPr>
              <a:t>) and </a:t>
            </a:r>
            <a:r>
              <a:rPr lang="en-US" altLang="en-US" sz="2400" dirty="0" err="1" smtClean="0">
                <a:solidFill>
                  <a:prstClr val="black"/>
                </a:solidFill>
              </a:rPr>
              <a:t>haptoglobins</a:t>
            </a:r>
            <a:r>
              <a:rPr lang="en-US" altLang="en-US" sz="2400" dirty="0" smtClean="0">
                <a:solidFill>
                  <a:prstClr val="black"/>
                </a:solidFill>
              </a:rPr>
              <a:t> (</a:t>
            </a:r>
            <a:r>
              <a:rPr lang="en-US" altLang="en-US" sz="2400" dirty="0" err="1" smtClean="0">
                <a:solidFill>
                  <a:prstClr val="black"/>
                </a:solidFill>
              </a:rPr>
              <a:t>Hp</a:t>
            </a:r>
            <a:r>
              <a:rPr lang="en-US" altLang="en-US" sz="2400" dirty="0" smtClean="0">
                <a:solidFill>
                  <a:prstClr val="black"/>
                </a:solidFill>
              </a:rPr>
              <a:t>)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828" y="878479"/>
            <a:ext cx="722737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ea typeface="Calibri"/>
                <a:cs typeface="Times New Roman"/>
              </a:rPr>
              <a:t>Some patients require a closer blood match than that provided by the ABO positive/negative blood typing. For example, sometimes if the donor and recipient are from the same ethnic background the chance of a reaction can be reduced. </a:t>
            </a:r>
            <a:endParaRPr lang="en-US" sz="2200" dirty="0" smtClean="0">
              <a:ea typeface="Calibri"/>
              <a:cs typeface="Times New Roman"/>
            </a:endParaRPr>
          </a:p>
          <a:p>
            <a:pPr marL="228600" indent="-228600">
              <a:buFont typeface="+mj-lt"/>
              <a:buAutoNum type="romanLcPeriod"/>
            </a:pPr>
            <a:endParaRPr lang="en-US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There are more than </a:t>
            </a:r>
            <a:r>
              <a:rPr lang="en-US" sz="2200" b="1" u="sng" dirty="0">
                <a:solidFill>
                  <a:srgbClr val="FF0000"/>
                </a:solidFill>
                <a:ea typeface="Calibri"/>
                <a:cs typeface="Times New Roman"/>
              </a:rPr>
              <a:t>600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 known antigens besides A and B.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38875" y="3774079"/>
            <a:ext cx="2600325" cy="17526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By testing for more blood proteins, the probability of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uniqueness</a:t>
            </a:r>
            <a:r>
              <a:rPr lang="en-US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increases, making blood evidence more</a:t>
            </a:r>
            <a:r>
              <a:rPr lang="en-US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individualized</a:t>
            </a:r>
            <a:r>
              <a:rPr lang="en-US" dirty="0">
                <a:solidFill>
                  <a:prstClr val="white"/>
                </a:solidFill>
                <a:ea typeface="Calibri"/>
                <a:cs typeface="Times New Roman"/>
              </a:rPr>
              <a:t>.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5"/>
          <a:stretch/>
        </p:blipFill>
        <p:spPr>
          <a:xfrm rot="5400000">
            <a:off x="-2743200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9735" y="2160471"/>
            <a:ext cx="4743900" cy="355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"/>
            <a:ext cx="6180549" cy="15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1355779"/>
            <a:ext cx="3977090" cy="4892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A grouping of blood stains constitutes a blood 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spatter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pattern.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Patterns help to reconstruct the events surrounding shootings, stabbings, beatings, 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etc.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In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1939, Dr. Victor </a:t>
            </a:r>
            <a:r>
              <a:rPr lang="en-US" sz="2400" dirty="0" err="1">
                <a:solidFill>
                  <a:prstClr val="black"/>
                </a:solidFill>
                <a:ea typeface="Calibri"/>
                <a:cs typeface="Times New Roman"/>
              </a:rPr>
              <a:t>Balthazard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first researched and analyzed 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spatter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patterns.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1"/>
          <a:stretch/>
        </p:blipFill>
        <p:spPr bwMode="auto">
          <a:xfrm>
            <a:off x="7764966" y="0"/>
            <a:ext cx="137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8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869" y="76200"/>
            <a:ext cx="7315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ea typeface="Calibri"/>
                <a:cs typeface="Times New Roman"/>
              </a:rPr>
              <a:t>Analysis of a </a:t>
            </a:r>
            <a:r>
              <a:rPr lang="en-US" sz="2600" b="1" dirty="0" smtClean="0">
                <a:solidFill>
                  <a:prstClr val="black"/>
                </a:solidFill>
                <a:ea typeface="Calibri"/>
                <a:cs typeface="Times New Roman"/>
              </a:rPr>
              <a:t>spatter </a:t>
            </a:r>
            <a:r>
              <a:rPr lang="en-US" sz="2600" b="1" dirty="0">
                <a:solidFill>
                  <a:prstClr val="black"/>
                </a:solidFill>
                <a:ea typeface="Calibri"/>
                <a:cs typeface="Times New Roman"/>
              </a:rPr>
              <a:t>pattern can help to </a:t>
            </a:r>
            <a:r>
              <a:rPr lang="en-US" sz="2600" b="1" dirty="0" smtClean="0">
                <a:solidFill>
                  <a:prstClr val="black"/>
                </a:solidFill>
                <a:ea typeface="Calibri"/>
                <a:cs typeface="Times New Roman"/>
              </a:rPr>
              <a:t>determine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5069" y="537865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direction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blood traveled</a:t>
            </a:r>
          </a:p>
          <a:p>
            <a:pPr marL="685800" lvl="1" indent="-2286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angle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of impact</a:t>
            </a:r>
          </a:p>
          <a:p>
            <a:pPr marL="685800" lvl="1" indent="-2286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point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of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origin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of the blood</a:t>
            </a:r>
          </a:p>
          <a:p>
            <a:pPr marL="685800" lvl="1" indent="-2286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velocity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of the blood</a:t>
            </a:r>
          </a:p>
          <a:p>
            <a:pPr marL="685800" lvl="1" indent="-2286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manner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of death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37092" y="3300751"/>
            <a:ext cx="2974873" cy="208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35"/>
          <a:stretch/>
        </p:blipFill>
        <p:spPr bwMode="auto">
          <a:xfrm>
            <a:off x="1518420" y="2819400"/>
            <a:ext cx="5297487" cy="146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7" r="6034"/>
          <a:stretch/>
        </p:blipFill>
        <p:spPr bwMode="auto">
          <a:xfrm>
            <a:off x="1616991" y="4284809"/>
            <a:ext cx="525015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8420" y="6075808"/>
            <a:ext cx="7385649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Bloodstain pattern analysis can also help one evaluate the </a:t>
            </a:r>
            <a:r>
              <a:rPr lang="en-US" sz="2000" b="1" u="sng" dirty="0">
                <a:solidFill>
                  <a:srgbClr val="FF0000"/>
                </a:solidFill>
                <a:ea typeface="Calibri"/>
                <a:cs typeface="Times New Roman"/>
              </a:rPr>
              <a:t>credibility</a:t>
            </a: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 of statements provided by a witness, a victim, or a suspect.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85" y="702681"/>
            <a:ext cx="2935715" cy="1959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5"/>
          <a:stretch/>
        </p:blipFill>
        <p:spPr>
          <a:xfrm rot="5400000">
            <a:off x="-2743200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0907" y="228600"/>
            <a:ext cx="21336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Blood typing is considered </a:t>
            </a:r>
            <a:r>
              <a:rPr lang="en-US" sz="2800" b="1" u="sng" dirty="0">
                <a:solidFill>
                  <a:srgbClr val="FF0000"/>
                </a:solidFill>
                <a:ea typeface="Calibri"/>
                <a:cs typeface="Times New Roman"/>
              </a:rPr>
              <a:t>class</a:t>
            </a:r>
            <a:r>
              <a:rPr lang="en-US" sz="28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evidence </a:t>
            </a:r>
            <a:endParaRPr lang="en-US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and </a:t>
            </a: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is good to rule out 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suspects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7" y="457200"/>
            <a:ext cx="490876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07" y="4743287"/>
            <a:ext cx="2828693" cy="189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7689" y="4572000"/>
            <a:ext cx="4572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DNA profiling from blood is considered </a:t>
            </a:r>
            <a:r>
              <a:rPr lang="en-US" sz="2800" b="1" u="sng" dirty="0">
                <a:solidFill>
                  <a:srgbClr val="FF0000"/>
                </a:solidFill>
                <a:ea typeface="Calibri"/>
                <a:cs typeface="Times New Roman"/>
              </a:rPr>
              <a:t>individual</a:t>
            </a: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</a:rPr>
              <a:t> evidence and can help pinpoint a suspect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1"/>
          <a:stretch/>
        </p:blipFill>
        <p:spPr bwMode="auto">
          <a:xfrm>
            <a:off x="7764966" y="0"/>
            <a:ext cx="137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67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7971"/>
            <a:ext cx="78343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957943"/>
            <a:ext cx="733511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Arial"/>
              </a:rPr>
              <a:t>Blood is a tissue that circulates around through the </a:t>
            </a:r>
            <a:r>
              <a:rPr lang="en-US" sz="2800" dirty="0" smtClean="0">
                <a:ea typeface="Calibri"/>
                <a:cs typeface="Arial"/>
              </a:rPr>
              <a:t>body.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ea typeface="Calibri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/>
                <a:cs typeface="Arial"/>
              </a:rPr>
              <a:t>The </a:t>
            </a:r>
            <a:r>
              <a:rPr lang="en-US" sz="2800" dirty="0">
                <a:ea typeface="Calibri"/>
                <a:cs typeface="Arial"/>
              </a:rPr>
              <a:t>average adult has about </a:t>
            </a:r>
            <a:endParaRPr lang="en-US" sz="2800" dirty="0" smtClean="0">
              <a:ea typeface="Calibri"/>
              <a:cs typeface="Arial"/>
            </a:endParaRPr>
          </a:p>
          <a:p>
            <a:r>
              <a:rPr lang="en-US" sz="2800" dirty="0">
                <a:ea typeface="Calibri"/>
                <a:cs typeface="Arial"/>
              </a:rPr>
              <a:t> </a:t>
            </a:r>
            <a:r>
              <a:rPr lang="en-US" sz="2800" dirty="0" smtClean="0">
                <a:ea typeface="Calibri"/>
                <a:cs typeface="Arial"/>
              </a:rPr>
              <a:t>     5.5 liters </a:t>
            </a:r>
            <a:r>
              <a:rPr lang="en-US" sz="2800" dirty="0">
                <a:ea typeface="Calibri"/>
                <a:cs typeface="Arial"/>
              </a:rPr>
              <a:t>of </a:t>
            </a:r>
            <a:r>
              <a:rPr lang="en-US" sz="2800" dirty="0" smtClean="0">
                <a:ea typeface="Calibri"/>
                <a:cs typeface="Arial"/>
              </a:rPr>
              <a:t>blood.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>
              <a:ea typeface="Calibri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/>
                <a:cs typeface="Times New Roman"/>
              </a:rPr>
              <a:t>Blood </a:t>
            </a:r>
            <a:r>
              <a:rPr lang="en-US" sz="2800" dirty="0">
                <a:ea typeface="Calibri"/>
                <a:cs typeface="Times New Roman"/>
              </a:rPr>
              <a:t>is made of both cells </a:t>
            </a:r>
          </a:p>
          <a:p>
            <a:r>
              <a:rPr lang="en-US" sz="2800" dirty="0" smtClean="0">
                <a:ea typeface="Calibri"/>
                <a:cs typeface="Times New Roman"/>
              </a:rPr>
              <a:t>      (</a:t>
            </a:r>
            <a:r>
              <a:rPr lang="en-US" sz="2800" dirty="0">
                <a:ea typeface="Calibri"/>
                <a:cs typeface="Times New Roman"/>
              </a:rPr>
              <a:t>45%) and Plasma (55</a:t>
            </a:r>
            <a:r>
              <a:rPr lang="en-US" sz="2800" dirty="0" smtClean="0">
                <a:ea typeface="Calibri"/>
                <a:cs typeface="Times New Roman"/>
              </a:rPr>
              <a:t>%).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281432" y="4458831"/>
            <a:ext cx="37101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Blood </a:t>
            </a:r>
            <a:r>
              <a:rPr lang="en-US" sz="2000" dirty="0">
                <a:solidFill>
                  <a:prstClr val="black"/>
                </a:solidFill>
              </a:rPr>
              <a:t>cells are made in the bone marrow, the spongy material in the center of the </a:t>
            </a:r>
            <a:r>
              <a:rPr lang="en-US" sz="2000" dirty="0" smtClean="0">
                <a:solidFill>
                  <a:prstClr val="black"/>
                </a:solidFill>
              </a:rPr>
              <a:t>bones. The body will replenish the elements given during a blood donation – some in a matter of hours and others in a matter of weeks.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13328" r="3657" b="4431"/>
          <a:stretch/>
        </p:blipFill>
        <p:spPr bwMode="auto">
          <a:xfrm>
            <a:off x="1596638" y="4212771"/>
            <a:ext cx="3614359" cy="256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2"/>
          <a:stretch/>
        </p:blipFill>
        <p:spPr bwMode="auto">
          <a:xfrm>
            <a:off x="6171199" y="1526721"/>
            <a:ext cx="29039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5"/>
          <a:stretch/>
        </p:blipFill>
        <p:spPr>
          <a:xfrm rot="5400000">
            <a:off x="-2743200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"/>
          <a:stretch/>
        </p:blipFill>
        <p:spPr bwMode="auto">
          <a:xfrm>
            <a:off x="25166" y="620095"/>
            <a:ext cx="4013434" cy="410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2"/>
          <a:stretch/>
        </p:blipFill>
        <p:spPr bwMode="auto">
          <a:xfrm>
            <a:off x="152400" y="4724400"/>
            <a:ext cx="3352800" cy="174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76198"/>
            <a:ext cx="5633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prstClr val="black"/>
                </a:solidFill>
                <a:ea typeface="Calibri"/>
                <a:cs typeface="Times New Roman"/>
              </a:rPr>
              <a:t>3 </a:t>
            </a:r>
            <a:r>
              <a:rPr lang="en-US" sz="2800" b="1" u="sng" dirty="0">
                <a:solidFill>
                  <a:prstClr val="black"/>
                </a:solidFill>
                <a:ea typeface="Calibri"/>
                <a:cs typeface="Times New Roman"/>
              </a:rPr>
              <a:t>kinds of cells which make up </a:t>
            </a:r>
            <a:r>
              <a:rPr lang="en-US" sz="2800" b="1" u="sng" dirty="0" smtClean="0">
                <a:solidFill>
                  <a:prstClr val="black"/>
                </a:solidFill>
                <a:ea typeface="Calibri"/>
                <a:cs typeface="Times New Roman"/>
              </a:rPr>
              <a:t>blood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609600"/>
            <a:ext cx="3816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RBCs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are called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erythrocytes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1066800"/>
            <a:ext cx="34383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Have </a:t>
            </a:r>
            <a:r>
              <a:rPr lang="en-US" sz="2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hemoglobin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Carry </a:t>
            </a:r>
            <a:r>
              <a:rPr lang="en-US" sz="2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Iron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-containing protein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No </a:t>
            </a:r>
            <a:r>
              <a:rPr lang="en-US" sz="2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nucleus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2491" y="2590800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ea typeface="Calibri"/>
                <a:cs typeface="Times New Roman"/>
              </a:rPr>
              <a:t>WBCs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are called </a:t>
            </a:r>
            <a:r>
              <a:rPr lang="en-US" sz="2400" b="1" u="sng" dirty="0">
                <a:solidFill>
                  <a:srgbClr val="0000FF"/>
                </a:solidFill>
                <a:ea typeface="Calibri"/>
                <a:cs typeface="Times New Roman"/>
              </a:rPr>
              <a:t>leukocytes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2971800"/>
            <a:ext cx="404821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black"/>
                </a:solidFill>
                <a:ea typeface="Calibri"/>
                <a:cs typeface="Times New Roman"/>
              </a:rPr>
              <a:t>An </a:t>
            </a:r>
            <a:r>
              <a:rPr lang="en-US" sz="2300" b="1" u="sng" dirty="0">
                <a:solidFill>
                  <a:srgbClr val="0000FF"/>
                </a:solidFill>
                <a:ea typeface="Calibri"/>
                <a:cs typeface="Times New Roman"/>
              </a:rPr>
              <a:t>immune</a:t>
            </a:r>
            <a:r>
              <a:rPr lang="en-US" sz="2300" dirty="0">
                <a:solidFill>
                  <a:prstClr val="black"/>
                </a:solidFill>
                <a:ea typeface="Calibri"/>
                <a:cs typeface="Times New Roman"/>
              </a:rPr>
              <a:t> system </a:t>
            </a:r>
            <a:r>
              <a:rPr lang="en-US" sz="2300" dirty="0" smtClean="0">
                <a:solidFill>
                  <a:prstClr val="black"/>
                </a:solidFill>
                <a:ea typeface="Calibri"/>
                <a:cs typeface="Times New Roman"/>
              </a:rPr>
              <a:t>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black"/>
                </a:solidFill>
                <a:ea typeface="Calibri"/>
                <a:cs typeface="Times New Roman"/>
              </a:rPr>
              <a:t>Fight </a:t>
            </a:r>
            <a:r>
              <a:rPr lang="en-US" sz="2300" dirty="0">
                <a:solidFill>
                  <a:prstClr val="black"/>
                </a:solidFill>
                <a:ea typeface="Calibri"/>
                <a:cs typeface="Times New Roman"/>
              </a:rPr>
              <a:t>disease and produce </a:t>
            </a:r>
            <a:r>
              <a:rPr lang="en-US" sz="2300" dirty="0" smtClean="0">
                <a:solidFill>
                  <a:prstClr val="black"/>
                </a:solidFill>
                <a:ea typeface="Calibri"/>
                <a:cs typeface="Times New Roman"/>
              </a:rPr>
              <a:t>antibodies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black"/>
                </a:solidFill>
                <a:cs typeface="Times New Roman"/>
              </a:rPr>
              <a:t>Contain </a:t>
            </a:r>
            <a:r>
              <a:rPr lang="en-US" sz="2300" b="1" u="sng" dirty="0" smtClean="0">
                <a:solidFill>
                  <a:srgbClr val="0000FF"/>
                </a:solidFill>
                <a:cs typeface="Times New Roman"/>
              </a:rPr>
              <a:t>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The two most common types are the </a:t>
            </a:r>
            <a:r>
              <a:rPr lang="en-US" sz="2300" b="1" u="sng" dirty="0">
                <a:solidFill>
                  <a:srgbClr val="0000FF"/>
                </a:solidFill>
              </a:rPr>
              <a:t>lymphocytes</a:t>
            </a:r>
            <a:r>
              <a:rPr lang="en-US" sz="2300" dirty="0">
                <a:solidFill>
                  <a:prstClr val="black"/>
                </a:solidFill>
              </a:rPr>
              <a:t> and </a:t>
            </a:r>
            <a:r>
              <a:rPr lang="en-US" sz="2300" b="1" u="sng" dirty="0">
                <a:solidFill>
                  <a:srgbClr val="0000FF"/>
                </a:solidFill>
              </a:rPr>
              <a:t>neutrophils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5486400"/>
            <a:ext cx="438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Platelets are called </a:t>
            </a:r>
            <a:r>
              <a:rPr lang="en-US" sz="2400" b="1" u="sng" dirty="0">
                <a:solidFill>
                  <a:srgbClr val="9933FF"/>
                </a:solidFill>
                <a:ea typeface="Calibri"/>
                <a:cs typeface="Times New Roman"/>
              </a:rPr>
              <a:t>thrombocytes</a:t>
            </a:r>
            <a:endParaRPr lang="en-US" sz="2400" dirty="0">
              <a:solidFill>
                <a:srgbClr val="99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5876250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small cell </a:t>
            </a:r>
            <a:r>
              <a:rPr lang="en-US" sz="2400" b="1" u="sng" dirty="0">
                <a:solidFill>
                  <a:srgbClr val="9933FF"/>
                </a:solidFill>
                <a:ea typeface="Calibri"/>
                <a:cs typeface="Times New Roman"/>
              </a:rPr>
              <a:t>fragments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assist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in blood </a:t>
            </a:r>
            <a:r>
              <a:rPr lang="en-US" sz="2400" b="1" u="sng" dirty="0">
                <a:solidFill>
                  <a:srgbClr val="9933FF"/>
                </a:solidFill>
                <a:ea typeface="Calibri"/>
                <a:cs typeface="Times New Roman"/>
              </a:rPr>
              <a:t>clotting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1"/>
          <a:stretch/>
        </p:blipFill>
        <p:spPr bwMode="auto">
          <a:xfrm>
            <a:off x="7823434" y="0"/>
            <a:ext cx="13131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4429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There are about one billion red blood cells in two to three drops of blood. For every 600 red blood cells, there are about 40 platelets and one white cell.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18" y="1968282"/>
            <a:ext cx="6318882" cy="468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5"/>
          <a:stretch/>
        </p:blipFill>
        <p:spPr>
          <a:xfrm rot="5400000">
            <a:off x="-2743200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9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228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2621"/>
            <a:ext cx="5124273" cy="120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828800"/>
            <a:ext cx="7315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Plasma is made of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90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% water. The other 10% are:</a:t>
            </a:r>
          </a:p>
          <a:p>
            <a:pPr marL="685800" lvl="1" indent="-2286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Dissolved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proteins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 (antibodies, hormones, clotting factors)</a:t>
            </a:r>
          </a:p>
          <a:p>
            <a:pPr marL="685800" lvl="1" indent="-2286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Nutrients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(O</a:t>
            </a:r>
            <a:r>
              <a:rPr lang="en-US" sz="2400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, glucose, amino acids, salts, minerals)</a:t>
            </a:r>
          </a:p>
          <a:p>
            <a:pPr marL="685800" lvl="1" indent="-2286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Wastes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(urea, CO</a:t>
            </a:r>
            <a:r>
              <a:rPr lang="en-US" sz="2400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79" y="3887560"/>
            <a:ext cx="3524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6003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3323" y="1138535"/>
            <a:ext cx="4326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itchFamily="18" charset="0"/>
              </a:rPr>
              <a:t>yellowish liquid portion of blood 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1"/>
          <a:stretch/>
        </p:blipFill>
        <p:spPr bwMode="auto">
          <a:xfrm>
            <a:off x="7764966" y="0"/>
            <a:ext cx="137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48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31" y="-231775"/>
            <a:ext cx="81391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1759" y="1034296"/>
            <a:ext cx="7620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There are 3 main kinds of blood</a:t>
            </a:r>
            <a:r>
              <a:rPr lang="en-US" sz="2200" dirty="0">
                <a:ea typeface="Calibri"/>
                <a:cs typeface="Times New Roman"/>
              </a:rPr>
              <a:t> vessels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rgbClr val="FF0000"/>
                </a:solidFill>
                <a:ea typeface="Calibri"/>
                <a:cs typeface="Times New Roman"/>
              </a:rPr>
              <a:t>Arteries</a:t>
            </a:r>
            <a:r>
              <a:rPr lang="en-US" sz="2200" dirty="0">
                <a:ea typeface="Calibri"/>
                <a:cs typeface="Times New Roman"/>
              </a:rPr>
              <a:t> carry blood </a:t>
            </a:r>
            <a:r>
              <a:rPr lang="en-US" sz="2200" b="1" u="sng" dirty="0">
                <a:solidFill>
                  <a:srgbClr val="FF0000"/>
                </a:solidFill>
                <a:ea typeface="Calibri"/>
                <a:cs typeface="Times New Roman"/>
              </a:rPr>
              <a:t>away</a:t>
            </a:r>
            <a:r>
              <a:rPr lang="en-US" sz="2200" dirty="0">
                <a:ea typeface="Calibri"/>
                <a:cs typeface="Times New Roman"/>
              </a:rPr>
              <a:t> from the heart. They divide again and again, and eventually form very tiny vessels called capillaries. Capillaries supply cells with nutrients then remove </a:t>
            </a:r>
            <a:r>
              <a:rPr lang="en-US" sz="2200" dirty="0" smtClean="0">
                <a:ea typeface="Calibri"/>
                <a:cs typeface="Times New Roman"/>
              </a:rPr>
              <a:t>wastes.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9923"/>
            <a:ext cx="5337959" cy="376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5332" y="3048000"/>
            <a:ext cx="22898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The capillaries gradually join up with one another to form large vessels called </a:t>
            </a:r>
            <a:r>
              <a:rPr lang="en-US" sz="2200" b="1" u="sng" dirty="0">
                <a:solidFill>
                  <a:srgbClr val="0070C0"/>
                </a:solidFill>
                <a:ea typeface="Calibri"/>
                <a:cs typeface="Times New Roman"/>
              </a:rPr>
              <a:t>veins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. Veins carry blood </a:t>
            </a:r>
            <a:r>
              <a:rPr lang="en-US" sz="2200" b="1" u="sng" dirty="0">
                <a:solidFill>
                  <a:srgbClr val="0070C0"/>
                </a:solidFill>
                <a:ea typeface="Calibri"/>
                <a:cs typeface="Times New Roman"/>
              </a:rPr>
              <a:t>towards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 the heart.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5"/>
          <a:stretch/>
        </p:blipFill>
        <p:spPr>
          <a:xfrm rot="5400000">
            <a:off x="-2743200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8" y="1143000"/>
            <a:ext cx="751203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3562"/>
            <a:ext cx="7841166" cy="9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1"/>
          <a:stretch/>
        </p:blipFill>
        <p:spPr bwMode="auto">
          <a:xfrm>
            <a:off x="7764966" y="0"/>
            <a:ext cx="137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49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-76200"/>
            <a:ext cx="41576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3863" y="914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ea typeface="Calibri"/>
                <a:cs typeface="Times New Roman"/>
              </a:rPr>
              <a:t>Blood Typing identifies the presence or absence of particular proteins embedded in the cell</a:t>
            </a:r>
            <a:endParaRPr lang="en-US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6418263" y="186530"/>
            <a:ext cx="2573337" cy="203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3864" y="2438400"/>
            <a:ext cx="7297736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Times New Roman"/>
              </a:rPr>
              <a:t>It is quicker and less expensive than DNA </a:t>
            </a:r>
            <a:r>
              <a:rPr lang="en-US" sz="2200" dirty="0" smtClean="0">
                <a:ea typeface="Calibri"/>
                <a:cs typeface="Times New Roman"/>
              </a:rPr>
              <a:t>profiling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ea typeface="Calibri"/>
                <a:cs typeface="Times New Roman"/>
              </a:rPr>
              <a:t>Produces </a:t>
            </a:r>
            <a:r>
              <a:rPr lang="en-US" sz="2200" dirty="0">
                <a:ea typeface="Calibri"/>
                <a:cs typeface="Times New Roman"/>
              </a:rPr>
              <a:t>class evidence but can still link a suspect to a crime scene or exclude a suspect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Times New Roman"/>
              </a:rPr>
              <a:t>The presence or absence of cell-surface proteins determines a person’s blood type.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6096000" cy="162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5"/>
          <a:stretch/>
        </p:blipFill>
        <p:spPr>
          <a:xfrm rot="5400000">
            <a:off x="-2743200" y="2743200"/>
            <a:ext cx="685800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316904"/>
            <a:ext cx="77724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Blood Types (10.45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minutes) 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://www.youtube.com/watch?v=KXTF7WehgM8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860</Words>
  <Application>Microsoft Office PowerPoint</Application>
  <PresentationFormat>On-screen Show (4:3)</PresentationFormat>
  <Paragraphs>94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belmonte</dc:creator>
  <cp:lastModifiedBy>Jenn15</cp:lastModifiedBy>
  <cp:revision>17</cp:revision>
  <dcterms:created xsi:type="dcterms:W3CDTF">2017-12-04T21:32:31Z</dcterms:created>
  <dcterms:modified xsi:type="dcterms:W3CDTF">2018-06-22T15:19:16Z</dcterms:modified>
</cp:coreProperties>
</file>