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4"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3" r:id="rId17"/>
    <p:sldId id="300" r:id="rId18"/>
    <p:sldId id="301" r:id="rId19"/>
    <p:sldId id="30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B1142-F2CA-48EB-BD6A-CBE366F90C68}" type="datetimeFigureOut">
              <a:rPr lang="en-US" smtClean="0"/>
              <a:t>6/22/2018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E310B6-2E5D-4054-887D-EA6B124BBCDB}" type="slidenum">
              <a:rPr lang="en-US" smtClean="0"/>
              <a:t>‹#›</a:t>
            </a:fld>
            <a:endParaRPr lang="en-US"/>
          </a:p>
        </p:txBody>
      </p:sp>
    </p:spTree>
    <p:extLst>
      <p:ext uri="{BB962C8B-B14F-4D97-AF65-F5344CB8AC3E}">
        <p14:creationId xmlns:p14="http://schemas.microsoft.com/office/powerpoint/2010/main" val="368913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http://www.youtube.com/watch?v=6Ex0Fd_PDhU </a:t>
            </a:r>
            <a:endParaRPr lang="en-US" dirty="0"/>
          </a:p>
        </p:txBody>
      </p:sp>
      <p:sp>
        <p:nvSpPr>
          <p:cNvPr id="4" name="Slide Number Placeholder 3"/>
          <p:cNvSpPr>
            <a:spLocks noGrp="1"/>
          </p:cNvSpPr>
          <p:nvPr>
            <p:ph type="sldNum" sz="quarter" idx="10"/>
          </p:nvPr>
        </p:nvSpPr>
        <p:spPr/>
        <p:txBody>
          <a:bodyPr/>
          <a:lstStyle/>
          <a:p>
            <a:fld id="{48684FAD-1B5D-4FCE-9A15-F21FA622C7C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0242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http://www.youtube.com/watch?v=6Ex0Fd_PDhU </a:t>
            </a:r>
            <a:endParaRPr lang="en-US" dirty="0"/>
          </a:p>
        </p:txBody>
      </p:sp>
      <p:sp>
        <p:nvSpPr>
          <p:cNvPr id="4" name="Slide Number Placeholder 3"/>
          <p:cNvSpPr>
            <a:spLocks noGrp="1"/>
          </p:cNvSpPr>
          <p:nvPr>
            <p:ph type="sldNum" sz="quarter" idx="10"/>
          </p:nvPr>
        </p:nvSpPr>
        <p:spPr/>
        <p:txBody>
          <a:bodyPr/>
          <a:lstStyle/>
          <a:p>
            <a:fld id="{48684FAD-1B5D-4FCE-9A15-F21FA622C7C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5256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28F94611-FBB7-419F-BB76-D3DA56DEB0A6}" type="slidenum">
              <a:rPr lang="en-US" altLang="en-US">
                <a:solidFill>
                  <a:prstClr val="black"/>
                </a:solidFill>
              </a:rPr>
              <a:pPr eaLnBrk="1" hangingPunct="1"/>
              <a:t>17</a:t>
            </a:fld>
            <a:endParaRPr lang="en-US" altLang="en-US">
              <a:solidFill>
                <a:prstClr val="black"/>
              </a:solidFill>
            </a:endParaRPr>
          </a:p>
        </p:txBody>
      </p:sp>
    </p:spTree>
    <p:extLst>
      <p:ext uri="{BB962C8B-B14F-4D97-AF65-F5344CB8AC3E}">
        <p14:creationId xmlns:p14="http://schemas.microsoft.com/office/powerpoint/2010/main" val="256784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http://www.youtube.com/watch?v=2UV_moaF45I</a:t>
            </a:r>
            <a:endParaRPr lang="en-US"/>
          </a:p>
        </p:txBody>
      </p:sp>
      <p:sp>
        <p:nvSpPr>
          <p:cNvPr id="4" name="Slide Number Placeholder 3"/>
          <p:cNvSpPr>
            <a:spLocks noGrp="1"/>
          </p:cNvSpPr>
          <p:nvPr>
            <p:ph type="sldNum" sz="quarter" idx="10"/>
          </p:nvPr>
        </p:nvSpPr>
        <p:spPr/>
        <p:txBody>
          <a:bodyPr/>
          <a:lstStyle/>
          <a:p>
            <a:fld id="{48684FAD-1B5D-4FCE-9A15-F21FA622C7C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8318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3AFA5-1297-46D1-9F0F-3EA2D54E183D}"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9186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3AFA5-1297-46D1-9F0F-3EA2D54E183D}"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297766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3AFA5-1297-46D1-9F0F-3EA2D54E183D}"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270681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3AFA5-1297-46D1-9F0F-3EA2D54E183D}"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4035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3AFA5-1297-46D1-9F0F-3EA2D54E183D}"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03426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3AFA5-1297-46D1-9F0F-3EA2D54E183D}"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34461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3AFA5-1297-46D1-9F0F-3EA2D54E183D}" type="datetimeFigureOut">
              <a:rPr lang="en-US" smtClean="0"/>
              <a:t>6/22/2018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186714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3AFA5-1297-46D1-9F0F-3EA2D54E183D}" type="datetimeFigureOut">
              <a:rPr lang="en-US" smtClean="0"/>
              <a:t>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200096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3AFA5-1297-46D1-9F0F-3EA2D54E183D}" type="datetimeFigureOut">
              <a:rPr lang="en-US" smtClean="0"/>
              <a:t>6/22/2018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41591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3AFA5-1297-46D1-9F0F-3EA2D54E183D}"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53510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3AFA5-1297-46D1-9F0F-3EA2D54E183D}"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86831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3AFA5-1297-46D1-9F0F-3EA2D54E183D}" type="datetimeFigureOut">
              <a:rPr lang="en-US" smtClean="0"/>
              <a:t>6/22/2018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EEA24-3C6F-4319-8FC8-110E73A6F4CF}" type="slidenum">
              <a:rPr lang="en-US" smtClean="0"/>
              <a:t>‹#›</a:t>
            </a:fld>
            <a:endParaRPr lang="en-US"/>
          </a:p>
        </p:txBody>
      </p:sp>
    </p:spTree>
    <p:extLst>
      <p:ext uri="{BB962C8B-B14F-4D97-AF65-F5344CB8AC3E}">
        <p14:creationId xmlns:p14="http://schemas.microsoft.com/office/powerpoint/2010/main" val="2090567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5.jpe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jpg"/><Relationship Id="rId7"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pn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758" t="2841"/>
          <a:stretch/>
        </p:blipFill>
        <p:spPr>
          <a:xfrm>
            <a:off x="3730497" y="2667000"/>
            <a:ext cx="4036328" cy="380814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9814"/>
            <a:ext cx="7278687"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6242"/>
          <a:stretch/>
        </p:blipFill>
        <p:spPr>
          <a:xfrm>
            <a:off x="1470880" y="4648200"/>
            <a:ext cx="2295525" cy="1826941"/>
          </a:xfrm>
          <a:prstGeom prst="rect">
            <a:avLst/>
          </a:prstGeom>
        </p:spPr>
      </p:pic>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0880" y="2793873"/>
            <a:ext cx="2362200" cy="1854327"/>
          </a:xfrm>
          <a:prstGeom prst="rect">
            <a:avLst/>
          </a:prstGeom>
        </p:spPr>
      </p:pic>
    </p:spTree>
    <p:extLst>
      <p:ext uri="{BB962C8B-B14F-4D97-AF65-F5344CB8AC3E}">
        <p14:creationId xmlns:p14="http://schemas.microsoft.com/office/powerpoint/2010/main" val="1740369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 y="76200"/>
            <a:ext cx="7755441" cy="507831"/>
          </a:xfrm>
          <a:prstGeom prst="rect">
            <a:avLst/>
          </a:prstGeom>
        </p:spPr>
        <p:txBody>
          <a:bodyPr wrap="square">
            <a:spAutoFit/>
          </a:bodyPr>
          <a:lstStyle/>
          <a:p>
            <a:pPr algn="ctr"/>
            <a:r>
              <a:rPr lang="en-US" sz="2700" b="1" dirty="0" smtClean="0">
                <a:solidFill>
                  <a:prstClr val="black"/>
                </a:solidFill>
                <a:latin typeface="Arial"/>
                <a:ea typeface="Calibri"/>
              </a:rPr>
              <a:t>Speed and Velocity also impact blood spatter.</a:t>
            </a:r>
            <a:endParaRPr lang="en-US" sz="2700" b="1"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01745815"/>
              </p:ext>
            </p:extLst>
          </p:nvPr>
        </p:nvGraphicFramePr>
        <p:xfrm>
          <a:off x="-228600" y="685800"/>
          <a:ext cx="7543800" cy="3528368"/>
        </p:xfrm>
        <a:graphic>
          <a:graphicData uri="http://schemas.openxmlformats.org/drawingml/2006/table">
            <a:tbl>
              <a:tblPr firstRow="1" firstCol="1" bandRow="1"/>
              <a:tblGrid>
                <a:gridCol w="1738032">
                  <a:extLst>
                    <a:ext uri="{9D8B030D-6E8A-4147-A177-3AD203B41FA5}">
                      <a16:colId xmlns="" xmlns:a16="http://schemas.microsoft.com/office/drawing/2014/main" val="20000"/>
                    </a:ext>
                  </a:extLst>
                </a:gridCol>
                <a:gridCol w="1935256">
                  <a:extLst>
                    <a:ext uri="{9D8B030D-6E8A-4147-A177-3AD203B41FA5}">
                      <a16:colId xmlns="" xmlns:a16="http://schemas.microsoft.com/office/drawing/2014/main" val="20001"/>
                    </a:ext>
                  </a:extLst>
                </a:gridCol>
                <a:gridCol w="1935256">
                  <a:extLst>
                    <a:ext uri="{9D8B030D-6E8A-4147-A177-3AD203B41FA5}">
                      <a16:colId xmlns="" xmlns:a16="http://schemas.microsoft.com/office/drawing/2014/main" val="20002"/>
                    </a:ext>
                  </a:extLst>
                </a:gridCol>
                <a:gridCol w="1935256">
                  <a:extLst>
                    <a:ext uri="{9D8B030D-6E8A-4147-A177-3AD203B41FA5}">
                      <a16:colId xmlns="" xmlns:a16="http://schemas.microsoft.com/office/drawing/2014/main" val="20003"/>
                    </a:ext>
                  </a:extLst>
                </a:gridCol>
              </a:tblGrid>
              <a:tr h="503357">
                <a:tc>
                  <a:txBody>
                    <a:bodyPr/>
                    <a:lstStyle/>
                    <a:p>
                      <a:pPr marL="0" marR="0" algn="r">
                        <a:lnSpc>
                          <a:spcPct val="115000"/>
                        </a:lnSpc>
                        <a:spcBef>
                          <a:spcPts val="0"/>
                        </a:spcBef>
                        <a:spcAft>
                          <a:spcPts val="0"/>
                        </a:spcAft>
                      </a:pPr>
                      <a:r>
                        <a:rPr lang="en-US" sz="1100" b="1" dirty="0">
                          <a:effectLst/>
                          <a:latin typeface="Calibri"/>
                          <a:ea typeface="Calibri"/>
                          <a:cs typeface="Times New Roman"/>
                        </a:rPr>
                        <a:t> </a:t>
                      </a:r>
                      <a:endParaRPr lang="en-US"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High Velocity</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Medium Velocity</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Low Velocity</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 xmlns:a16="http://schemas.microsoft.com/office/drawing/2014/main" val="10000"/>
                  </a:ext>
                </a:extLst>
              </a:tr>
              <a:tr h="685225">
                <a:tc>
                  <a:txBody>
                    <a:bodyPr/>
                    <a:lstStyle/>
                    <a:p>
                      <a:pPr marL="0" marR="0" algn="r">
                        <a:lnSpc>
                          <a:spcPct val="115000"/>
                        </a:lnSpc>
                        <a:spcBef>
                          <a:spcPts val="0"/>
                        </a:spcBef>
                        <a:spcAft>
                          <a:spcPts val="0"/>
                        </a:spcAft>
                      </a:pPr>
                      <a:r>
                        <a:rPr lang="en-US" sz="1600" b="1" dirty="0">
                          <a:effectLst/>
                          <a:latin typeface="Calibri"/>
                          <a:ea typeface="Calibri"/>
                          <a:cs typeface="Times New Roman"/>
                        </a:rPr>
                        <a:t>Example:</a:t>
                      </a:r>
                      <a:endParaRPr lang="en-US" sz="16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u="none" strike="noStrike" dirty="0">
                          <a:solidFill>
                            <a:srgbClr val="FF0000"/>
                          </a:solidFill>
                          <a:effectLst/>
                          <a:latin typeface="Calibri"/>
                          <a:ea typeface="Calibri"/>
                          <a:cs typeface="Times New Roman"/>
                        </a:rPr>
                        <a:t> </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2000" b="1" u="sng" dirty="0">
                          <a:solidFill>
                            <a:srgbClr val="FF0000"/>
                          </a:solidFill>
                          <a:effectLst/>
                          <a:latin typeface="Calibri"/>
                          <a:ea typeface="Calibri"/>
                          <a:cs typeface="Times New Roman"/>
                        </a:rPr>
                        <a:t>Gunshot wound</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1050" b="1" u="none" strike="noStrike" dirty="0">
                          <a:solidFill>
                            <a:srgbClr val="FF0000"/>
                          </a:solidFill>
                          <a:effectLst/>
                          <a:latin typeface="Calibri"/>
                          <a:ea typeface="Calibri"/>
                          <a:cs typeface="Times New Roman"/>
                        </a:rPr>
                        <a:t> </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u="sng" dirty="0">
                          <a:solidFill>
                            <a:srgbClr val="FF0000"/>
                          </a:solidFill>
                          <a:effectLst/>
                          <a:latin typeface="Calibri"/>
                          <a:ea typeface="Calibri"/>
                          <a:cs typeface="Times New Roman"/>
                        </a:rPr>
                        <a:t>Beating, stabbing</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u="sng" dirty="0">
                          <a:solidFill>
                            <a:srgbClr val="FF0000"/>
                          </a:solidFill>
                          <a:effectLst/>
                          <a:latin typeface="Calibri"/>
                          <a:ea typeface="Calibri"/>
                          <a:cs typeface="Times New Roman"/>
                        </a:rPr>
                        <a:t>Blunt object impact</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34810">
                <a:tc>
                  <a:txBody>
                    <a:bodyPr/>
                    <a:lstStyle/>
                    <a:p>
                      <a:pPr marL="0" marR="0" algn="r">
                        <a:lnSpc>
                          <a:spcPct val="115000"/>
                        </a:lnSpc>
                        <a:spcBef>
                          <a:spcPts val="0"/>
                        </a:spcBef>
                        <a:spcAft>
                          <a:spcPts val="0"/>
                        </a:spcAft>
                      </a:pPr>
                      <a:r>
                        <a:rPr lang="en-US" sz="1600" b="1" dirty="0">
                          <a:effectLst/>
                          <a:latin typeface="Calibri"/>
                          <a:ea typeface="Calibri"/>
                          <a:cs typeface="Times New Roman"/>
                        </a:rPr>
                        <a:t>Size of blood droplets:</a:t>
                      </a:r>
                      <a:endParaRPr lang="en-US" sz="16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000">
                          <a:effectLst/>
                          <a:latin typeface="Calibri"/>
                          <a:ea typeface="Calibri"/>
                          <a:cs typeface="Times New Roman"/>
                        </a:rPr>
                        <a:t>Less than 1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Calibri"/>
                          <a:ea typeface="Calibri"/>
                          <a:cs typeface="Times New Roman"/>
                        </a:rPr>
                        <a:t>1-4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4-6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745613">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587" y="2596168"/>
            <a:ext cx="177165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675" y="2583302"/>
            <a:ext cx="17430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969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569" y="2526461"/>
            <a:ext cx="1802389" cy="14824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393349"/>
            <a:ext cx="3341419" cy="223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4393349"/>
            <a:ext cx="3067421" cy="2211556"/>
          </a:xfrm>
          <a:prstGeom prst="rect">
            <a:avLst/>
          </a:prstGeom>
        </p:spPr>
      </p:pic>
      <p:pic>
        <p:nvPicPr>
          <p:cNvPr id="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32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228600"/>
            <a:ext cx="42926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16803" y="890960"/>
            <a:ext cx="7772400" cy="2862322"/>
          </a:xfrm>
          <a:prstGeom prst="rect">
            <a:avLst/>
          </a:prstGeom>
        </p:spPr>
        <p:txBody>
          <a:bodyPr wrap="square">
            <a:spAutoFit/>
          </a:bodyPr>
          <a:lstStyle/>
          <a:p>
            <a:pPr marL="228600" indent="-228600">
              <a:buFont typeface="+mj-lt"/>
              <a:buAutoNum type="arabicPeriod"/>
            </a:pPr>
            <a:r>
              <a:rPr lang="en-US" sz="2000" dirty="0">
                <a:solidFill>
                  <a:prstClr val="black"/>
                </a:solidFill>
                <a:ea typeface="Calibri"/>
                <a:cs typeface="Times New Roman"/>
              </a:rPr>
              <a:t>The movement and the number of </a:t>
            </a:r>
            <a:r>
              <a:rPr lang="en-US" sz="2000" b="1" u="sng" dirty="0">
                <a:solidFill>
                  <a:srgbClr val="FF0000"/>
                </a:solidFill>
                <a:ea typeface="Calibri"/>
                <a:cs typeface="Times New Roman"/>
              </a:rPr>
              <a:t>swings</a:t>
            </a:r>
            <a:r>
              <a:rPr lang="en-US" sz="2000" dirty="0">
                <a:solidFill>
                  <a:prstClr val="black"/>
                </a:solidFill>
                <a:ea typeface="Calibri"/>
                <a:cs typeface="Times New Roman"/>
              </a:rPr>
              <a:t> can often be documented by examining the cast-off pattern.</a:t>
            </a:r>
          </a:p>
          <a:p>
            <a:pPr marL="228600" indent="-228600">
              <a:buFont typeface="+mj-lt"/>
              <a:buAutoNum type="arabicPeriod"/>
            </a:pPr>
            <a:r>
              <a:rPr lang="en-US" sz="2000" dirty="0" smtClean="0">
                <a:solidFill>
                  <a:prstClr val="black"/>
                </a:solidFill>
                <a:ea typeface="Calibri"/>
                <a:cs typeface="Times New Roman"/>
              </a:rPr>
              <a:t>During </a:t>
            </a:r>
            <a:r>
              <a:rPr lang="en-US" sz="2000" dirty="0">
                <a:solidFill>
                  <a:prstClr val="black"/>
                </a:solidFill>
                <a:ea typeface="Calibri"/>
                <a:cs typeface="Times New Roman"/>
              </a:rPr>
              <a:t>a beating with an instrument which produces the bleeding, blood will not normally </a:t>
            </a:r>
            <a:r>
              <a:rPr lang="en-US" sz="2000" b="1" u="sng" dirty="0">
                <a:solidFill>
                  <a:srgbClr val="FF0000"/>
                </a:solidFill>
                <a:ea typeface="Calibri"/>
                <a:cs typeface="Times New Roman"/>
              </a:rPr>
              <a:t>collect</a:t>
            </a:r>
            <a:r>
              <a:rPr lang="en-US" sz="2000" dirty="0">
                <a:solidFill>
                  <a:prstClr val="black"/>
                </a:solidFill>
                <a:ea typeface="Calibri"/>
                <a:cs typeface="Times New Roman"/>
              </a:rPr>
              <a:t> on the surface of the instrument from the first </a:t>
            </a:r>
            <a:r>
              <a:rPr lang="en-US" sz="2000" dirty="0" smtClean="0">
                <a:solidFill>
                  <a:prstClr val="black"/>
                </a:solidFill>
                <a:ea typeface="Calibri"/>
                <a:cs typeface="Times New Roman"/>
              </a:rPr>
              <a:t>strike.</a:t>
            </a:r>
          </a:p>
          <a:p>
            <a:pPr marL="228600" indent="-228600">
              <a:buFont typeface="+mj-lt"/>
              <a:buAutoNum type="arabicPeriod"/>
            </a:pPr>
            <a:r>
              <a:rPr lang="en-US" sz="2000" dirty="0" smtClean="0">
                <a:solidFill>
                  <a:prstClr val="black"/>
                </a:solidFill>
                <a:ea typeface="Calibri"/>
                <a:cs typeface="Times New Roman"/>
              </a:rPr>
              <a:t>On </a:t>
            </a:r>
            <a:r>
              <a:rPr lang="en-US" sz="2000" dirty="0">
                <a:solidFill>
                  <a:prstClr val="black"/>
                </a:solidFill>
                <a:ea typeface="Calibri"/>
                <a:cs typeface="Times New Roman"/>
              </a:rPr>
              <a:t>subsequent strikes at the same location, blood will adhere to the instrument since it now strikes a blood source. When the instrument is raised or swung backward, its movement allows small drops of blood to be released from its surface.</a:t>
            </a:r>
            <a:endParaRPr lang="en-US" sz="2000" dirty="0">
              <a:solidFill>
                <a:prstClr val="black"/>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308" y="3753283"/>
            <a:ext cx="5617092" cy="279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93003" y="3810000"/>
            <a:ext cx="2590800" cy="1200329"/>
          </a:xfrm>
          <a:prstGeom prst="rect">
            <a:avLst/>
          </a:prstGeom>
          <a:solidFill>
            <a:srgbClr val="FFFF99"/>
          </a:solidFill>
        </p:spPr>
        <p:txBody>
          <a:bodyPr wrap="square">
            <a:spAutoFit/>
          </a:bodyPr>
          <a:lstStyle/>
          <a:p>
            <a:pPr algn="ctr"/>
            <a:r>
              <a:rPr lang="en-US" dirty="0">
                <a:solidFill>
                  <a:prstClr val="black"/>
                </a:solidFill>
                <a:ea typeface="Calibri"/>
                <a:cs typeface="Times New Roman"/>
              </a:rPr>
              <a:t>Some of these small drops will strike a surface, often a </a:t>
            </a:r>
            <a:r>
              <a:rPr lang="en-US" b="1" u="sng" dirty="0">
                <a:solidFill>
                  <a:srgbClr val="FF0000"/>
                </a:solidFill>
                <a:ea typeface="Calibri"/>
                <a:cs typeface="Times New Roman"/>
              </a:rPr>
              <a:t>ceiling</a:t>
            </a:r>
            <a:r>
              <a:rPr lang="en-US" dirty="0">
                <a:solidFill>
                  <a:prstClr val="black"/>
                </a:solidFill>
                <a:ea typeface="Calibri"/>
                <a:cs typeface="Times New Roman"/>
              </a:rPr>
              <a:t>, at a 90-degree impact angle.</a:t>
            </a:r>
            <a:endParaRPr lang="en-US" dirty="0">
              <a:solidFill>
                <a:prstClr val="black"/>
              </a:solidFill>
            </a:endParaRPr>
          </a:p>
        </p:txBody>
      </p:sp>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5298713"/>
            <a:ext cx="1926403" cy="137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73135"/>
          <a:stretch/>
        </p:blipFill>
        <p:spPr>
          <a:xfrm rot="5400000">
            <a:off x="-2819400" y="2743200"/>
            <a:ext cx="6858000" cy="1371600"/>
          </a:xfrm>
          <a:prstGeom prst="rect">
            <a:avLst/>
          </a:prstGeom>
        </p:spPr>
      </p:pic>
    </p:spTree>
    <p:extLst>
      <p:ext uri="{BB962C8B-B14F-4D97-AF65-F5344CB8AC3E}">
        <p14:creationId xmlns:p14="http://schemas.microsoft.com/office/powerpoint/2010/main" val="3873190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55098628"/>
              </p:ext>
            </p:extLst>
          </p:nvPr>
        </p:nvGraphicFramePr>
        <p:xfrm>
          <a:off x="228600" y="1295400"/>
          <a:ext cx="7467600" cy="5398008"/>
        </p:xfrm>
        <a:graphic>
          <a:graphicData uri="http://schemas.openxmlformats.org/drawingml/2006/table">
            <a:tbl>
              <a:tblPr firstRow="1" firstCol="1" bandRow="1"/>
              <a:tblGrid>
                <a:gridCol w="7467600">
                  <a:extLst>
                    <a:ext uri="{9D8B030D-6E8A-4147-A177-3AD203B41FA5}">
                      <a16:colId xmlns="" xmlns:a16="http://schemas.microsoft.com/office/drawing/2014/main" val="20000"/>
                    </a:ext>
                  </a:extLst>
                </a:gridCol>
              </a:tblGrid>
              <a:tr h="0">
                <a:tc>
                  <a:txBody>
                    <a:bodyPr/>
                    <a:lstStyle/>
                    <a:p>
                      <a:pPr marL="0" marR="0">
                        <a:lnSpc>
                          <a:spcPct val="115000"/>
                        </a:lnSpc>
                        <a:spcBef>
                          <a:spcPts val="0"/>
                        </a:spcBef>
                        <a:spcAft>
                          <a:spcPts val="1000"/>
                        </a:spcAft>
                      </a:pPr>
                      <a:r>
                        <a:rPr lang="en-US" sz="2200" dirty="0" smtClean="0">
                          <a:effectLst/>
                          <a:latin typeface="Calibri"/>
                          <a:ea typeface="Times New Roman"/>
                          <a:cs typeface="Times New Roman"/>
                        </a:rPr>
                        <a:t>The </a:t>
                      </a:r>
                      <a:r>
                        <a:rPr lang="en-US" sz="2200" dirty="0">
                          <a:effectLst/>
                          <a:latin typeface="Calibri"/>
                          <a:ea typeface="Times New Roman"/>
                          <a:cs typeface="Times New Roman"/>
                        </a:rPr>
                        <a:t>field of bloodstain pattern analysis requires knowledge of math, physics, biology and chemistry. Students in Criminology and Criminal Justice learn about bloodstain pattern analysis in forensic science classes or classes specifically on blood spatter. But most analysts begin as law-enforcement officers who learn on the job, acquire certifications and take courses, workshops and seminars. Many train in bloodstain pattern (or blood spatter) analysis through the International Association of Bloodstain Pattern Analysis (IABPA). The IABPA developed criteria for the Basic Bloodstain Pattern Analysis Course, an introductory 40-hour course on the subject. Other organizations, such as the International Association for Identification (IAP), offer workshops and seminars as well as advanced courses which lead to certification in blood spatter analysis. </a:t>
                      </a:r>
                      <a:endParaRPr lang="en-US" sz="2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99" y="-152400"/>
            <a:ext cx="7467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006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39"/>
          <a:stretch/>
        </p:blipFill>
        <p:spPr bwMode="auto">
          <a:xfrm>
            <a:off x="7161439" y="1752600"/>
            <a:ext cx="1982561"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225" y="0"/>
            <a:ext cx="78517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73426" y="762000"/>
            <a:ext cx="7213374" cy="2903102"/>
          </a:xfrm>
          <a:prstGeom prst="rect">
            <a:avLst/>
          </a:prstGeom>
        </p:spPr>
        <p:txBody>
          <a:bodyPr wrap="square">
            <a:spAutoFit/>
          </a:bodyPr>
          <a:lstStyle/>
          <a:p>
            <a:pPr>
              <a:lnSpc>
                <a:spcPct val="115000"/>
              </a:lnSpc>
            </a:pPr>
            <a:r>
              <a:rPr lang="en-US" sz="2000" b="1" dirty="0">
                <a:solidFill>
                  <a:prstClr val="black"/>
                </a:solidFill>
                <a:ea typeface="Calibri"/>
                <a:cs typeface="Times New Roman"/>
              </a:rPr>
              <a:t>Don’t see any </a:t>
            </a:r>
            <a:r>
              <a:rPr lang="en-US" sz="2000" b="1" dirty="0" smtClean="0">
                <a:solidFill>
                  <a:prstClr val="black"/>
                </a:solidFill>
                <a:ea typeface="Calibri"/>
                <a:cs typeface="Times New Roman"/>
              </a:rPr>
              <a:t>blood?</a:t>
            </a:r>
          </a:p>
          <a:p>
            <a:pPr marL="342900" indent="-342900">
              <a:lnSpc>
                <a:spcPct val="115000"/>
              </a:lnSpc>
              <a:buFont typeface="Arial" panose="020B0604020202020204" pitchFamily="34" charset="0"/>
              <a:buChar char="•"/>
            </a:pPr>
            <a:r>
              <a:rPr lang="en-US" sz="2000" dirty="0" smtClean="0">
                <a:solidFill>
                  <a:prstClr val="black"/>
                </a:solidFill>
                <a:ea typeface="Calibri"/>
                <a:cs typeface="Times New Roman"/>
              </a:rPr>
              <a:t>Even </a:t>
            </a:r>
            <a:r>
              <a:rPr lang="en-US" sz="2000" dirty="0">
                <a:solidFill>
                  <a:prstClr val="black"/>
                </a:solidFill>
                <a:ea typeface="Calibri"/>
                <a:cs typeface="Times New Roman"/>
              </a:rPr>
              <a:t>with the most thorough cleaning, blood leaves </a:t>
            </a:r>
            <a:r>
              <a:rPr lang="en-US" sz="2000" dirty="0">
                <a:ea typeface="Calibri"/>
                <a:cs typeface="Times New Roman"/>
              </a:rPr>
              <a:t>residue</a:t>
            </a:r>
            <a:r>
              <a:rPr lang="en-US" sz="2000" dirty="0">
                <a:solidFill>
                  <a:prstClr val="black"/>
                </a:solidFill>
                <a:ea typeface="Calibri"/>
                <a:cs typeface="Times New Roman"/>
              </a:rPr>
              <a:t> that is difficult to remove. </a:t>
            </a:r>
            <a:endParaRPr lang="en-US" sz="2000" dirty="0" smtClean="0">
              <a:solidFill>
                <a:prstClr val="black"/>
              </a:solidFill>
              <a:ea typeface="Calibri"/>
              <a:cs typeface="Times New Roman"/>
            </a:endParaRPr>
          </a:p>
          <a:p>
            <a:pPr marL="342900" indent="-342900">
              <a:lnSpc>
                <a:spcPct val="115000"/>
              </a:lnSpc>
              <a:buFont typeface="Arial" panose="020B0604020202020204" pitchFamily="34" charset="0"/>
              <a:buChar char="•"/>
            </a:pPr>
            <a:r>
              <a:rPr lang="en-US" sz="2000" b="1" u="sng" dirty="0" err="1" smtClean="0">
                <a:solidFill>
                  <a:srgbClr val="FF0000"/>
                </a:solidFill>
                <a:ea typeface="Calibri"/>
                <a:cs typeface="Times New Roman"/>
              </a:rPr>
              <a:t>Luminol</a:t>
            </a:r>
            <a:r>
              <a:rPr lang="en-US" sz="2000" dirty="0" smtClean="0">
                <a:solidFill>
                  <a:prstClr val="black"/>
                </a:solidFill>
                <a:ea typeface="Calibri"/>
                <a:cs typeface="Times New Roman"/>
              </a:rPr>
              <a:t> </a:t>
            </a:r>
            <a:r>
              <a:rPr lang="en-US" sz="2000" dirty="0">
                <a:solidFill>
                  <a:prstClr val="black"/>
                </a:solidFill>
                <a:ea typeface="Calibri"/>
                <a:cs typeface="Times New Roman"/>
              </a:rPr>
              <a:t>powder mixed with hydrogen peroxide is able </a:t>
            </a:r>
            <a:r>
              <a:rPr lang="en-US" sz="2000" dirty="0" smtClean="0">
                <a:solidFill>
                  <a:prstClr val="black"/>
                </a:solidFill>
                <a:ea typeface="Calibri"/>
                <a:cs typeface="Times New Roman"/>
              </a:rPr>
              <a:t>to </a:t>
            </a:r>
            <a:r>
              <a:rPr lang="en-US" sz="2000" dirty="0">
                <a:solidFill>
                  <a:prstClr val="black"/>
                </a:solidFill>
                <a:ea typeface="Calibri"/>
                <a:cs typeface="Times New Roman"/>
              </a:rPr>
              <a:t>detect </a:t>
            </a:r>
            <a:r>
              <a:rPr lang="en-US" sz="2000" b="1" u="sng" dirty="0">
                <a:solidFill>
                  <a:srgbClr val="FF0000"/>
                </a:solidFill>
                <a:ea typeface="Calibri"/>
                <a:cs typeface="Times New Roman"/>
              </a:rPr>
              <a:t>hemoglobin</a:t>
            </a:r>
            <a:r>
              <a:rPr lang="en-US" sz="2000" dirty="0">
                <a:solidFill>
                  <a:prstClr val="black"/>
                </a:solidFill>
                <a:ea typeface="Calibri"/>
                <a:cs typeface="Times New Roman"/>
              </a:rPr>
              <a:t> left behind by blood. Spray the </a:t>
            </a:r>
            <a:r>
              <a:rPr lang="en-US" sz="2000" dirty="0" smtClean="0">
                <a:solidFill>
                  <a:prstClr val="black"/>
                </a:solidFill>
                <a:ea typeface="Calibri"/>
                <a:cs typeface="Times New Roman"/>
              </a:rPr>
              <a:t>area </a:t>
            </a:r>
            <a:r>
              <a:rPr lang="en-US" sz="2000" dirty="0">
                <a:solidFill>
                  <a:prstClr val="black"/>
                </a:solidFill>
                <a:ea typeface="Calibri"/>
                <a:cs typeface="Times New Roman"/>
              </a:rPr>
              <a:t>and if blood is present it will luminesce for about </a:t>
            </a:r>
            <a:r>
              <a:rPr lang="en-US" sz="2000" b="1" u="sng" dirty="0" smtClean="0">
                <a:solidFill>
                  <a:srgbClr val="FF0000"/>
                </a:solidFill>
                <a:ea typeface="Calibri"/>
                <a:cs typeface="Times New Roman"/>
              </a:rPr>
              <a:t>30</a:t>
            </a:r>
            <a:r>
              <a:rPr lang="en-US" sz="2000" dirty="0" smtClean="0">
                <a:solidFill>
                  <a:prstClr val="black"/>
                </a:solidFill>
                <a:ea typeface="Calibri"/>
                <a:cs typeface="Times New Roman"/>
              </a:rPr>
              <a:t> seconds.</a:t>
            </a:r>
          </a:p>
          <a:p>
            <a:pPr marL="342900" indent="-342900">
              <a:lnSpc>
                <a:spcPct val="115000"/>
              </a:lnSpc>
              <a:buFont typeface="Arial" panose="020B0604020202020204" pitchFamily="34" charset="0"/>
              <a:buChar char="•"/>
            </a:pPr>
            <a:r>
              <a:rPr lang="en-US" sz="2000" dirty="0" err="1" smtClean="0">
                <a:solidFill>
                  <a:prstClr val="black"/>
                </a:solidFill>
                <a:ea typeface="Calibri"/>
                <a:cs typeface="Times New Roman"/>
              </a:rPr>
              <a:t>Luminol</a:t>
            </a:r>
            <a:r>
              <a:rPr lang="en-US" sz="2000" dirty="0" smtClean="0">
                <a:solidFill>
                  <a:prstClr val="black"/>
                </a:solidFill>
                <a:ea typeface="Calibri"/>
                <a:cs typeface="Times New Roman"/>
              </a:rPr>
              <a:t> </a:t>
            </a:r>
            <a:r>
              <a:rPr lang="en-US" sz="2000" dirty="0">
                <a:solidFill>
                  <a:prstClr val="black"/>
                </a:solidFill>
                <a:ea typeface="Calibri"/>
                <a:cs typeface="Times New Roman"/>
              </a:rPr>
              <a:t>reacts to old or new blood, however it </a:t>
            </a:r>
            <a:r>
              <a:rPr lang="en-US" sz="2000" b="1" u="sng" dirty="0" smtClean="0">
                <a:solidFill>
                  <a:srgbClr val="FF0000"/>
                </a:solidFill>
                <a:ea typeface="Calibri"/>
                <a:cs typeface="Times New Roman"/>
              </a:rPr>
              <a:t>destroys</a:t>
            </a:r>
            <a:r>
              <a:rPr lang="en-US" sz="2000" dirty="0" smtClean="0">
                <a:solidFill>
                  <a:prstClr val="black"/>
                </a:solidFill>
                <a:ea typeface="Calibri"/>
                <a:cs typeface="Times New Roman"/>
              </a:rPr>
              <a:t> </a:t>
            </a:r>
            <a:r>
              <a:rPr lang="en-US" sz="2000" dirty="0">
                <a:solidFill>
                  <a:prstClr val="black"/>
                </a:solidFill>
                <a:ea typeface="Calibri"/>
                <a:cs typeface="Times New Roman"/>
              </a:rPr>
              <a:t>the blood so it cannot be tested later. </a:t>
            </a:r>
          </a:p>
        </p:txBody>
      </p:sp>
      <p:pic>
        <p:nvPicPr>
          <p:cNvPr id="307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296"/>
          <a:stretch/>
        </p:blipFill>
        <p:spPr bwMode="auto">
          <a:xfrm>
            <a:off x="4645251" y="4272460"/>
            <a:ext cx="3889149" cy="257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4354"/>
          <a:stretch/>
        </p:blipFill>
        <p:spPr bwMode="auto">
          <a:xfrm>
            <a:off x="1383371" y="3955255"/>
            <a:ext cx="3099838" cy="290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spTree>
    <p:extLst>
      <p:ext uri="{BB962C8B-B14F-4D97-AF65-F5344CB8AC3E}">
        <p14:creationId xmlns:p14="http://schemas.microsoft.com/office/powerpoint/2010/main" val="3869007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842"/>
          <a:stretch/>
        </p:blipFill>
        <p:spPr>
          <a:xfrm>
            <a:off x="470065" y="1752600"/>
            <a:ext cx="6921335" cy="4991563"/>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5952"/>
            <a:ext cx="45180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50079" y="86966"/>
            <a:ext cx="3833256" cy="1631216"/>
          </a:xfrm>
          <a:prstGeom prst="rect">
            <a:avLst/>
          </a:prstGeom>
        </p:spPr>
        <p:txBody>
          <a:bodyPr wrap="square">
            <a:spAutoFit/>
          </a:bodyPr>
          <a:lstStyle/>
          <a:p>
            <a:r>
              <a:rPr lang="en-US" sz="2000" dirty="0">
                <a:solidFill>
                  <a:prstClr val="black"/>
                </a:solidFill>
              </a:rPr>
              <a:t>The basic idea of </a:t>
            </a:r>
            <a:r>
              <a:rPr lang="en-US" sz="2000" dirty="0" err="1">
                <a:solidFill>
                  <a:prstClr val="black"/>
                </a:solidFill>
              </a:rPr>
              <a:t>luminol</a:t>
            </a:r>
            <a:r>
              <a:rPr lang="en-US" sz="2000" dirty="0">
                <a:solidFill>
                  <a:prstClr val="black"/>
                </a:solidFill>
              </a:rPr>
              <a:t> is to reveal </a:t>
            </a:r>
            <a:r>
              <a:rPr lang="en-US" sz="2000" dirty="0" smtClean="0">
                <a:solidFill>
                  <a:prstClr val="black"/>
                </a:solidFill>
              </a:rPr>
              <a:t>blood </a:t>
            </a:r>
            <a:r>
              <a:rPr lang="en-US" sz="2000" dirty="0">
                <a:solidFill>
                  <a:prstClr val="black"/>
                </a:solidFill>
              </a:rPr>
              <a:t>traces with a light-producing chemical reaction between several chemicals and </a:t>
            </a:r>
            <a:r>
              <a:rPr lang="en-US" sz="2000" dirty="0" smtClean="0">
                <a:solidFill>
                  <a:prstClr val="black"/>
                </a:solidFill>
              </a:rPr>
              <a:t>hemoglobin. </a:t>
            </a:r>
            <a:endParaRPr lang="en-US" sz="2000" dirty="0">
              <a:solidFill>
                <a:prstClr val="black"/>
              </a:solidFill>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914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304800"/>
            <a:ext cx="7620000" cy="5262979"/>
          </a:xfrm>
          <a:prstGeom prst="rect">
            <a:avLst/>
          </a:prstGeom>
        </p:spPr>
        <p:txBody>
          <a:bodyPr wrap="square">
            <a:spAutoFit/>
          </a:bodyPr>
          <a:lstStyle/>
          <a:p>
            <a:r>
              <a:rPr lang="en-US" sz="2400" b="1" dirty="0">
                <a:solidFill>
                  <a:prstClr val="black"/>
                </a:solidFill>
                <a:ea typeface="Calibri"/>
                <a:cs typeface="Times New Roman"/>
              </a:rPr>
              <a:t>See </a:t>
            </a:r>
            <a:r>
              <a:rPr lang="en-US" sz="2400" b="1" dirty="0" smtClean="0">
                <a:solidFill>
                  <a:prstClr val="black"/>
                </a:solidFill>
                <a:ea typeface="Calibri"/>
                <a:cs typeface="Times New Roman"/>
              </a:rPr>
              <a:t>blood?</a:t>
            </a:r>
          </a:p>
          <a:p>
            <a:pPr marL="342900" indent="-342900">
              <a:buFont typeface="+mj-lt"/>
              <a:buAutoNum type="arabicPeriod"/>
            </a:pPr>
            <a:r>
              <a:rPr lang="en-US" sz="2400" dirty="0" smtClean="0">
                <a:solidFill>
                  <a:prstClr val="black"/>
                </a:solidFill>
                <a:ea typeface="Calibri"/>
                <a:cs typeface="Times New Roman"/>
              </a:rPr>
              <a:t>If </a:t>
            </a:r>
            <a:r>
              <a:rPr lang="en-US" sz="2400" dirty="0">
                <a:solidFill>
                  <a:prstClr val="black"/>
                </a:solidFill>
                <a:ea typeface="Calibri"/>
                <a:cs typeface="Times New Roman"/>
              </a:rPr>
              <a:t>blood stains or drops are found, confirm they are in fact </a:t>
            </a:r>
            <a:r>
              <a:rPr lang="en-US" sz="2400" dirty="0" smtClean="0">
                <a:solidFill>
                  <a:prstClr val="black"/>
                </a:solidFill>
                <a:ea typeface="Calibri"/>
                <a:cs typeface="Times New Roman"/>
              </a:rPr>
              <a:t>blood. There </a:t>
            </a:r>
            <a:r>
              <a:rPr lang="en-US" sz="2400" dirty="0">
                <a:solidFill>
                  <a:prstClr val="black"/>
                </a:solidFill>
                <a:ea typeface="Calibri"/>
                <a:cs typeface="Times New Roman"/>
              </a:rPr>
              <a:t>are many chemicals to test for the presence of blood. </a:t>
            </a:r>
            <a:endParaRPr lang="en-US" sz="2400" dirty="0" smtClean="0">
              <a:solidFill>
                <a:prstClr val="black"/>
              </a:solidFill>
              <a:ea typeface="Calibri"/>
              <a:cs typeface="Times New Roman"/>
            </a:endParaRPr>
          </a:p>
          <a:p>
            <a:pPr marL="742950" lvl="1" indent="-285750">
              <a:buFont typeface="Arial" panose="020B0604020202020204" pitchFamily="34" charset="0"/>
              <a:buChar char="•"/>
            </a:pPr>
            <a:r>
              <a:rPr lang="en-US" sz="2400" b="1" u="sng" dirty="0" err="1" smtClean="0">
                <a:solidFill>
                  <a:srgbClr val="FF0000"/>
                </a:solidFill>
                <a:ea typeface="Calibri"/>
                <a:cs typeface="Times New Roman"/>
              </a:rPr>
              <a:t>Kastle</a:t>
            </a:r>
            <a:r>
              <a:rPr lang="en-US" sz="2400" b="1" u="sng" dirty="0" smtClean="0">
                <a:solidFill>
                  <a:srgbClr val="FF0000"/>
                </a:solidFill>
                <a:ea typeface="Calibri"/>
                <a:cs typeface="Times New Roman"/>
              </a:rPr>
              <a:t>-Meyer</a:t>
            </a:r>
            <a:r>
              <a:rPr lang="en-US" sz="2400" dirty="0" smtClean="0">
                <a:solidFill>
                  <a:prstClr val="black"/>
                </a:solidFill>
                <a:ea typeface="Calibri"/>
                <a:cs typeface="Times New Roman"/>
              </a:rPr>
              <a:t> </a:t>
            </a:r>
            <a:r>
              <a:rPr lang="en-US" sz="2400" dirty="0">
                <a:solidFill>
                  <a:prstClr val="black"/>
                </a:solidFill>
                <a:ea typeface="Calibri"/>
                <a:cs typeface="Times New Roman"/>
              </a:rPr>
              <a:t>Test- swab turns </a:t>
            </a:r>
            <a:r>
              <a:rPr lang="en-US" sz="2400" b="1" u="sng" dirty="0">
                <a:solidFill>
                  <a:srgbClr val="FF0000"/>
                </a:solidFill>
                <a:ea typeface="Calibri"/>
                <a:cs typeface="Times New Roman"/>
              </a:rPr>
              <a:t>pink</a:t>
            </a:r>
            <a:r>
              <a:rPr lang="en-US" sz="2400" dirty="0">
                <a:solidFill>
                  <a:prstClr val="black"/>
                </a:solidFill>
                <a:ea typeface="Calibri"/>
                <a:cs typeface="Times New Roman"/>
              </a:rPr>
              <a:t> if blood is </a:t>
            </a:r>
            <a:r>
              <a:rPr lang="en-US" sz="2400" dirty="0" smtClean="0">
                <a:solidFill>
                  <a:prstClr val="black"/>
                </a:solidFill>
                <a:ea typeface="Calibri"/>
                <a:cs typeface="Times New Roman"/>
              </a:rPr>
              <a:t>detected</a:t>
            </a:r>
          </a:p>
          <a:p>
            <a:pPr marL="342900" indent="-342900">
              <a:buFont typeface="+mj-lt"/>
              <a:buAutoNum type="arabicPeriod"/>
            </a:pPr>
            <a:r>
              <a:rPr lang="en-US" sz="2400" dirty="0" smtClean="0">
                <a:solidFill>
                  <a:prstClr val="black"/>
                </a:solidFill>
              </a:rPr>
              <a:t>To be presented accurately and usefully in court, bloodstain evidence must be recognized, documented, preserved, and correctly evaluated.</a:t>
            </a:r>
            <a:endParaRPr lang="en-US" sz="2400" dirty="0">
              <a:solidFill>
                <a:prstClr val="black"/>
              </a:solidFill>
              <a:cs typeface="Times New Roman"/>
            </a:endParaRPr>
          </a:p>
          <a:p>
            <a:pPr marL="800100" lvl="1" indent="-342900">
              <a:buFont typeface="Arial" panose="020B0604020202020204" pitchFamily="34" charset="0"/>
              <a:buChar char="•"/>
            </a:pPr>
            <a:r>
              <a:rPr lang="en-US" sz="2400" dirty="0" smtClean="0">
                <a:solidFill>
                  <a:prstClr val="black"/>
                </a:solidFill>
                <a:ea typeface="Calibri"/>
                <a:cs typeface="Times New Roman"/>
              </a:rPr>
              <a:t>When </a:t>
            </a:r>
            <a:r>
              <a:rPr lang="en-US" sz="2400" dirty="0">
                <a:solidFill>
                  <a:prstClr val="black"/>
                </a:solidFill>
                <a:ea typeface="Calibri"/>
                <a:cs typeface="Times New Roman"/>
              </a:rPr>
              <a:t>possible, deliver blood or stained object to lab </a:t>
            </a:r>
            <a:r>
              <a:rPr lang="en-US" sz="2400" dirty="0" smtClean="0">
                <a:solidFill>
                  <a:prstClr val="black"/>
                </a:solidFill>
                <a:ea typeface="Calibri"/>
                <a:cs typeface="Times New Roman"/>
              </a:rPr>
              <a:t>immediately.</a:t>
            </a:r>
          </a:p>
          <a:p>
            <a:pPr marL="800100" lvl="1" indent="-342900">
              <a:buFont typeface="Arial" panose="020B0604020202020204" pitchFamily="34" charset="0"/>
              <a:buChar char="•"/>
            </a:pPr>
            <a:r>
              <a:rPr lang="en-US" sz="2400" dirty="0" smtClean="0">
                <a:solidFill>
                  <a:prstClr val="black"/>
                </a:solidFill>
                <a:ea typeface="Calibri"/>
                <a:cs typeface="Times New Roman"/>
              </a:rPr>
              <a:t>If </a:t>
            </a:r>
            <a:r>
              <a:rPr lang="en-US" sz="2400" dirty="0">
                <a:solidFill>
                  <a:prstClr val="black"/>
                </a:solidFill>
                <a:ea typeface="Calibri"/>
                <a:cs typeface="Times New Roman"/>
              </a:rPr>
              <a:t>unable to deliver to the Laboratory, or if the object must be mailed, </a:t>
            </a:r>
            <a:r>
              <a:rPr lang="en-US" sz="2400" dirty="0" smtClean="0">
                <a:solidFill>
                  <a:prstClr val="black"/>
                </a:solidFill>
                <a:ea typeface="Calibri"/>
                <a:cs typeface="Times New Roman"/>
              </a:rPr>
              <a:t>allow </a:t>
            </a:r>
            <a:r>
              <a:rPr lang="en-US" sz="2400" dirty="0">
                <a:solidFill>
                  <a:prstClr val="black"/>
                </a:solidFill>
                <a:ea typeface="Calibri"/>
                <a:cs typeface="Times New Roman"/>
              </a:rPr>
              <a:t>the stain to </a:t>
            </a:r>
            <a:r>
              <a:rPr lang="en-US" sz="2400" b="1" u="sng" dirty="0">
                <a:solidFill>
                  <a:srgbClr val="FF0000"/>
                </a:solidFill>
                <a:ea typeface="Calibri"/>
                <a:cs typeface="Times New Roman"/>
              </a:rPr>
              <a:t>air dry</a:t>
            </a:r>
            <a:r>
              <a:rPr lang="en-US" sz="2400" dirty="0">
                <a:solidFill>
                  <a:prstClr val="black"/>
                </a:solidFill>
                <a:ea typeface="Calibri"/>
                <a:cs typeface="Times New Roman"/>
              </a:rPr>
              <a:t> completely before </a:t>
            </a:r>
            <a:r>
              <a:rPr lang="en-US" sz="2400" dirty="0" smtClean="0">
                <a:solidFill>
                  <a:prstClr val="black"/>
                </a:solidFill>
                <a:ea typeface="Calibri"/>
                <a:cs typeface="Times New Roman"/>
              </a:rPr>
              <a:t>packaging.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spTree>
    <p:extLst>
      <p:ext uri="{BB962C8B-B14F-4D97-AF65-F5344CB8AC3E}">
        <p14:creationId xmlns:p14="http://schemas.microsoft.com/office/powerpoint/2010/main" val="2028439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83029"/>
            <a:ext cx="7620000" cy="3785652"/>
          </a:xfrm>
          <a:prstGeom prst="rect">
            <a:avLst/>
          </a:prstGeom>
        </p:spPr>
        <p:txBody>
          <a:bodyPr wrap="square">
            <a:spAutoFit/>
          </a:bodyPr>
          <a:lstStyle/>
          <a:p>
            <a:pPr marL="800100" lvl="1" indent="-342900">
              <a:buFont typeface="Arial" panose="020B0604020202020204" pitchFamily="34" charset="0"/>
              <a:buChar char="•"/>
            </a:pPr>
            <a:r>
              <a:rPr lang="en-US" sz="2400" dirty="0" smtClean="0">
                <a:solidFill>
                  <a:prstClr val="black"/>
                </a:solidFill>
                <a:ea typeface="Calibri"/>
                <a:cs typeface="Times New Roman"/>
              </a:rPr>
              <a:t>Blood </a:t>
            </a:r>
            <a:r>
              <a:rPr lang="en-US" sz="2400" dirty="0">
                <a:solidFill>
                  <a:prstClr val="black"/>
                </a:solidFill>
                <a:ea typeface="Calibri"/>
                <a:cs typeface="Times New Roman"/>
              </a:rPr>
              <a:t>that is in pools should be absorbed by a </a:t>
            </a:r>
            <a:r>
              <a:rPr lang="en-US" sz="2400" b="1" u="sng" dirty="0">
                <a:solidFill>
                  <a:srgbClr val="FF0000"/>
                </a:solidFill>
                <a:ea typeface="Calibri"/>
                <a:cs typeface="Times New Roman"/>
              </a:rPr>
              <a:t>gauze</a:t>
            </a:r>
            <a:r>
              <a:rPr lang="en-US" sz="2400" dirty="0">
                <a:solidFill>
                  <a:prstClr val="black"/>
                </a:solidFill>
                <a:ea typeface="Calibri"/>
                <a:cs typeface="Times New Roman"/>
              </a:rPr>
              <a:t> pad and allowed to air dry. After it dries it should be refrigerated or frozen as soon as possible.  Blood should be taken to the lab as quickly as possible; delays beyond 48 hours may make the samples </a:t>
            </a:r>
            <a:r>
              <a:rPr lang="en-US" sz="2400" dirty="0" smtClean="0">
                <a:solidFill>
                  <a:prstClr val="black"/>
                </a:solidFill>
                <a:ea typeface="Calibri"/>
                <a:cs typeface="Times New Roman"/>
              </a:rPr>
              <a:t>useless.</a:t>
            </a:r>
          </a:p>
          <a:p>
            <a:pPr marL="800100" lvl="1" indent="-342900">
              <a:buFont typeface="Arial" panose="020B0604020202020204" pitchFamily="34" charset="0"/>
              <a:buChar char="•"/>
            </a:pPr>
            <a:r>
              <a:rPr lang="en-US" sz="2400" dirty="0" smtClean="0">
                <a:solidFill>
                  <a:prstClr val="black"/>
                </a:solidFill>
                <a:ea typeface="Calibri"/>
                <a:cs typeface="Times New Roman"/>
              </a:rPr>
              <a:t>If </a:t>
            </a:r>
            <a:r>
              <a:rPr lang="en-US" sz="2400" dirty="0">
                <a:solidFill>
                  <a:prstClr val="black"/>
                </a:solidFill>
                <a:ea typeface="Calibri"/>
                <a:cs typeface="Times New Roman"/>
              </a:rPr>
              <a:t>not completely dry, label and roll in </a:t>
            </a:r>
            <a:r>
              <a:rPr lang="en-US" sz="2400" b="1" u="sng" dirty="0">
                <a:solidFill>
                  <a:srgbClr val="FF0000"/>
                </a:solidFill>
                <a:ea typeface="Calibri"/>
                <a:cs typeface="Times New Roman"/>
              </a:rPr>
              <a:t>paper</a:t>
            </a:r>
            <a:r>
              <a:rPr lang="en-US" sz="2400" dirty="0">
                <a:solidFill>
                  <a:prstClr val="black"/>
                </a:solidFill>
                <a:ea typeface="Calibri"/>
                <a:cs typeface="Times New Roman"/>
              </a:rPr>
              <a:t> or place in a brown paper bag or box and seal and label container. Place only one item in each container. Do not use </a:t>
            </a:r>
            <a:r>
              <a:rPr lang="en-US" sz="2400" b="1" u="sng" dirty="0">
                <a:solidFill>
                  <a:srgbClr val="FF0000"/>
                </a:solidFill>
                <a:ea typeface="Calibri"/>
                <a:cs typeface="Times New Roman"/>
              </a:rPr>
              <a:t>plastic </a:t>
            </a:r>
            <a:r>
              <a:rPr lang="en-US" sz="2400" dirty="0">
                <a:solidFill>
                  <a:prstClr val="black"/>
                </a:solidFill>
                <a:ea typeface="Calibri"/>
                <a:cs typeface="Times New Roman"/>
              </a:rPr>
              <a:t>containers.</a:t>
            </a:r>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8"/>
          <a:stretch/>
        </p:blipFill>
        <p:spPr bwMode="auto">
          <a:xfrm>
            <a:off x="5718958" y="4397829"/>
            <a:ext cx="2015837" cy="214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67" r="3619"/>
          <a:stretch/>
        </p:blipFill>
        <p:spPr bwMode="auto">
          <a:xfrm>
            <a:off x="2970438" y="4410075"/>
            <a:ext cx="2677886"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4408715"/>
            <a:ext cx="2841171" cy="2130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86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grpSp>
        <p:nvGrpSpPr>
          <p:cNvPr id="17411" name="Group 3"/>
          <p:cNvGrpSpPr>
            <a:grpSpLocks noChangeAspect="1"/>
          </p:cNvGrpSpPr>
          <p:nvPr/>
        </p:nvGrpSpPr>
        <p:grpSpPr bwMode="auto">
          <a:xfrm>
            <a:off x="254000" y="648525"/>
            <a:ext cx="2306974" cy="6179182"/>
            <a:chOff x="160" y="132"/>
            <a:chExt cx="1552" cy="4157"/>
          </a:xfrm>
        </p:grpSpPr>
        <p:grpSp>
          <p:nvGrpSpPr>
            <p:cNvPr id="17429" name="Group 4"/>
            <p:cNvGrpSpPr>
              <a:grpSpLocks/>
            </p:cNvGrpSpPr>
            <p:nvPr/>
          </p:nvGrpSpPr>
          <p:grpSpPr bwMode="auto">
            <a:xfrm>
              <a:off x="160" y="132"/>
              <a:ext cx="1552" cy="1412"/>
              <a:chOff x="144" y="132"/>
              <a:chExt cx="1552" cy="1412"/>
            </a:xfrm>
          </p:grpSpPr>
          <p:pic>
            <p:nvPicPr>
              <p:cNvPr id="17436" name="Picture 5" descr="bird_blood_40x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 y="132"/>
                <a:ext cx="1552" cy="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7" name="Text Box 6"/>
              <p:cNvSpPr txBox="1">
                <a:spLocks noChangeArrowheads="1"/>
              </p:cNvSpPr>
              <p:nvPr/>
            </p:nvSpPr>
            <p:spPr bwMode="auto">
              <a:xfrm>
                <a:off x="144" y="1296"/>
                <a:ext cx="153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prstClr val="black"/>
                    </a:solidFill>
                    <a:latin typeface="Times New Roman" pitchFamily="18" charset="0"/>
                  </a:rPr>
                  <a:t>Bird Blood</a:t>
                </a:r>
              </a:p>
            </p:txBody>
          </p:sp>
        </p:grpSp>
        <p:grpSp>
          <p:nvGrpSpPr>
            <p:cNvPr id="17430" name="Group 7"/>
            <p:cNvGrpSpPr>
              <a:grpSpLocks/>
            </p:cNvGrpSpPr>
            <p:nvPr/>
          </p:nvGrpSpPr>
          <p:grpSpPr bwMode="auto">
            <a:xfrm>
              <a:off x="168" y="1536"/>
              <a:ext cx="1536" cy="1400"/>
              <a:chOff x="192" y="1488"/>
              <a:chExt cx="1536" cy="1400"/>
            </a:xfrm>
          </p:grpSpPr>
          <p:sp>
            <p:nvSpPr>
              <p:cNvPr id="17434" name="Text Box 8"/>
              <p:cNvSpPr txBox="1">
                <a:spLocks noChangeArrowheads="1"/>
              </p:cNvSpPr>
              <p:nvPr/>
            </p:nvSpPr>
            <p:spPr bwMode="auto">
              <a:xfrm>
                <a:off x="192" y="2640"/>
                <a:ext cx="153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prstClr val="black"/>
                    </a:solidFill>
                    <a:latin typeface="Times New Roman" pitchFamily="18" charset="0"/>
                  </a:rPr>
                  <a:t>Cat Blood</a:t>
                </a:r>
              </a:p>
            </p:txBody>
          </p:sp>
          <p:pic>
            <p:nvPicPr>
              <p:cNvPr id="17435" name="Picture 9" descr="cat_blood_40x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 y="1488"/>
                <a:ext cx="153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31" name="Group 10"/>
            <p:cNvGrpSpPr>
              <a:grpSpLocks/>
            </p:cNvGrpSpPr>
            <p:nvPr/>
          </p:nvGrpSpPr>
          <p:grpSpPr bwMode="auto">
            <a:xfrm>
              <a:off x="168" y="2928"/>
              <a:ext cx="1536" cy="1361"/>
              <a:chOff x="240" y="2976"/>
              <a:chExt cx="1536" cy="1361"/>
            </a:xfrm>
          </p:grpSpPr>
          <p:sp>
            <p:nvSpPr>
              <p:cNvPr id="17432" name="Text Box 11"/>
              <p:cNvSpPr txBox="1">
                <a:spLocks noChangeArrowheads="1"/>
              </p:cNvSpPr>
              <p:nvPr/>
            </p:nvSpPr>
            <p:spPr bwMode="auto">
              <a:xfrm>
                <a:off x="240" y="4089"/>
                <a:ext cx="153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prstClr val="black"/>
                    </a:solidFill>
                    <a:latin typeface="Times New Roman" pitchFamily="18" charset="0"/>
                  </a:rPr>
                  <a:t>Dog Blood</a:t>
                </a:r>
              </a:p>
            </p:txBody>
          </p:sp>
          <p:pic>
            <p:nvPicPr>
              <p:cNvPr id="17433" name="Picture 12" descr="dog_blood_40x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 y="2976"/>
                <a:ext cx="153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412" name="Group 13"/>
          <p:cNvGrpSpPr>
            <a:grpSpLocks noChangeAspect="1"/>
          </p:cNvGrpSpPr>
          <p:nvPr/>
        </p:nvGrpSpPr>
        <p:grpSpPr bwMode="auto">
          <a:xfrm>
            <a:off x="6534150" y="644842"/>
            <a:ext cx="2284005" cy="6182880"/>
            <a:chOff x="4116" y="144"/>
            <a:chExt cx="1536" cy="4157"/>
          </a:xfrm>
        </p:grpSpPr>
        <p:grpSp>
          <p:nvGrpSpPr>
            <p:cNvPr id="17420" name="Group 14"/>
            <p:cNvGrpSpPr>
              <a:grpSpLocks/>
            </p:cNvGrpSpPr>
            <p:nvPr/>
          </p:nvGrpSpPr>
          <p:grpSpPr bwMode="auto">
            <a:xfrm>
              <a:off x="4116" y="144"/>
              <a:ext cx="1536" cy="1388"/>
              <a:chOff x="4112" y="144"/>
              <a:chExt cx="1536" cy="1388"/>
            </a:xfrm>
          </p:grpSpPr>
          <p:sp>
            <p:nvSpPr>
              <p:cNvPr id="17427" name="Text Box 15"/>
              <p:cNvSpPr txBox="1">
                <a:spLocks noChangeArrowheads="1"/>
              </p:cNvSpPr>
              <p:nvPr/>
            </p:nvSpPr>
            <p:spPr bwMode="auto">
              <a:xfrm>
                <a:off x="4112" y="1284"/>
                <a:ext cx="153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prstClr val="black"/>
                    </a:solidFill>
                    <a:latin typeface="Times New Roman" pitchFamily="18" charset="0"/>
                  </a:rPr>
                  <a:t>Fish Blood</a:t>
                </a:r>
              </a:p>
            </p:txBody>
          </p:sp>
          <p:pic>
            <p:nvPicPr>
              <p:cNvPr id="17428" name="Picture 16" descr="fish_blood_40x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8" y="144"/>
                <a:ext cx="1504"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21" name="Group 17"/>
            <p:cNvGrpSpPr>
              <a:grpSpLocks/>
            </p:cNvGrpSpPr>
            <p:nvPr/>
          </p:nvGrpSpPr>
          <p:grpSpPr bwMode="auto">
            <a:xfrm>
              <a:off x="4116" y="1554"/>
              <a:ext cx="1536" cy="1372"/>
              <a:chOff x="4120" y="1536"/>
              <a:chExt cx="1536" cy="1372"/>
            </a:xfrm>
          </p:grpSpPr>
          <p:sp>
            <p:nvSpPr>
              <p:cNvPr id="17425" name="Text Box 18"/>
              <p:cNvSpPr txBox="1">
                <a:spLocks noChangeArrowheads="1"/>
              </p:cNvSpPr>
              <p:nvPr/>
            </p:nvSpPr>
            <p:spPr bwMode="auto">
              <a:xfrm>
                <a:off x="4120" y="2660"/>
                <a:ext cx="153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prstClr val="black"/>
                    </a:solidFill>
                    <a:latin typeface="Times New Roman" pitchFamily="18" charset="0"/>
                  </a:rPr>
                  <a:t>Frog Blood</a:t>
                </a:r>
              </a:p>
            </p:txBody>
          </p:sp>
          <p:pic>
            <p:nvPicPr>
              <p:cNvPr id="17426" name="Picture 19" descr="frog_blood_40x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28" y="1536"/>
                <a:ext cx="1504"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22" name="Group 20"/>
            <p:cNvGrpSpPr>
              <a:grpSpLocks/>
            </p:cNvGrpSpPr>
            <p:nvPr/>
          </p:nvGrpSpPr>
          <p:grpSpPr bwMode="auto">
            <a:xfrm>
              <a:off x="4116" y="2949"/>
              <a:ext cx="1536" cy="1352"/>
              <a:chOff x="4120" y="2949"/>
              <a:chExt cx="1536" cy="1352"/>
            </a:xfrm>
          </p:grpSpPr>
          <p:sp>
            <p:nvSpPr>
              <p:cNvPr id="17423" name="Text Box 21"/>
              <p:cNvSpPr txBox="1">
                <a:spLocks noChangeArrowheads="1"/>
              </p:cNvSpPr>
              <p:nvPr/>
            </p:nvSpPr>
            <p:spPr bwMode="auto">
              <a:xfrm>
                <a:off x="4120" y="4053"/>
                <a:ext cx="153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prstClr val="black"/>
                    </a:solidFill>
                    <a:latin typeface="Times New Roman" pitchFamily="18" charset="0"/>
                  </a:rPr>
                  <a:t>Snake Blood</a:t>
                </a:r>
              </a:p>
            </p:txBody>
          </p:sp>
          <p:pic>
            <p:nvPicPr>
              <p:cNvPr id="17424" name="Picture 22" descr="snake_blood_40x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7" y="2949"/>
                <a:ext cx="1488"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415" name="Group 27"/>
          <p:cNvGrpSpPr>
            <a:grpSpLocks noChangeAspect="1"/>
          </p:cNvGrpSpPr>
          <p:nvPr/>
        </p:nvGrpSpPr>
        <p:grpSpPr bwMode="auto">
          <a:xfrm>
            <a:off x="3378091" y="4804645"/>
            <a:ext cx="2260709" cy="2064310"/>
            <a:chOff x="2064" y="960"/>
            <a:chExt cx="1600" cy="1461"/>
          </a:xfrm>
        </p:grpSpPr>
        <p:sp>
          <p:nvSpPr>
            <p:cNvPr id="17416" name="Text Box 28"/>
            <p:cNvSpPr txBox="1">
              <a:spLocks noChangeArrowheads="1"/>
            </p:cNvSpPr>
            <p:nvPr/>
          </p:nvSpPr>
          <p:spPr bwMode="auto">
            <a:xfrm>
              <a:off x="2088" y="2160"/>
              <a:ext cx="153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prstClr val="black"/>
                  </a:solidFill>
                  <a:latin typeface="Times New Roman" pitchFamily="18" charset="0"/>
                </a:rPr>
                <a:t>Horse Blood</a:t>
              </a:r>
            </a:p>
          </p:txBody>
        </p:sp>
        <p:pic>
          <p:nvPicPr>
            <p:cNvPr id="17417" name="Picture 29" descr="horse_blood_40x_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64" y="960"/>
              <a:ext cx="16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1371600" y="76200"/>
            <a:ext cx="7772399" cy="446276"/>
          </a:xfrm>
          <a:prstGeom prst="rect">
            <a:avLst/>
          </a:prstGeom>
        </p:spPr>
        <p:txBody>
          <a:bodyPr wrap="square">
            <a:spAutoFit/>
          </a:bodyPr>
          <a:lstStyle/>
          <a:p>
            <a:pPr algn="ctr"/>
            <a:r>
              <a:rPr lang="en-US" sz="2300" dirty="0">
                <a:solidFill>
                  <a:prstClr val="black"/>
                </a:solidFill>
                <a:ea typeface="Calibri"/>
                <a:cs typeface="Times New Roman"/>
              </a:rPr>
              <a:t>If blood is present, lab will need to confirm it is </a:t>
            </a:r>
            <a:r>
              <a:rPr lang="en-US" sz="2300" b="1" u="sng" dirty="0">
                <a:solidFill>
                  <a:srgbClr val="FF0000"/>
                </a:solidFill>
                <a:ea typeface="Calibri"/>
                <a:cs typeface="Times New Roman"/>
              </a:rPr>
              <a:t>human</a:t>
            </a:r>
            <a:r>
              <a:rPr lang="en-US" sz="2300" dirty="0">
                <a:solidFill>
                  <a:prstClr val="black"/>
                </a:solidFill>
                <a:ea typeface="Calibri"/>
                <a:cs typeface="Times New Roman"/>
              </a:rPr>
              <a:t> blood.</a:t>
            </a:r>
            <a:endParaRPr lang="en-US" sz="2300" dirty="0">
              <a:solidFill>
                <a:prstClr val="black"/>
              </a:solidFill>
            </a:endParaRPr>
          </a:p>
        </p:txBody>
      </p:sp>
      <p:sp>
        <p:nvSpPr>
          <p:cNvPr id="5" name="Rectangle 4"/>
          <p:cNvSpPr/>
          <p:nvPr/>
        </p:nvSpPr>
        <p:spPr>
          <a:xfrm>
            <a:off x="2514445" y="500444"/>
            <a:ext cx="4019705" cy="2215991"/>
          </a:xfrm>
          <a:prstGeom prst="rect">
            <a:avLst/>
          </a:prstGeom>
        </p:spPr>
        <p:txBody>
          <a:bodyPr wrap="square">
            <a:spAutoFit/>
          </a:bodyPr>
          <a:lstStyle/>
          <a:p>
            <a:pPr marL="228600" indent="-228600">
              <a:lnSpc>
                <a:spcPct val="115000"/>
              </a:lnSpc>
              <a:buFont typeface="+mj-lt"/>
              <a:buAutoNum type="arabicPeriod"/>
            </a:pPr>
            <a:r>
              <a:rPr lang="en-US" sz="2000" dirty="0">
                <a:solidFill>
                  <a:prstClr val="black"/>
                </a:solidFill>
                <a:ea typeface="Calibri"/>
                <a:cs typeface="Times New Roman"/>
              </a:rPr>
              <a:t>All mammals, except camels and llamas, have </a:t>
            </a:r>
            <a:r>
              <a:rPr lang="en-US" sz="2000" b="1" u="sng" dirty="0">
                <a:solidFill>
                  <a:srgbClr val="FF0000"/>
                </a:solidFill>
                <a:ea typeface="Calibri"/>
                <a:cs typeface="Times New Roman"/>
              </a:rPr>
              <a:t>circular</a:t>
            </a:r>
            <a:r>
              <a:rPr lang="en-US" sz="2000" dirty="0">
                <a:solidFill>
                  <a:prstClr val="black"/>
                </a:solidFill>
                <a:ea typeface="Calibri"/>
                <a:cs typeface="Times New Roman"/>
              </a:rPr>
              <a:t>, un-nucleated </a:t>
            </a:r>
            <a:r>
              <a:rPr lang="en-US" sz="2000" dirty="0" smtClean="0">
                <a:solidFill>
                  <a:prstClr val="black"/>
                </a:solidFill>
                <a:ea typeface="Calibri"/>
                <a:cs typeface="Times New Roman"/>
              </a:rPr>
              <a:t>RBCs.</a:t>
            </a:r>
          </a:p>
          <a:p>
            <a:pPr marL="228600" indent="-228600">
              <a:lnSpc>
                <a:spcPct val="115000"/>
              </a:lnSpc>
              <a:buFont typeface="+mj-lt"/>
              <a:buAutoNum type="arabicPeriod"/>
            </a:pPr>
            <a:r>
              <a:rPr lang="en-US" sz="2000" dirty="0" smtClean="0">
                <a:solidFill>
                  <a:prstClr val="black"/>
                </a:solidFill>
                <a:ea typeface="Calibri"/>
                <a:cs typeface="Times New Roman"/>
              </a:rPr>
              <a:t>Animals </a:t>
            </a:r>
            <a:r>
              <a:rPr lang="en-US" sz="2000" dirty="0">
                <a:solidFill>
                  <a:prstClr val="black"/>
                </a:solidFill>
                <a:ea typeface="Calibri"/>
                <a:cs typeface="Times New Roman"/>
              </a:rPr>
              <a:t>that are not mammals (birds, fish, etc.) have </a:t>
            </a:r>
            <a:r>
              <a:rPr lang="en-US" sz="2000" b="1" u="sng" dirty="0">
                <a:solidFill>
                  <a:srgbClr val="FF0000"/>
                </a:solidFill>
                <a:ea typeface="Calibri"/>
                <a:cs typeface="Times New Roman"/>
              </a:rPr>
              <a:t>oval</a:t>
            </a:r>
            <a:r>
              <a:rPr lang="en-US" sz="2000" dirty="0">
                <a:solidFill>
                  <a:prstClr val="black"/>
                </a:solidFill>
                <a:ea typeface="Calibri"/>
                <a:cs typeface="Times New Roman"/>
              </a:rPr>
              <a:t> blood cells with a nucleus.</a:t>
            </a:r>
            <a:endParaRPr lang="en-US" sz="2000" dirty="0">
              <a:solidFill>
                <a:prstClr val="black"/>
              </a:solidFill>
            </a:endParaRPr>
          </a:p>
        </p:txBody>
      </p:sp>
      <p:pic>
        <p:nvPicPr>
          <p:cNvPr id="28673" name="Picture 1"/>
          <p:cNvPicPr>
            <a:picLocks noChangeAspect="1" noChangeArrowheads="1"/>
          </p:cNvPicPr>
          <p:nvPr/>
        </p:nvPicPr>
        <p:blipFill rotWithShape="1">
          <a:blip r:embed="rId11">
            <a:extLst>
              <a:ext uri="{28A0092B-C50C-407E-A947-70E740481C1C}">
                <a14:useLocalDpi xmlns:a14="http://schemas.microsoft.com/office/drawing/2010/main" val="0"/>
              </a:ext>
            </a:extLst>
          </a:blip>
          <a:srcRect t="47373"/>
          <a:stretch/>
        </p:blipFill>
        <p:spPr bwMode="auto">
          <a:xfrm>
            <a:off x="3387210" y="2674509"/>
            <a:ext cx="2251590" cy="218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2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3" y="152400"/>
            <a:ext cx="4191000" cy="2308324"/>
          </a:xfrm>
          <a:prstGeom prst="rect">
            <a:avLst/>
          </a:prstGeom>
        </p:spPr>
        <p:txBody>
          <a:bodyPr wrap="square">
            <a:spAutoFit/>
          </a:bodyPr>
          <a:lstStyle/>
          <a:p>
            <a:r>
              <a:rPr lang="en-US" sz="2400" b="1" u="sng" dirty="0">
                <a:solidFill>
                  <a:srgbClr val="FF0000"/>
                </a:solidFill>
                <a:ea typeface="Calibri"/>
                <a:cs typeface="Times New Roman"/>
              </a:rPr>
              <a:t>ELISA</a:t>
            </a:r>
            <a:r>
              <a:rPr lang="en-US" sz="2400" dirty="0">
                <a:solidFill>
                  <a:prstClr val="black"/>
                </a:solidFill>
                <a:ea typeface="Calibri"/>
                <a:cs typeface="Times New Roman"/>
              </a:rPr>
              <a:t> test uses antibodies that react to human blood to tell if mammal blood is from human. However in rare cases, it can be confused with chimpanzee and gorilla blood.</a:t>
            </a:r>
            <a:endParaRPr lang="en-US" sz="2400" dirty="0">
              <a:solidFill>
                <a:prstClr val="black"/>
              </a:solidFil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3" y="141513"/>
            <a:ext cx="3080657" cy="308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5943" y="2713083"/>
            <a:ext cx="4191000" cy="1200329"/>
          </a:xfrm>
          <a:prstGeom prst="rect">
            <a:avLst/>
          </a:prstGeom>
        </p:spPr>
        <p:txBody>
          <a:bodyPr wrap="square">
            <a:spAutoFit/>
          </a:bodyPr>
          <a:lstStyle/>
          <a:p>
            <a:r>
              <a:rPr lang="en-US" sz="2400" dirty="0" smtClean="0">
                <a:solidFill>
                  <a:prstClr val="black"/>
                </a:solidFill>
              </a:rPr>
              <a:t>ELISA is an abbreviation for </a:t>
            </a:r>
          </a:p>
          <a:p>
            <a:r>
              <a:rPr lang="en-US" sz="2400" dirty="0" smtClean="0">
                <a:solidFill>
                  <a:prstClr val="black"/>
                </a:solidFill>
              </a:rPr>
              <a:t>"enzyme-linked </a:t>
            </a:r>
            <a:r>
              <a:rPr lang="en-US" sz="2400" dirty="0" err="1" smtClean="0">
                <a:solidFill>
                  <a:prstClr val="black"/>
                </a:solidFill>
              </a:rPr>
              <a:t>immunosorbent</a:t>
            </a:r>
            <a:r>
              <a:rPr lang="en-US" sz="2400" dirty="0" smtClean="0">
                <a:solidFill>
                  <a:prstClr val="black"/>
                </a:solidFill>
              </a:rPr>
              <a:t> assay."</a:t>
            </a:r>
            <a:endParaRPr lang="en-US" sz="2400" dirty="0">
              <a:solidFill>
                <a:prstClr val="black"/>
              </a:solidFill>
            </a:endParaRPr>
          </a:p>
        </p:txBody>
      </p:sp>
      <p:sp>
        <p:nvSpPr>
          <p:cNvPr id="4" name="Rectangle 3"/>
          <p:cNvSpPr/>
          <p:nvPr/>
        </p:nvSpPr>
        <p:spPr>
          <a:xfrm>
            <a:off x="457200" y="4267200"/>
            <a:ext cx="2362200" cy="2246769"/>
          </a:xfrm>
          <a:prstGeom prst="rect">
            <a:avLst/>
          </a:prstGeom>
        </p:spPr>
        <p:txBody>
          <a:bodyPr wrap="square">
            <a:spAutoFit/>
          </a:bodyPr>
          <a:lstStyle/>
          <a:p>
            <a:r>
              <a:rPr lang="en-US" sz="2800" dirty="0" smtClean="0">
                <a:solidFill>
                  <a:prstClr val="black"/>
                </a:solidFill>
              </a:rPr>
              <a:t>ELISA is a test that detects and measures antibodies in your blood. </a:t>
            </a:r>
            <a:endParaRPr lang="en-US" sz="2800" dirty="0">
              <a:solidFill>
                <a:prstClr val="black"/>
              </a:solidFill>
            </a:endParaRP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543" y="3824328"/>
            <a:ext cx="3952875" cy="2871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775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7741" r="9524" b="7792"/>
          <a:stretch/>
        </p:blipFill>
        <p:spPr bwMode="auto">
          <a:xfrm>
            <a:off x="1600201" y="1087904"/>
            <a:ext cx="427402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700"/>
            <a:ext cx="7696201"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87932" y="1240304"/>
            <a:ext cx="3017968" cy="3170099"/>
          </a:xfrm>
          <a:prstGeom prst="rect">
            <a:avLst/>
          </a:prstGeom>
        </p:spPr>
        <p:txBody>
          <a:bodyPr wrap="square">
            <a:spAutoFit/>
          </a:bodyPr>
          <a:lstStyle/>
          <a:p>
            <a:pPr marL="457200" indent="-457200">
              <a:buFont typeface="+mj-lt"/>
              <a:buAutoNum type="arabicPeriod"/>
            </a:pPr>
            <a:r>
              <a:rPr lang="en-US" altLang="en-US" sz="2000" dirty="0" smtClean="0">
                <a:solidFill>
                  <a:srgbClr val="C00000"/>
                </a:solidFill>
              </a:rPr>
              <a:t>Confirm the stain is blood.</a:t>
            </a:r>
          </a:p>
          <a:p>
            <a:pPr marL="914400" lvl="1" indent="-457200">
              <a:buFont typeface="Arial" panose="020B0604020202020204" pitchFamily="34" charset="0"/>
              <a:buChar char="•"/>
            </a:pPr>
            <a:r>
              <a:rPr lang="en-US" altLang="en-US" sz="2000" dirty="0" smtClean="0">
                <a:solidFill>
                  <a:prstClr val="black"/>
                </a:solidFill>
              </a:rPr>
              <a:t>Visualization with </a:t>
            </a:r>
            <a:r>
              <a:rPr lang="en-US" altLang="en-US" sz="2000" dirty="0" err="1" smtClean="0">
                <a:solidFill>
                  <a:prstClr val="black"/>
                </a:solidFill>
              </a:rPr>
              <a:t>Luminol</a:t>
            </a:r>
            <a:endParaRPr lang="en-US" altLang="en-US" sz="2000" dirty="0">
              <a:solidFill>
                <a:prstClr val="black"/>
              </a:solidFill>
            </a:endParaRPr>
          </a:p>
          <a:p>
            <a:pPr marL="914400" lvl="1" indent="-457200">
              <a:buFont typeface="Arial" panose="020B0604020202020204" pitchFamily="34" charset="0"/>
              <a:buChar char="•"/>
            </a:pPr>
            <a:r>
              <a:rPr lang="en-US" altLang="en-US" sz="2000" dirty="0" err="1" smtClean="0">
                <a:solidFill>
                  <a:prstClr val="black"/>
                </a:solidFill>
              </a:rPr>
              <a:t>Kastle</a:t>
            </a:r>
            <a:r>
              <a:rPr lang="en-US" altLang="en-US" sz="2000" dirty="0" smtClean="0">
                <a:solidFill>
                  <a:prstClr val="black"/>
                </a:solidFill>
              </a:rPr>
              <a:t>-Meyer test</a:t>
            </a:r>
          </a:p>
          <a:p>
            <a:pPr marL="457200" indent="-457200">
              <a:buFont typeface="+mj-lt"/>
              <a:buAutoNum type="arabicPeriod"/>
            </a:pPr>
            <a:r>
              <a:rPr lang="en-US" altLang="en-US" sz="2000" dirty="0" smtClean="0">
                <a:solidFill>
                  <a:srgbClr val="C00000"/>
                </a:solidFill>
              </a:rPr>
              <a:t>Confirm the stain is human.</a:t>
            </a:r>
          </a:p>
          <a:p>
            <a:pPr marL="914400" lvl="1" indent="-457200">
              <a:buFont typeface="Arial" panose="020B0604020202020204" pitchFamily="34" charset="0"/>
              <a:buChar char="•"/>
            </a:pPr>
            <a:r>
              <a:rPr lang="en-US" altLang="en-US" sz="2000" dirty="0" smtClean="0">
                <a:solidFill>
                  <a:prstClr val="black"/>
                </a:solidFill>
              </a:rPr>
              <a:t>ELISA test</a:t>
            </a:r>
          </a:p>
          <a:p>
            <a:pPr marL="457200" indent="-457200">
              <a:buFont typeface="+mj-lt"/>
              <a:buAutoNum type="arabicPeriod"/>
            </a:pPr>
            <a:r>
              <a:rPr lang="en-US" altLang="en-US" sz="2000" dirty="0" smtClean="0">
                <a:solidFill>
                  <a:srgbClr val="C00000"/>
                </a:solidFill>
              </a:rPr>
              <a:t>Determine blood type.</a:t>
            </a:r>
          </a:p>
          <a:p>
            <a:pPr marL="914400" lvl="1" indent="-457200">
              <a:buFont typeface="Arial" panose="020B0604020202020204" pitchFamily="34" charset="0"/>
              <a:buChar char="•"/>
            </a:pPr>
            <a:r>
              <a:rPr lang="en-US" altLang="en-US" sz="2000" dirty="0" smtClean="0">
                <a:solidFill>
                  <a:prstClr val="black"/>
                </a:solidFill>
              </a:rPr>
              <a:t>Antibody test</a:t>
            </a:r>
            <a:endParaRPr lang="en-US" altLang="en-US" sz="2000" dirty="0">
              <a:solidFill>
                <a:prstClr val="black"/>
              </a:solidFill>
            </a:endParaRPr>
          </a:p>
        </p:txBody>
      </p:sp>
      <p:sp>
        <p:nvSpPr>
          <p:cNvPr id="3" name="Rectangle 2"/>
          <p:cNvSpPr/>
          <p:nvPr/>
        </p:nvSpPr>
        <p:spPr>
          <a:xfrm>
            <a:off x="6087932" y="4690408"/>
            <a:ext cx="3017968" cy="1938992"/>
          </a:xfrm>
          <a:prstGeom prst="rect">
            <a:avLst/>
          </a:prstGeom>
        </p:spPr>
        <p:txBody>
          <a:bodyPr wrap="square">
            <a:spAutoFit/>
          </a:bodyPr>
          <a:lstStyle/>
          <a:p>
            <a:r>
              <a:rPr lang="en-US" sz="2400" dirty="0" smtClean="0">
                <a:solidFill>
                  <a:prstClr val="black"/>
                </a:solidFill>
                <a:ea typeface="Calibri"/>
                <a:cs typeface="Times New Roman"/>
              </a:rPr>
              <a:t>Try </a:t>
            </a:r>
            <a:r>
              <a:rPr lang="en-US" sz="2400" dirty="0">
                <a:solidFill>
                  <a:prstClr val="black"/>
                </a:solidFill>
                <a:ea typeface="Calibri"/>
                <a:cs typeface="Times New Roman"/>
              </a:rPr>
              <a:t>to determine whose blood it is. </a:t>
            </a:r>
            <a:r>
              <a:rPr lang="en-US" sz="2400" dirty="0" smtClean="0">
                <a:solidFill>
                  <a:prstClr val="black"/>
                </a:solidFill>
                <a:ea typeface="Calibri"/>
                <a:cs typeface="Times New Roman"/>
              </a:rPr>
              <a:t>If </a:t>
            </a:r>
            <a:r>
              <a:rPr lang="en-US" sz="2400" dirty="0">
                <a:solidFill>
                  <a:prstClr val="black"/>
                </a:solidFill>
                <a:ea typeface="Calibri"/>
                <a:cs typeface="Times New Roman"/>
              </a:rPr>
              <a:t>individual information is needed, then do </a:t>
            </a:r>
            <a:r>
              <a:rPr lang="en-US" sz="2400" b="1" u="sng" dirty="0">
                <a:solidFill>
                  <a:srgbClr val="FF0000"/>
                </a:solidFill>
                <a:ea typeface="Calibri"/>
                <a:cs typeface="Times New Roman"/>
              </a:rPr>
              <a:t>DNA</a:t>
            </a:r>
            <a:r>
              <a:rPr lang="en-US" sz="2400" dirty="0">
                <a:solidFill>
                  <a:prstClr val="black"/>
                </a:solidFill>
                <a:ea typeface="Calibri"/>
                <a:cs typeface="Times New Roman"/>
              </a:rPr>
              <a:t> analysis</a:t>
            </a:r>
            <a:r>
              <a:rPr lang="en-US" sz="2000" dirty="0">
                <a:solidFill>
                  <a:prstClr val="black"/>
                </a:solidFill>
                <a:ea typeface="Calibri"/>
                <a:cs typeface="Times New Roman"/>
              </a:rPr>
              <a:t>.</a:t>
            </a:r>
            <a:endParaRPr lang="en-US" sz="2000" dirty="0">
              <a:solidFill>
                <a:prstClr val="black"/>
              </a:solidFill>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spTree>
    <p:extLst>
      <p:ext uri="{BB962C8B-B14F-4D97-AF65-F5344CB8AC3E}">
        <p14:creationId xmlns:p14="http://schemas.microsoft.com/office/powerpoint/2010/main" val="3171251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78041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294" y="854075"/>
            <a:ext cx="1481137" cy="147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707" y="2887652"/>
            <a:ext cx="309920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294" y="762000"/>
            <a:ext cx="1848583" cy="584775"/>
          </a:xfrm>
          <a:prstGeom prst="rect">
            <a:avLst/>
          </a:prstGeom>
        </p:spPr>
        <p:txBody>
          <a:bodyPr wrap="none">
            <a:spAutoFit/>
          </a:bodyPr>
          <a:lstStyle/>
          <a:p>
            <a:r>
              <a:rPr lang="en-US" sz="3200" b="1" u="sng" dirty="0">
                <a:solidFill>
                  <a:srgbClr val="C00000"/>
                </a:solidFill>
                <a:ea typeface="Calibri"/>
                <a:cs typeface="Times New Roman"/>
              </a:rPr>
              <a:t>Cohesion </a:t>
            </a:r>
            <a:endParaRPr lang="en-US" sz="3200" b="1" u="sng" dirty="0">
              <a:solidFill>
                <a:srgbClr val="C00000"/>
              </a:solidFill>
            </a:endParaRPr>
          </a:p>
        </p:txBody>
      </p:sp>
      <p:sp>
        <p:nvSpPr>
          <p:cNvPr id="4" name="Rectangle 3"/>
          <p:cNvSpPr/>
          <p:nvPr/>
        </p:nvSpPr>
        <p:spPr>
          <a:xfrm>
            <a:off x="198293" y="1402423"/>
            <a:ext cx="5333999" cy="1862048"/>
          </a:xfrm>
          <a:prstGeom prst="rect">
            <a:avLst/>
          </a:prstGeom>
        </p:spPr>
        <p:txBody>
          <a:bodyPr wrap="square">
            <a:spAutoFit/>
          </a:bodyPr>
          <a:lstStyle/>
          <a:p>
            <a:pPr marL="228600" indent="-228600">
              <a:lnSpc>
                <a:spcPct val="115000"/>
              </a:lnSpc>
              <a:buFont typeface="+mj-lt"/>
              <a:buAutoNum type="arabicPeriod"/>
            </a:pPr>
            <a:r>
              <a:rPr lang="en-US" sz="2000" dirty="0">
                <a:solidFill>
                  <a:prstClr val="black"/>
                </a:solidFill>
                <a:ea typeface="Calibri"/>
                <a:cs typeface="Times New Roman"/>
              </a:rPr>
              <a:t>Blood </a:t>
            </a:r>
            <a:r>
              <a:rPr lang="en-US" sz="2000" b="1" u="sng" dirty="0">
                <a:solidFill>
                  <a:srgbClr val="FF0000"/>
                </a:solidFill>
                <a:ea typeface="Calibri"/>
                <a:cs typeface="Times New Roman"/>
              </a:rPr>
              <a:t>sticks</a:t>
            </a:r>
            <a:r>
              <a:rPr lang="en-US" sz="2000" dirty="0">
                <a:solidFill>
                  <a:prstClr val="black"/>
                </a:solidFill>
                <a:ea typeface="Calibri"/>
                <a:cs typeface="Times New Roman"/>
              </a:rPr>
              <a:t> together as it falls maintaining a </a:t>
            </a:r>
            <a:r>
              <a:rPr lang="en-US" sz="2000" b="1" u="sng" dirty="0">
                <a:solidFill>
                  <a:srgbClr val="FF0000"/>
                </a:solidFill>
                <a:ea typeface="Calibri"/>
                <a:cs typeface="Times New Roman"/>
              </a:rPr>
              <a:t>round</a:t>
            </a:r>
            <a:r>
              <a:rPr lang="en-US" sz="2000" dirty="0">
                <a:solidFill>
                  <a:prstClr val="black"/>
                </a:solidFill>
                <a:ea typeface="Calibri"/>
                <a:cs typeface="Times New Roman"/>
              </a:rPr>
              <a:t> shape. </a:t>
            </a:r>
          </a:p>
          <a:p>
            <a:pPr marL="228600" indent="-228600">
              <a:lnSpc>
                <a:spcPct val="115000"/>
              </a:lnSpc>
              <a:spcAft>
                <a:spcPts val="1000"/>
              </a:spcAft>
              <a:buFont typeface="+mj-lt"/>
              <a:buAutoNum type="arabicPeriod"/>
            </a:pPr>
            <a:r>
              <a:rPr lang="en-US" sz="2000" dirty="0">
                <a:solidFill>
                  <a:prstClr val="black"/>
                </a:solidFill>
                <a:ea typeface="Calibri"/>
                <a:cs typeface="Times New Roman"/>
              </a:rPr>
              <a:t>Blood also resists flattening out when it falls on a flat surface. </a:t>
            </a:r>
            <a:r>
              <a:rPr lang="en-US" sz="2000" b="1" u="sng" dirty="0">
                <a:solidFill>
                  <a:srgbClr val="FF0000"/>
                </a:solidFill>
                <a:ea typeface="Calibri"/>
                <a:cs typeface="Times New Roman"/>
              </a:rPr>
              <a:t>Cohesion</a:t>
            </a:r>
            <a:r>
              <a:rPr lang="en-US" sz="2000" dirty="0">
                <a:solidFill>
                  <a:prstClr val="black"/>
                </a:solidFill>
                <a:ea typeface="Calibri"/>
                <a:cs typeface="Times New Roman"/>
              </a:rPr>
              <a:t> and surface tension help it to maintain a </a:t>
            </a:r>
            <a:r>
              <a:rPr lang="en-US" sz="2000" b="1" u="sng" dirty="0">
                <a:solidFill>
                  <a:srgbClr val="FF0000"/>
                </a:solidFill>
                <a:ea typeface="Calibri"/>
                <a:cs typeface="Times New Roman"/>
              </a:rPr>
              <a:t>curved</a:t>
            </a:r>
            <a:r>
              <a:rPr lang="en-US" sz="2000" dirty="0">
                <a:solidFill>
                  <a:prstClr val="black"/>
                </a:solidFill>
                <a:ea typeface="Calibri"/>
                <a:cs typeface="Times New Roman"/>
              </a:rPr>
              <a:t> shape.</a:t>
            </a:r>
          </a:p>
        </p:txBody>
      </p:sp>
      <p:sp>
        <p:nvSpPr>
          <p:cNvPr id="5" name="Rectangle 4"/>
          <p:cNvSpPr/>
          <p:nvPr/>
        </p:nvSpPr>
        <p:spPr>
          <a:xfrm>
            <a:off x="28779" y="3429000"/>
            <a:ext cx="7729191" cy="830997"/>
          </a:xfrm>
          <a:prstGeom prst="rect">
            <a:avLst/>
          </a:prstGeom>
        </p:spPr>
        <p:txBody>
          <a:bodyPr wrap="square">
            <a:spAutoFit/>
          </a:bodyPr>
          <a:lstStyle/>
          <a:p>
            <a:r>
              <a:rPr lang="en-US" sz="2400" b="1" u="sng" dirty="0">
                <a:solidFill>
                  <a:prstClr val="black"/>
                </a:solidFill>
                <a:ea typeface="Calibri"/>
                <a:cs typeface="Times New Roman"/>
              </a:rPr>
              <a:t>The shape of an individual drop of blood can provide important clues in an investigation</a:t>
            </a:r>
            <a:endParaRPr lang="en-US" sz="2400" b="1" u="sng" dirty="0">
              <a:solidFill>
                <a:prstClr val="black"/>
              </a:solidFill>
            </a:endParaRP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3466" y="4419600"/>
            <a:ext cx="3194504" cy="210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4332238"/>
            <a:ext cx="4572000" cy="1323439"/>
          </a:xfrm>
          <a:prstGeom prst="rect">
            <a:avLst/>
          </a:prstGeom>
        </p:spPr>
        <p:txBody>
          <a:bodyPr>
            <a:spAutoFit/>
          </a:bodyPr>
          <a:lstStyle/>
          <a:p>
            <a:pPr marL="285750" indent="-285750">
              <a:buFont typeface="Arial" panose="020B0604020202020204" pitchFamily="34" charset="0"/>
              <a:buChar char="•"/>
            </a:pPr>
            <a:r>
              <a:rPr lang="en-US" sz="2000" dirty="0">
                <a:solidFill>
                  <a:prstClr val="black"/>
                </a:solidFill>
              </a:rPr>
              <a:t>When blood falls from a </a:t>
            </a:r>
            <a:r>
              <a:rPr lang="en-US" sz="2000" b="1" u="sng" dirty="0">
                <a:solidFill>
                  <a:prstClr val="black"/>
                </a:solidFill>
              </a:rPr>
              <a:t>height</a:t>
            </a:r>
            <a:r>
              <a:rPr lang="en-US" sz="2000" dirty="0">
                <a:solidFill>
                  <a:prstClr val="black"/>
                </a:solidFill>
              </a:rPr>
              <a:t>, or at a high </a:t>
            </a:r>
            <a:r>
              <a:rPr lang="en-US" sz="2000" b="1" u="sng" dirty="0">
                <a:solidFill>
                  <a:prstClr val="black"/>
                </a:solidFill>
              </a:rPr>
              <a:t>velocity</a:t>
            </a:r>
            <a:r>
              <a:rPr lang="en-US" sz="2000" dirty="0">
                <a:solidFill>
                  <a:prstClr val="black"/>
                </a:solidFill>
              </a:rPr>
              <a:t>, </a:t>
            </a:r>
            <a:r>
              <a:rPr lang="en-US" sz="2000" dirty="0" smtClean="0">
                <a:solidFill>
                  <a:prstClr val="black"/>
                </a:solidFill>
              </a:rPr>
              <a:t>it forms </a:t>
            </a:r>
            <a:r>
              <a:rPr lang="en-US" sz="2000" b="1" u="sng" dirty="0" smtClean="0">
                <a:solidFill>
                  <a:srgbClr val="FF0000"/>
                </a:solidFill>
                <a:ea typeface="Calibri"/>
                <a:cs typeface="Times New Roman"/>
              </a:rPr>
              <a:t>satellite</a:t>
            </a:r>
            <a:r>
              <a:rPr lang="en-US" sz="2000" dirty="0" smtClean="0">
                <a:solidFill>
                  <a:prstClr val="black"/>
                </a:solidFill>
                <a:ea typeface="Calibri"/>
                <a:cs typeface="Times New Roman"/>
              </a:rPr>
              <a:t> </a:t>
            </a:r>
            <a:r>
              <a:rPr lang="en-US" sz="2000" dirty="0">
                <a:solidFill>
                  <a:prstClr val="black"/>
                </a:solidFill>
                <a:ea typeface="Calibri"/>
                <a:cs typeface="Times New Roman"/>
              </a:rPr>
              <a:t>droplets, small secondary droplets around the main drop</a:t>
            </a:r>
            <a:endParaRPr lang="en-US" sz="2000" dirty="0">
              <a:solidFill>
                <a:prstClr val="black"/>
              </a:solidFill>
            </a:endParaRPr>
          </a:p>
        </p:txBody>
      </p:sp>
      <p:sp>
        <p:nvSpPr>
          <p:cNvPr id="7" name="Rectangle 6"/>
          <p:cNvSpPr/>
          <p:nvPr/>
        </p:nvSpPr>
        <p:spPr>
          <a:xfrm>
            <a:off x="76200" y="5716745"/>
            <a:ext cx="4572000" cy="1015663"/>
          </a:xfrm>
          <a:prstGeom prst="rect">
            <a:avLst/>
          </a:prstGeom>
        </p:spPr>
        <p:txBody>
          <a:bodyPr>
            <a:spAutoFit/>
          </a:bodyPr>
          <a:lstStyle/>
          <a:p>
            <a:pPr marL="285750" indent="-285750">
              <a:buFont typeface="Arial" panose="020B0604020202020204" pitchFamily="34" charset="0"/>
              <a:buChar char="•"/>
            </a:pPr>
            <a:r>
              <a:rPr lang="en-US" sz="2000" dirty="0">
                <a:solidFill>
                  <a:prstClr val="black"/>
                </a:solidFill>
                <a:ea typeface="Calibri"/>
                <a:cs typeface="Times New Roman"/>
              </a:rPr>
              <a:t>When blood falls onto a less-than-smooth surface, the edges may have </a:t>
            </a:r>
            <a:r>
              <a:rPr lang="en-US" sz="2000" b="1" u="sng" dirty="0">
                <a:solidFill>
                  <a:srgbClr val="FF0000"/>
                </a:solidFill>
                <a:ea typeface="Calibri"/>
                <a:cs typeface="Times New Roman"/>
              </a:rPr>
              <a:t>spikes</a:t>
            </a:r>
            <a:r>
              <a:rPr lang="en-US" sz="2000" dirty="0">
                <a:solidFill>
                  <a:prstClr val="black"/>
                </a:solidFill>
                <a:ea typeface="Calibri"/>
                <a:cs typeface="Times New Roman"/>
              </a:rPr>
              <a:t> or extensions</a:t>
            </a:r>
            <a:endParaRPr lang="en-US" sz="2000" dirty="0">
              <a:solidFill>
                <a:prstClr val="black"/>
              </a:solidFill>
            </a:endParaRPr>
          </a:p>
        </p:txBody>
      </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24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694" y="4572000"/>
            <a:ext cx="2301105" cy="100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5765321" cy="247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0" y="35193"/>
            <a:ext cx="7696200" cy="941796"/>
          </a:xfrm>
          <a:prstGeom prst="rect">
            <a:avLst/>
          </a:prstGeom>
        </p:spPr>
        <p:txBody>
          <a:bodyPr wrap="square">
            <a:spAutoFit/>
          </a:bodyPr>
          <a:lstStyle/>
          <a:p>
            <a:pPr>
              <a:lnSpc>
                <a:spcPct val="115000"/>
              </a:lnSpc>
              <a:spcAft>
                <a:spcPts val="1000"/>
              </a:spcAft>
            </a:pPr>
            <a:r>
              <a:rPr lang="en-US" sz="2400" dirty="0">
                <a:solidFill>
                  <a:prstClr val="black"/>
                </a:solidFill>
                <a:ea typeface="Calibri"/>
                <a:cs typeface="Times New Roman"/>
              </a:rPr>
              <a:t>An </a:t>
            </a:r>
            <a:r>
              <a:rPr lang="en-US" sz="2400" b="1" u="sng" dirty="0">
                <a:solidFill>
                  <a:srgbClr val="FF0000"/>
                </a:solidFill>
                <a:ea typeface="Calibri"/>
                <a:cs typeface="Times New Roman"/>
              </a:rPr>
              <a:t>elongated</a:t>
            </a:r>
            <a:r>
              <a:rPr lang="en-US" sz="2400" dirty="0">
                <a:solidFill>
                  <a:prstClr val="black"/>
                </a:solidFill>
                <a:ea typeface="Calibri"/>
                <a:cs typeface="Times New Roman"/>
              </a:rPr>
              <a:t> blood drop indicates blood was traveling from a different </a:t>
            </a:r>
            <a:r>
              <a:rPr lang="en-US" sz="2400" b="1" u="sng" dirty="0">
                <a:solidFill>
                  <a:srgbClr val="FF0000"/>
                </a:solidFill>
                <a:ea typeface="Calibri"/>
                <a:cs typeface="Times New Roman"/>
              </a:rPr>
              <a:t>direction</a:t>
            </a:r>
            <a:r>
              <a:rPr lang="en-US" sz="2400" dirty="0">
                <a:solidFill>
                  <a:prstClr val="black"/>
                </a:solidFill>
                <a:ea typeface="Calibri"/>
                <a:cs typeface="Times New Roman"/>
              </a:rPr>
              <a:t> when it landed.</a:t>
            </a:r>
          </a:p>
        </p:txBody>
      </p:sp>
      <p:sp>
        <p:nvSpPr>
          <p:cNvPr id="3" name="Rectangle 2"/>
          <p:cNvSpPr/>
          <p:nvPr/>
        </p:nvSpPr>
        <p:spPr>
          <a:xfrm>
            <a:off x="1295400" y="3429000"/>
            <a:ext cx="5947231" cy="3452933"/>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US" sz="2300" dirty="0">
                <a:solidFill>
                  <a:prstClr val="black"/>
                </a:solidFill>
                <a:ea typeface="Calibri"/>
                <a:cs typeface="Times New Roman"/>
              </a:rPr>
              <a:t>The point of impact may appear </a:t>
            </a:r>
            <a:r>
              <a:rPr lang="en-US" sz="2300" b="1" u="sng" dirty="0">
                <a:solidFill>
                  <a:srgbClr val="FF0000"/>
                </a:solidFill>
                <a:ea typeface="Calibri"/>
                <a:cs typeface="Times New Roman"/>
              </a:rPr>
              <a:t>darker</a:t>
            </a:r>
            <a:r>
              <a:rPr lang="en-US" sz="2300" dirty="0">
                <a:solidFill>
                  <a:prstClr val="black"/>
                </a:solidFill>
                <a:ea typeface="Calibri"/>
                <a:cs typeface="Times New Roman"/>
              </a:rPr>
              <a:t> and </a:t>
            </a:r>
            <a:r>
              <a:rPr lang="en-US" sz="2300" b="1" u="sng" dirty="0">
                <a:solidFill>
                  <a:srgbClr val="FF0000"/>
                </a:solidFill>
                <a:ea typeface="Calibri"/>
                <a:cs typeface="Times New Roman"/>
              </a:rPr>
              <a:t>wider</a:t>
            </a:r>
            <a:r>
              <a:rPr lang="en-US" sz="2300" dirty="0">
                <a:solidFill>
                  <a:prstClr val="black"/>
                </a:solidFill>
                <a:ea typeface="Calibri"/>
                <a:cs typeface="Times New Roman"/>
              </a:rPr>
              <a:t> than the rest of the drop, with a tail pointing in the direction of the blood’s movement. </a:t>
            </a:r>
            <a:endParaRPr lang="en-US" sz="2300" dirty="0" smtClean="0">
              <a:solidFill>
                <a:prstClr val="black"/>
              </a:solidFill>
              <a:ea typeface="Calibri"/>
              <a:cs typeface="Times New Roman"/>
            </a:endParaRPr>
          </a:p>
          <a:p>
            <a:pPr marL="342900" indent="-342900">
              <a:lnSpc>
                <a:spcPct val="115000"/>
              </a:lnSpc>
              <a:spcAft>
                <a:spcPts val="1000"/>
              </a:spcAft>
              <a:buFont typeface="Arial" panose="020B0604020202020204" pitchFamily="34" charset="0"/>
              <a:buChar char="•"/>
            </a:pPr>
            <a:r>
              <a:rPr lang="en-US" sz="2300" dirty="0" smtClean="0">
                <a:solidFill>
                  <a:prstClr val="black"/>
                </a:solidFill>
                <a:ea typeface="Calibri"/>
                <a:cs typeface="Times New Roman"/>
              </a:rPr>
              <a:t>Smaller</a:t>
            </a:r>
            <a:r>
              <a:rPr lang="en-US" sz="2300" dirty="0">
                <a:solidFill>
                  <a:prstClr val="black"/>
                </a:solidFill>
                <a:ea typeface="Calibri"/>
                <a:cs typeface="Times New Roman"/>
              </a:rPr>
              <a:t>, secondary droplets may break off and will land </a:t>
            </a:r>
            <a:r>
              <a:rPr lang="en-US" sz="2300" b="1" u="sng" dirty="0">
                <a:solidFill>
                  <a:srgbClr val="FF0000"/>
                </a:solidFill>
                <a:ea typeface="Calibri"/>
                <a:cs typeface="Times New Roman"/>
              </a:rPr>
              <a:t>in</a:t>
            </a:r>
            <a:r>
              <a:rPr lang="en-US" sz="2300" dirty="0">
                <a:solidFill>
                  <a:prstClr val="black"/>
                </a:solidFill>
                <a:ea typeface="Calibri"/>
                <a:cs typeface="Times New Roman"/>
              </a:rPr>
              <a:t> </a:t>
            </a:r>
            <a:r>
              <a:rPr lang="en-US" sz="2300" b="1" u="sng" dirty="0">
                <a:solidFill>
                  <a:srgbClr val="FF0000"/>
                </a:solidFill>
                <a:ea typeface="Calibri"/>
                <a:cs typeface="Times New Roman"/>
              </a:rPr>
              <a:t>front</a:t>
            </a:r>
            <a:r>
              <a:rPr lang="en-US" sz="2300" dirty="0">
                <a:solidFill>
                  <a:prstClr val="black"/>
                </a:solidFill>
                <a:ea typeface="Calibri"/>
                <a:cs typeface="Times New Roman"/>
              </a:rPr>
              <a:t> of the moving droplet of blood, allowing scientists to determine direction of spatter.</a:t>
            </a:r>
            <a:endParaRPr lang="en-US" sz="2300" dirty="0">
              <a:solidFill>
                <a:prstClr val="black"/>
              </a:solidFill>
            </a:endParaRPr>
          </a:p>
        </p:txBody>
      </p:sp>
      <p:pic>
        <p:nvPicPr>
          <p:cNvPr id="5" name="Picture 6" descr="90test"/>
          <p:cNvPicPr>
            <a:picLocks noChangeAspect="1" noChangeArrowheads="1"/>
          </p:cNvPicPr>
          <p:nvPr/>
        </p:nvPicPr>
        <p:blipFill>
          <a:blip r:embed="rId4" cstate="print">
            <a:extLst>
              <a:ext uri="{28A0092B-C50C-407E-A947-70E740481C1C}">
                <a14:useLocalDpi xmlns:a14="http://schemas.microsoft.com/office/drawing/2010/main" val="0"/>
              </a:ext>
            </a:extLst>
          </a:blip>
          <a:srcRect l="9236" t="7143" r="19427" b="23810"/>
          <a:stretch>
            <a:fillRect/>
          </a:stretch>
        </p:blipFill>
        <p:spPr>
          <a:xfrm>
            <a:off x="7445081" y="533400"/>
            <a:ext cx="1622719" cy="1119982"/>
          </a:xfrm>
          <a:prstGeom prst="rect">
            <a:avLst/>
          </a:prstGeom>
          <a:noFill/>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3799" y="1828800"/>
            <a:ext cx="1674001" cy="129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0986" y="3352800"/>
            <a:ext cx="171681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spTree>
    <p:extLst>
      <p:ext uri="{BB962C8B-B14F-4D97-AF65-F5344CB8AC3E}">
        <p14:creationId xmlns:p14="http://schemas.microsoft.com/office/powerpoint/2010/main" val="131394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7467600" cy="1200329"/>
          </a:xfrm>
          <a:prstGeom prst="rect">
            <a:avLst/>
          </a:prstGeom>
        </p:spPr>
        <p:txBody>
          <a:bodyPr wrap="square">
            <a:spAutoFit/>
          </a:bodyPr>
          <a:lstStyle/>
          <a:p>
            <a:r>
              <a:rPr lang="en-US" sz="2400" dirty="0">
                <a:solidFill>
                  <a:prstClr val="black"/>
                </a:solidFill>
                <a:ea typeface="Calibri"/>
                <a:cs typeface="Times New Roman"/>
              </a:rPr>
              <a:t>When there are </a:t>
            </a:r>
            <a:r>
              <a:rPr lang="en-US" sz="2400" b="1" u="sng" dirty="0">
                <a:solidFill>
                  <a:srgbClr val="FF0000"/>
                </a:solidFill>
                <a:ea typeface="Calibri"/>
                <a:cs typeface="Times New Roman"/>
              </a:rPr>
              <a:t>two</a:t>
            </a:r>
            <a:r>
              <a:rPr lang="en-US" sz="2400" dirty="0">
                <a:solidFill>
                  <a:prstClr val="black"/>
                </a:solidFill>
                <a:ea typeface="Calibri"/>
                <a:cs typeface="Times New Roman"/>
              </a:rPr>
              <a:t> or more blood </a:t>
            </a:r>
            <a:r>
              <a:rPr lang="en-US" sz="2400" dirty="0" smtClean="0">
                <a:solidFill>
                  <a:prstClr val="black"/>
                </a:solidFill>
                <a:ea typeface="Calibri"/>
                <a:cs typeface="Times New Roman"/>
              </a:rPr>
              <a:t>spatters </a:t>
            </a:r>
            <a:r>
              <a:rPr lang="en-US" sz="2400" dirty="0">
                <a:solidFill>
                  <a:prstClr val="black"/>
                </a:solidFill>
                <a:ea typeface="Calibri"/>
                <a:cs typeface="Times New Roman"/>
              </a:rPr>
              <a:t>a scientist can draw </a:t>
            </a:r>
            <a:r>
              <a:rPr lang="en-US" sz="2400" b="1" dirty="0" smtClean="0">
                <a:solidFill>
                  <a:prstClr val="black"/>
                </a:solidFill>
                <a:ea typeface="Calibri"/>
                <a:cs typeface="Times New Roman"/>
              </a:rPr>
              <a:t>LINES OF </a:t>
            </a:r>
            <a:r>
              <a:rPr lang="en-US" sz="2400" b="1" u="sng" dirty="0" smtClean="0">
                <a:solidFill>
                  <a:srgbClr val="FF0000"/>
                </a:solidFill>
                <a:ea typeface="Calibri"/>
                <a:cs typeface="Times New Roman"/>
              </a:rPr>
              <a:t>CONVERGENCE</a:t>
            </a:r>
            <a:r>
              <a:rPr lang="en-US" sz="2400" dirty="0" smtClean="0">
                <a:solidFill>
                  <a:prstClr val="black"/>
                </a:solidFill>
                <a:ea typeface="Calibri"/>
                <a:cs typeface="Times New Roman"/>
              </a:rPr>
              <a:t> </a:t>
            </a:r>
            <a:r>
              <a:rPr lang="en-US" sz="2400" dirty="0">
                <a:solidFill>
                  <a:prstClr val="black"/>
                </a:solidFill>
                <a:ea typeface="Calibri"/>
                <a:cs typeface="Times New Roman"/>
              </a:rPr>
              <a:t>that can pinpoint the location of the blood </a:t>
            </a:r>
            <a:r>
              <a:rPr lang="en-US" sz="2400" dirty="0" smtClean="0">
                <a:solidFill>
                  <a:prstClr val="black"/>
                </a:solidFill>
                <a:ea typeface="Calibri"/>
                <a:cs typeface="Times New Roman"/>
              </a:rPr>
              <a:t>source.</a:t>
            </a:r>
            <a:endParaRPr lang="en-US" sz="2400" dirty="0">
              <a:solidFill>
                <a:prstClr val="black"/>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29783"/>
            <a:ext cx="4648200" cy="329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34325"/>
            <a:ext cx="4956175" cy="272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5087" y="1292225"/>
            <a:ext cx="2286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297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3340"/>
            <a:ext cx="55721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68227" y="988399"/>
            <a:ext cx="4038600" cy="3416320"/>
          </a:xfrm>
          <a:prstGeom prst="rect">
            <a:avLst/>
          </a:prstGeom>
        </p:spPr>
        <p:txBody>
          <a:bodyPr wrap="square">
            <a:spAutoFit/>
          </a:bodyPr>
          <a:lstStyle/>
          <a:p>
            <a:pPr marL="228600" indent="-228600">
              <a:buFont typeface="+mj-lt"/>
              <a:buAutoNum type="arabicPeriod"/>
            </a:pPr>
            <a:r>
              <a:rPr lang="en-US" dirty="0">
                <a:solidFill>
                  <a:prstClr val="black"/>
                </a:solidFill>
                <a:ea typeface="Calibri"/>
                <a:cs typeface="Times New Roman"/>
              </a:rPr>
              <a:t>Measuring the length and width of blood drops and using trigonometry allows us to determine an approximate point of </a:t>
            </a:r>
            <a:r>
              <a:rPr lang="en-US" dirty="0" smtClean="0">
                <a:solidFill>
                  <a:prstClr val="black"/>
                </a:solidFill>
                <a:ea typeface="Calibri"/>
                <a:cs typeface="Times New Roman"/>
              </a:rPr>
              <a:t>origin.</a:t>
            </a:r>
          </a:p>
          <a:p>
            <a:pPr marL="228600" indent="-228600">
              <a:buFont typeface="+mj-lt"/>
              <a:buAutoNum type="arabicPeriod"/>
            </a:pPr>
            <a:r>
              <a:rPr lang="en-US" dirty="0" smtClean="0">
                <a:solidFill>
                  <a:prstClr val="black"/>
                </a:solidFill>
              </a:rPr>
              <a:t>Only </a:t>
            </a:r>
            <a:r>
              <a:rPr lang="en-US" dirty="0">
                <a:solidFill>
                  <a:prstClr val="black"/>
                </a:solidFill>
              </a:rPr>
              <a:t>experienced analysts trained in this technique should perform these </a:t>
            </a:r>
            <a:r>
              <a:rPr lang="en-US" dirty="0" smtClean="0">
                <a:solidFill>
                  <a:prstClr val="black"/>
                </a:solidFill>
              </a:rPr>
              <a:t>measurements.</a:t>
            </a:r>
          </a:p>
          <a:p>
            <a:pPr marL="228600" indent="-228600">
              <a:buFont typeface="+mj-lt"/>
              <a:buAutoNum type="arabicPeriod"/>
            </a:pPr>
            <a:r>
              <a:rPr lang="en-US" dirty="0" smtClean="0">
                <a:solidFill>
                  <a:prstClr val="black"/>
                </a:solidFill>
              </a:rPr>
              <a:t>Strings </a:t>
            </a:r>
            <a:r>
              <a:rPr lang="en-US" dirty="0">
                <a:solidFill>
                  <a:prstClr val="black"/>
                </a:solidFill>
              </a:rPr>
              <a:t>can be placed over blood drops along the axes of the stains at the calculated impact angles, and a resulting point of origin can be visualized in three dimensions</a:t>
            </a:r>
            <a:r>
              <a:rPr lang="en-US" dirty="0" smtClean="0">
                <a:solidFill>
                  <a:prstClr val="black"/>
                </a:solidFill>
              </a:rPr>
              <a:t>.</a:t>
            </a:r>
            <a:endParaRPr lang="en-US" dirty="0">
              <a:solidFill>
                <a:prstClr val="black"/>
              </a:solidFill>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109"/>
          <a:stretch/>
        </p:blipFill>
        <p:spPr bwMode="auto">
          <a:xfrm>
            <a:off x="5406827" y="988399"/>
            <a:ext cx="3660973" cy="347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928336307"/>
              </p:ext>
            </p:extLst>
          </p:nvPr>
        </p:nvGraphicFramePr>
        <p:xfrm>
          <a:off x="1596826" y="4899660"/>
          <a:ext cx="7470973" cy="1577340"/>
        </p:xfrm>
        <a:graphic>
          <a:graphicData uri="http://schemas.openxmlformats.org/drawingml/2006/table">
            <a:tbl>
              <a:tblPr firstRow="1" firstCol="1" bandRow="1"/>
              <a:tblGrid>
                <a:gridCol w="1371601">
                  <a:extLst>
                    <a:ext uri="{9D8B030D-6E8A-4147-A177-3AD203B41FA5}">
                      <a16:colId xmlns="" xmlns:a16="http://schemas.microsoft.com/office/drawing/2014/main" val="20000"/>
                    </a:ext>
                  </a:extLst>
                </a:gridCol>
                <a:gridCol w="4020013">
                  <a:extLst>
                    <a:ext uri="{9D8B030D-6E8A-4147-A177-3AD203B41FA5}">
                      <a16:colId xmlns="" xmlns:a16="http://schemas.microsoft.com/office/drawing/2014/main" val="20001"/>
                    </a:ext>
                  </a:extLst>
                </a:gridCol>
                <a:gridCol w="2079359">
                  <a:extLst>
                    <a:ext uri="{9D8B030D-6E8A-4147-A177-3AD203B41FA5}">
                      <a16:colId xmlns="" xmlns:a16="http://schemas.microsoft.com/office/drawing/2014/main" val="20002"/>
                    </a:ext>
                  </a:extLst>
                </a:gridCol>
              </a:tblGrid>
              <a:tr h="838200">
                <a:tc rowSpan="2">
                  <a:txBody>
                    <a:bodyPr/>
                    <a:lstStyle/>
                    <a:p>
                      <a:pPr marL="0" marR="0" algn="ctr">
                        <a:lnSpc>
                          <a:spcPct val="115000"/>
                        </a:lnSpc>
                        <a:spcBef>
                          <a:spcPts val="0"/>
                        </a:spcBef>
                        <a:spcAft>
                          <a:spcPts val="0"/>
                        </a:spcAft>
                      </a:pPr>
                      <a:r>
                        <a:rPr lang="en-US" sz="2000" b="1" dirty="0">
                          <a:effectLst/>
                          <a:latin typeface="Calibri"/>
                          <a:ea typeface="Calibri"/>
                          <a:cs typeface="Times New Roman"/>
                        </a:rPr>
                        <a:t>angle of impact =</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the width of the bloodstain in mm</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dirty="0">
                          <a:effectLst/>
                          <a:latin typeface="Calibri"/>
                          <a:ea typeface="Calibri"/>
                          <a:cs typeface="Times New Roman"/>
                        </a:rPr>
                        <a:t>Use answer to figure out the arc sin of that number </a:t>
                      </a:r>
                    </a:p>
                    <a:p>
                      <a:pPr marL="0" marR="0" algn="ctr">
                        <a:lnSpc>
                          <a:spcPct val="115000"/>
                        </a:lnSpc>
                        <a:spcBef>
                          <a:spcPts val="0"/>
                        </a:spcBef>
                        <a:spcAft>
                          <a:spcPts val="0"/>
                        </a:spcAft>
                      </a:pPr>
                      <a:r>
                        <a:rPr lang="en-US" sz="1800" dirty="0">
                          <a:effectLst/>
                          <a:latin typeface="Calibri"/>
                          <a:ea typeface="Calibri"/>
                          <a:cs typeface="Times New Roman"/>
                        </a:rPr>
                        <a:t>(opposite side/hypotenuse)</a:t>
                      </a:r>
                    </a:p>
                  </a:txBody>
                  <a:tcPr marL="68580" marR="68580" marT="0" marB="0" anchor="ctr">
                    <a:lnL>
                      <a:noFill/>
                    </a:lnL>
                    <a:lnR>
                      <a:noFill/>
                    </a:lnR>
                    <a:lnT>
                      <a:noFill/>
                    </a:lnT>
                    <a:lnB>
                      <a:noFill/>
                    </a:lnB>
                  </a:tcPr>
                </a:tc>
                <a:extLst>
                  <a:ext uri="{0D108BD9-81ED-4DB2-BD59-A6C34878D82A}">
                    <a16:rowId xmlns="" xmlns:a16="http://schemas.microsoft.com/office/drawing/2014/main" val="10000"/>
                  </a:ext>
                </a:extLst>
              </a:tr>
              <a:tr h="0">
                <a:tc vMerge="1">
                  <a:txBody>
                    <a:bodyPr/>
                    <a:lstStyle/>
                    <a:p>
                      <a:endParaRPr lang="en-US"/>
                    </a:p>
                  </a:txBody>
                  <a:tcPr/>
                </a:tc>
                <a:tc>
                  <a:txBody>
                    <a:bodyPr/>
                    <a:lstStyle/>
                    <a:p>
                      <a:pPr marL="0" marR="0" algn="ctr">
                        <a:lnSpc>
                          <a:spcPct val="115000"/>
                        </a:lnSpc>
                        <a:spcBef>
                          <a:spcPts val="0"/>
                        </a:spcBef>
                        <a:spcAft>
                          <a:spcPts val="0"/>
                        </a:spcAft>
                      </a:pPr>
                      <a:r>
                        <a:rPr lang="en-US" sz="2000" b="1" dirty="0">
                          <a:effectLst/>
                          <a:latin typeface="Calibri"/>
                          <a:ea typeface="Calibri"/>
                          <a:cs typeface="Times New Roman"/>
                        </a:rPr>
                        <a:t>the length of the bloodstain in mm</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en-US"/>
                    </a:p>
                  </a:txBody>
                  <a:tcPr/>
                </a:tc>
                <a:extLst>
                  <a:ext uri="{0D108BD9-81ED-4DB2-BD59-A6C34878D82A}">
                    <a16:rowId xmlns="" xmlns:a16="http://schemas.microsoft.com/office/drawing/2014/main" val="10001"/>
                  </a:ext>
                </a:extLst>
              </a:tr>
            </a:tbl>
          </a:graphicData>
        </a:graphic>
      </p:graphicFrame>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spTree>
    <p:extLst>
      <p:ext uri="{BB962C8B-B14F-4D97-AF65-F5344CB8AC3E}">
        <p14:creationId xmlns:p14="http://schemas.microsoft.com/office/powerpoint/2010/main" val="829199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6" y="-79169"/>
            <a:ext cx="55721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38200"/>
            <a:ext cx="5943600" cy="5943600"/>
          </a:xfrm>
          <a:prstGeom prst="rect">
            <a:avLst/>
          </a:prstGeom>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125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925" y="-11680"/>
            <a:ext cx="77120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sp>
        <p:nvSpPr>
          <p:cNvPr id="17" name="Rectangle 3"/>
          <p:cNvSpPr txBox="1">
            <a:spLocks noChangeArrowheads="1"/>
          </p:cNvSpPr>
          <p:nvPr/>
        </p:nvSpPr>
        <p:spPr>
          <a:xfrm>
            <a:off x="1431925" y="723900"/>
            <a:ext cx="7559675" cy="541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90000"/>
              </a:lnSpc>
              <a:buNone/>
            </a:pPr>
            <a:r>
              <a:rPr lang="en-US" altLang="en-US" sz="2400" b="1" dirty="0" smtClean="0">
                <a:latin typeface="Comic Sans MS" panose="030F0702030302020204" pitchFamily="66" charset="0"/>
              </a:rPr>
              <a:t>Passive Bloodstains</a:t>
            </a:r>
          </a:p>
          <a:p>
            <a:pPr algn="just">
              <a:lnSpc>
                <a:spcPct val="90000"/>
              </a:lnSpc>
            </a:pPr>
            <a:r>
              <a:rPr lang="en-US" altLang="en-US" sz="2000" dirty="0" smtClean="0">
                <a:latin typeface="Comic Sans MS" panose="030F0702030302020204" pitchFamily="66" charset="0"/>
              </a:rPr>
              <a:t>Patterns created from the force of </a:t>
            </a:r>
            <a:r>
              <a:rPr lang="en-US" altLang="en-US" sz="2000" u="sng" dirty="0" smtClean="0">
                <a:latin typeface="Comic Sans MS" panose="030F0702030302020204" pitchFamily="66" charset="0"/>
              </a:rPr>
              <a:t>gravity</a:t>
            </a:r>
          </a:p>
          <a:p>
            <a:pPr algn="just">
              <a:lnSpc>
                <a:spcPct val="90000"/>
              </a:lnSpc>
            </a:pPr>
            <a:r>
              <a:rPr lang="en-US" altLang="en-US" sz="2000" dirty="0" smtClean="0">
                <a:latin typeface="Comic Sans MS" panose="030F0702030302020204" pitchFamily="66" charset="0"/>
              </a:rPr>
              <a:t>Drop, series of </a:t>
            </a:r>
            <a:r>
              <a:rPr lang="en-US" altLang="en-US" sz="2000" b="1" dirty="0" smtClean="0">
                <a:solidFill>
                  <a:srgbClr val="FF0000"/>
                </a:solidFill>
                <a:latin typeface="Comic Sans MS" panose="030F0702030302020204" pitchFamily="66" charset="0"/>
              </a:rPr>
              <a:t>drops</a:t>
            </a:r>
            <a:r>
              <a:rPr lang="en-US" altLang="en-US" sz="2000" dirty="0" smtClean="0">
                <a:latin typeface="Comic Sans MS" panose="030F0702030302020204" pitchFamily="66" charset="0"/>
              </a:rPr>
              <a:t>, flow patterns, blood pools, etc.</a:t>
            </a:r>
          </a:p>
          <a:p>
            <a:pPr marL="0" indent="0" algn="just" fontAlgn="base">
              <a:lnSpc>
                <a:spcPct val="90000"/>
              </a:lnSpc>
              <a:spcAft>
                <a:spcPct val="0"/>
              </a:spcAft>
              <a:buNone/>
            </a:pPr>
            <a:r>
              <a:rPr lang="en-US" altLang="en-US" sz="2400" b="1" dirty="0">
                <a:solidFill>
                  <a:srgbClr val="000000"/>
                </a:solidFill>
                <a:latin typeface="Comic Sans MS" panose="030F0702030302020204" pitchFamily="66" charset="0"/>
                <a:cs typeface="Arial" panose="020B0604020202020204" pitchFamily="34" charset="0"/>
              </a:rPr>
              <a:t>Projected </a:t>
            </a:r>
            <a:r>
              <a:rPr lang="en-US" altLang="en-US" sz="2400" b="1" dirty="0" smtClean="0">
                <a:solidFill>
                  <a:srgbClr val="000000"/>
                </a:solidFill>
                <a:latin typeface="Comic Sans MS" panose="030F0702030302020204" pitchFamily="66" charset="0"/>
                <a:cs typeface="Arial" panose="020B0604020202020204" pitchFamily="34" charset="0"/>
              </a:rPr>
              <a:t>Bloodstains</a:t>
            </a:r>
          </a:p>
          <a:p>
            <a:pPr algn="just" fontAlgn="base">
              <a:lnSpc>
                <a:spcPct val="90000"/>
              </a:lnSpc>
              <a:spcAft>
                <a:spcPct val="0"/>
              </a:spcAft>
            </a:pPr>
            <a:r>
              <a:rPr lang="en-US" altLang="en-US" sz="2000" dirty="0" smtClean="0">
                <a:solidFill>
                  <a:srgbClr val="000000"/>
                </a:solidFill>
                <a:latin typeface="Comic Sans MS" panose="030F0702030302020204" pitchFamily="66" charset="0"/>
                <a:cs typeface="Arial" panose="020B0604020202020204" pitchFamily="34" charset="0"/>
              </a:rPr>
              <a:t>Patterns </a:t>
            </a:r>
            <a:r>
              <a:rPr lang="en-US" altLang="en-US" sz="2000" dirty="0">
                <a:solidFill>
                  <a:srgbClr val="000000"/>
                </a:solidFill>
                <a:latin typeface="Comic Sans MS" panose="030F0702030302020204" pitchFamily="66" charset="0"/>
                <a:cs typeface="Arial" panose="020B0604020202020204" pitchFamily="34" charset="0"/>
              </a:rPr>
              <a:t>that occur when a </a:t>
            </a:r>
            <a:r>
              <a:rPr lang="en-US" altLang="en-US" sz="2000" u="sng" dirty="0">
                <a:solidFill>
                  <a:srgbClr val="000000"/>
                </a:solidFill>
                <a:latin typeface="Comic Sans MS" panose="030F0702030302020204" pitchFamily="66" charset="0"/>
                <a:cs typeface="Arial" panose="020B0604020202020204" pitchFamily="34" charset="0"/>
              </a:rPr>
              <a:t>force is applied </a:t>
            </a:r>
            <a:r>
              <a:rPr lang="en-US" altLang="en-US" sz="2000" dirty="0">
                <a:solidFill>
                  <a:srgbClr val="000000"/>
                </a:solidFill>
                <a:latin typeface="Comic Sans MS" panose="030F0702030302020204" pitchFamily="66" charset="0"/>
                <a:cs typeface="Arial" panose="020B0604020202020204" pitchFamily="34" charset="0"/>
              </a:rPr>
              <a:t>to the source of the  </a:t>
            </a:r>
            <a:r>
              <a:rPr lang="en-US" altLang="en-US" sz="2000" dirty="0" smtClean="0">
                <a:solidFill>
                  <a:srgbClr val="000000"/>
                </a:solidFill>
                <a:latin typeface="Comic Sans MS" panose="030F0702030302020204" pitchFamily="66" charset="0"/>
                <a:cs typeface="Arial" panose="020B0604020202020204" pitchFamily="34" charset="0"/>
              </a:rPr>
              <a:t>blood</a:t>
            </a:r>
          </a:p>
          <a:p>
            <a:pPr algn="just" fontAlgn="base">
              <a:lnSpc>
                <a:spcPct val="90000"/>
              </a:lnSpc>
              <a:spcAft>
                <a:spcPct val="0"/>
              </a:spcAft>
            </a:pPr>
            <a:r>
              <a:rPr lang="en-US" altLang="en-US" sz="2000" dirty="0" smtClean="0">
                <a:solidFill>
                  <a:srgbClr val="000000"/>
                </a:solidFill>
                <a:latin typeface="Comic Sans MS" panose="030F0702030302020204" pitchFamily="66" charset="0"/>
                <a:cs typeface="Arial" panose="020B0604020202020204" pitchFamily="34" charset="0"/>
              </a:rPr>
              <a:t>Includes </a:t>
            </a:r>
            <a:r>
              <a:rPr lang="en-US" altLang="en-US" sz="2000" dirty="0">
                <a:solidFill>
                  <a:srgbClr val="000000"/>
                </a:solidFill>
                <a:latin typeface="Comic Sans MS" panose="030F0702030302020204" pitchFamily="66" charset="0"/>
                <a:cs typeface="Arial" panose="020B0604020202020204" pitchFamily="34" charset="0"/>
              </a:rPr>
              <a:t>low, medium, or high impact spatters, </a:t>
            </a:r>
            <a:r>
              <a:rPr lang="en-US" altLang="en-US" sz="2000" b="1" dirty="0">
                <a:solidFill>
                  <a:srgbClr val="FF0000"/>
                </a:solidFill>
                <a:latin typeface="Comic Sans MS" panose="030F0702030302020204" pitchFamily="66" charset="0"/>
                <a:cs typeface="Arial" panose="020B0604020202020204" pitchFamily="34" charset="0"/>
              </a:rPr>
              <a:t>cast-off, arterial </a:t>
            </a:r>
            <a:r>
              <a:rPr lang="en-US" altLang="en-US" sz="2000" b="1" dirty="0" smtClean="0">
                <a:solidFill>
                  <a:srgbClr val="FF0000"/>
                </a:solidFill>
                <a:latin typeface="Comic Sans MS" panose="030F0702030302020204" pitchFamily="66" charset="0"/>
                <a:cs typeface="Arial" panose="020B0604020202020204" pitchFamily="34" charset="0"/>
              </a:rPr>
              <a:t>gushing, </a:t>
            </a:r>
            <a:r>
              <a:rPr lang="en-US" altLang="en-US" sz="2000" b="1" dirty="0">
                <a:solidFill>
                  <a:srgbClr val="FF0000"/>
                </a:solidFill>
                <a:latin typeface="Comic Sans MS" panose="030F0702030302020204" pitchFamily="66" charset="0"/>
                <a:cs typeface="Arial" panose="020B0604020202020204" pitchFamily="34" charset="0"/>
              </a:rPr>
              <a:t>expiratory </a:t>
            </a:r>
            <a:r>
              <a:rPr lang="en-US" altLang="en-US" sz="2000" dirty="0">
                <a:solidFill>
                  <a:srgbClr val="000000"/>
                </a:solidFill>
                <a:latin typeface="Comic Sans MS" panose="030F0702030302020204" pitchFamily="66" charset="0"/>
                <a:cs typeface="Arial" panose="020B0604020202020204" pitchFamily="34" charset="0"/>
              </a:rPr>
              <a:t>blood blown out of the nose, mouth, or wound</a:t>
            </a:r>
            <a:r>
              <a:rPr lang="en-US" altLang="en-US" sz="2000" dirty="0" smtClean="0">
                <a:solidFill>
                  <a:srgbClr val="000000"/>
                </a:solidFill>
                <a:latin typeface="Comic Sans MS" panose="030F0702030302020204" pitchFamily="66" charset="0"/>
                <a:cs typeface="Arial" panose="020B0604020202020204" pitchFamily="34" charset="0"/>
              </a:rPr>
              <a:t>.</a:t>
            </a:r>
          </a:p>
          <a:p>
            <a:pPr marL="0" indent="0" algn="just" fontAlgn="base">
              <a:lnSpc>
                <a:spcPct val="90000"/>
              </a:lnSpc>
              <a:spcAft>
                <a:spcPct val="0"/>
              </a:spcAft>
              <a:buNone/>
            </a:pPr>
            <a:r>
              <a:rPr lang="en-US" altLang="en-US" sz="2400" b="1" dirty="0" smtClean="0">
                <a:solidFill>
                  <a:srgbClr val="000000"/>
                </a:solidFill>
                <a:latin typeface="Comic Sans MS" panose="030F0702030302020204" pitchFamily="66" charset="0"/>
                <a:cs typeface="Arial" panose="020B0604020202020204" pitchFamily="34" charset="0"/>
              </a:rPr>
              <a:t>Smear/</a:t>
            </a:r>
            <a:r>
              <a:rPr lang="en-US" altLang="en-US" sz="2400" b="1" dirty="0" smtClean="0">
                <a:solidFill>
                  <a:srgbClr val="FF0000"/>
                </a:solidFill>
                <a:latin typeface="Comic Sans MS" panose="030F0702030302020204" pitchFamily="66" charset="0"/>
                <a:cs typeface="Arial" panose="020B0604020202020204" pitchFamily="34" charset="0"/>
              </a:rPr>
              <a:t>Transfer</a:t>
            </a:r>
            <a:r>
              <a:rPr lang="en-US" altLang="en-US" sz="2400" b="1" dirty="0" smtClean="0">
                <a:solidFill>
                  <a:srgbClr val="000000"/>
                </a:solidFill>
                <a:latin typeface="Comic Sans MS" panose="030F0702030302020204" pitchFamily="66" charset="0"/>
                <a:cs typeface="Arial" panose="020B0604020202020204" pitchFamily="34" charset="0"/>
              </a:rPr>
              <a:t> Bloodstains</a:t>
            </a:r>
          </a:p>
          <a:p>
            <a:pPr algn="just" fontAlgn="base">
              <a:lnSpc>
                <a:spcPct val="90000"/>
              </a:lnSpc>
              <a:spcAft>
                <a:spcPct val="0"/>
              </a:spcAft>
            </a:pPr>
            <a:r>
              <a:rPr lang="en-US" altLang="en-US" sz="2000" dirty="0" smtClean="0">
                <a:solidFill>
                  <a:srgbClr val="000000"/>
                </a:solidFill>
                <a:latin typeface="Comic Sans MS" panose="030F0702030302020204" pitchFamily="66" charset="0"/>
                <a:cs typeface="Arial" panose="020B0604020202020204" pitchFamily="34" charset="0"/>
              </a:rPr>
              <a:t>These </a:t>
            </a:r>
            <a:r>
              <a:rPr lang="en-US" altLang="en-US" sz="2000" dirty="0">
                <a:solidFill>
                  <a:srgbClr val="000000"/>
                </a:solidFill>
                <a:latin typeface="Comic Sans MS" panose="030F0702030302020204" pitchFamily="66" charset="0"/>
                <a:cs typeface="Arial" panose="020B0604020202020204" pitchFamily="34" charset="0"/>
              </a:rPr>
              <a:t>patterns are created when a </a:t>
            </a:r>
            <a:r>
              <a:rPr lang="en-US" altLang="en-US" sz="2000" u="sng" dirty="0">
                <a:solidFill>
                  <a:srgbClr val="000000"/>
                </a:solidFill>
                <a:latin typeface="Comic Sans MS" panose="030F0702030302020204" pitchFamily="66" charset="0"/>
                <a:cs typeface="Arial" panose="020B0604020202020204" pitchFamily="34" charset="0"/>
              </a:rPr>
              <a:t>wet, bloody object comes in contact with a target surface</a:t>
            </a:r>
            <a:r>
              <a:rPr lang="en-US" altLang="en-US" sz="2000" dirty="0">
                <a:solidFill>
                  <a:srgbClr val="000000"/>
                </a:solidFill>
                <a:latin typeface="Comic Sans MS" panose="030F0702030302020204" pitchFamily="66" charset="0"/>
                <a:cs typeface="Arial" panose="020B0604020202020204" pitchFamily="34" charset="0"/>
              </a:rPr>
              <a:t>; may be used to identify an object or body </a:t>
            </a:r>
            <a:r>
              <a:rPr lang="en-US" altLang="en-US" sz="2000" dirty="0" smtClean="0">
                <a:solidFill>
                  <a:srgbClr val="000000"/>
                </a:solidFill>
                <a:latin typeface="Comic Sans MS" panose="030F0702030302020204" pitchFamily="66" charset="0"/>
                <a:cs typeface="Arial" panose="020B0604020202020204" pitchFamily="34" charset="0"/>
              </a:rPr>
              <a:t>part.</a:t>
            </a:r>
          </a:p>
          <a:p>
            <a:pPr algn="just" fontAlgn="base">
              <a:lnSpc>
                <a:spcPct val="90000"/>
              </a:lnSpc>
              <a:spcAft>
                <a:spcPct val="0"/>
              </a:spcAft>
            </a:pPr>
            <a:r>
              <a:rPr lang="en-US" altLang="en-US" sz="2000" dirty="0" smtClean="0">
                <a:solidFill>
                  <a:srgbClr val="000000"/>
                </a:solidFill>
                <a:latin typeface="Comic Sans MS" panose="030F0702030302020204" pitchFamily="66" charset="0"/>
                <a:cs typeface="Arial" panose="020B0604020202020204" pitchFamily="34" charset="0"/>
              </a:rPr>
              <a:t>A </a:t>
            </a:r>
            <a:r>
              <a:rPr lang="en-US" altLang="en-US" sz="2000" b="1" dirty="0">
                <a:solidFill>
                  <a:srgbClr val="FF0000"/>
                </a:solidFill>
                <a:latin typeface="Comic Sans MS" panose="030F0702030302020204" pitchFamily="66" charset="0"/>
                <a:cs typeface="Arial" panose="020B0604020202020204" pitchFamily="34" charset="0"/>
              </a:rPr>
              <a:t>wipe</a:t>
            </a:r>
            <a:r>
              <a:rPr lang="en-US" altLang="en-US" sz="2000" dirty="0">
                <a:solidFill>
                  <a:srgbClr val="000000"/>
                </a:solidFill>
                <a:latin typeface="Comic Sans MS" panose="030F0702030302020204" pitchFamily="66" charset="0"/>
                <a:cs typeface="Arial" panose="020B0604020202020204" pitchFamily="34" charset="0"/>
              </a:rPr>
              <a:t> pattern is created from an object moving through a bloodstain, while a </a:t>
            </a:r>
            <a:r>
              <a:rPr lang="en-US" altLang="en-US" sz="2000" b="1" dirty="0">
                <a:solidFill>
                  <a:srgbClr val="FF0000"/>
                </a:solidFill>
                <a:latin typeface="Comic Sans MS" panose="030F0702030302020204" pitchFamily="66" charset="0"/>
                <a:cs typeface="Arial" panose="020B0604020202020204" pitchFamily="34" charset="0"/>
              </a:rPr>
              <a:t>swipe</a:t>
            </a:r>
            <a:r>
              <a:rPr lang="en-US" altLang="en-US" sz="2000" dirty="0">
                <a:solidFill>
                  <a:srgbClr val="000000"/>
                </a:solidFill>
                <a:latin typeface="Comic Sans MS" panose="030F0702030302020204" pitchFamily="66" charset="0"/>
                <a:cs typeface="Arial" panose="020B0604020202020204" pitchFamily="34" charset="0"/>
              </a:rPr>
              <a:t> pattern is created from an object leaving a bloodstain</a:t>
            </a:r>
            <a:r>
              <a:rPr lang="en-US" altLang="en-US" sz="2000" dirty="0" smtClean="0">
                <a:solidFill>
                  <a:srgbClr val="000000"/>
                </a:solidFill>
                <a:latin typeface="Comic Sans MS" panose="030F0702030302020204" pitchFamily="66" charset="0"/>
                <a:cs typeface="Arial" panose="020B0604020202020204" pitchFamily="34" charset="0"/>
              </a:rPr>
              <a:t>.</a:t>
            </a:r>
          </a:p>
          <a:p>
            <a:pPr marL="0" indent="0" algn="just" fontAlgn="base">
              <a:lnSpc>
                <a:spcPct val="90000"/>
              </a:lnSpc>
              <a:spcAft>
                <a:spcPct val="0"/>
              </a:spcAft>
              <a:buNone/>
            </a:pPr>
            <a:r>
              <a:rPr lang="en-US" altLang="en-US" sz="2400" b="1" dirty="0" smtClean="0">
                <a:solidFill>
                  <a:srgbClr val="FF0000"/>
                </a:solidFill>
                <a:latin typeface="Comic Sans MS" panose="030F0702030302020204" pitchFamily="66" charset="0"/>
                <a:cs typeface="Arial" panose="020B0604020202020204" pitchFamily="34" charset="0"/>
              </a:rPr>
              <a:t>Shadowing or Void </a:t>
            </a:r>
            <a:r>
              <a:rPr lang="en-US" altLang="en-US" sz="2400" b="1" dirty="0" smtClean="0">
                <a:solidFill>
                  <a:srgbClr val="000000"/>
                </a:solidFill>
                <a:latin typeface="Comic Sans MS" panose="030F0702030302020204" pitchFamily="66" charset="0"/>
                <a:cs typeface="Arial" panose="020B0604020202020204" pitchFamily="34" charset="0"/>
              </a:rPr>
              <a:t>Bloodstains</a:t>
            </a:r>
            <a:endParaRPr lang="en-US" altLang="en-US" sz="2400" b="1" dirty="0">
              <a:solidFill>
                <a:srgbClr val="000000"/>
              </a:solidFill>
              <a:latin typeface="Comic Sans MS" panose="030F0702030302020204" pitchFamily="66" charset="0"/>
              <a:cs typeface="Arial" panose="020B0604020202020204" pitchFamily="34" charset="0"/>
            </a:endParaRPr>
          </a:p>
          <a:p>
            <a:pPr algn="just" fontAlgn="base">
              <a:lnSpc>
                <a:spcPct val="90000"/>
              </a:lnSpc>
              <a:spcAft>
                <a:spcPct val="0"/>
              </a:spcAft>
            </a:pPr>
            <a:r>
              <a:rPr lang="en-US" altLang="en-US" sz="2000" dirty="0" smtClean="0">
                <a:solidFill>
                  <a:srgbClr val="000000"/>
                </a:solidFill>
                <a:latin typeface="Comic Sans MS" panose="030F0702030302020204" pitchFamily="66" charset="0"/>
                <a:cs typeface="Arial" panose="020B0604020202020204" pitchFamily="34" charset="0"/>
              </a:rPr>
              <a:t>Area devoid of blood spatter, shows that an object has been moved</a:t>
            </a:r>
            <a:endParaRPr lang="en-US" altLang="en-US" sz="2000" dirty="0">
              <a:solidFill>
                <a:srgbClr val="000000"/>
              </a:solidFill>
              <a:latin typeface="Comic Sans MS" panose="030F0702030302020204" pitchFamily="66" charset="0"/>
              <a:cs typeface="Arial" panose="020B0604020202020204" pitchFamily="34" charset="0"/>
            </a:endParaRPr>
          </a:p>
          <a:p>
            <a:pPr lvl="1" algn="just" fontAlgn="base">
              <a:lnSpc>
                <a:spcPct val="90000"/>
              </a:lnSpc>
              <a:spcAft>
                <a:spcPct val="0"/>
              </a:spcAft>
            </a:pPr>
            <a:endParaRPr lang="en-US" altLang="en-US" sz="1800" b="1" dirty="0">
              <a:solidFill>
                <a:srgbClr val="000000"/>
              </a:solidFill>
              <a:latin typeface="Comic Sans MS" panose="030F0702030302020204" pitchFamily="66" charset="0"/>
              <a:cs typeface="Arial" panose="020B0604020202020204" pitchFamily="34" charset="0"/>
            </a:endParaRPr>
          </a:p>
          <a:p>
            <a:pPr lvl="1" algn="just">
              <a:lnSpc>
                <a:spcPct val="90000"/>
              </a:lnSpc>
            </a:pPr>
            <a:endParaRPr lang="en-US" altLang="en-US" sz="1800" dirty="0" smtClean="0">
              <a:latin typeface="Comic Sans MS" panose="030F0702030302020204" pitchFamily="66" charset="0"/>
            </a:endParaRPr>
          </a:p>
        </p:txBody>
      </p:sp>
      <p:sp>
        <p:nvSpPr>
          <p:cNvPr id="18" name="TextBox 17"/>
          <p:cNvSpPr txBox="1"/>
          <p:nvPr/>
        </p:nvSpPr>
        <p:spPr>
          <a:xfrm>
            <a:off x="6425040" y="539234"/>
            <a:ext cx="2732608" cy="369332"/>
          </a:xfrm>
          <a:prstGeom prst="rect">
            <a:avLst/>
          </a:prstGeom>
          <a:noFill/>
        </p:spPr>
        <p:txBody>
          <a:bodyPr wrap="none" rtlCol="0">
            <a:spAutoFit/>
          </a:bodyPr>
          <a:lstStyle/>
          <a:p>
            <a:r>
              <a:rPr lang="en-US" dirty="0" smtClean="0"/>
              <a:t>*Look at chart on page 240</a:t>
            </a:r>
            <a:endParaRPr lang="en-US" dirty="0"/>
          </a:p>
        </p:txBody>
      </p:sp>
    </p:spTree>
    <p:extLst>
      <p:ext uri="{BB962C8B-B14F-4D97-AF65-F5344CB8AC3E}">
        <p14:creationId xmlns:p14="http://schemas.microsoft.com/office/powerpoint/2010/main" val="678336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402907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914400"/>
            <a:ext cx="7780317" cy="4693593"/>
          </a:xfrm>
          <a:prstGeom prst="rect">
            <a:avLst/>
          </a:prstGeom>
        </p:spPr>
        <p:txBody>
          <a:bodyPr wrap="square">
            <a:spAutoFit/>
          </a:bodyPr>
          <a:lstStyle/>
          <a:p>
            <a:pPr marL="228600" indent="-228600">
              <a:lnSpc>
                <a:spcPct val="115000"/>
              </a:lnSpc>
              <a:buFont typeface="+mj-lt"/>
              <a:buAutoNum type="arabicPeriod"/>
            </a:pPr>
            <a:r>
              <a:rPr lang="en-US" sz="2000" dirty="0">
                <a:solidFill>
                  <a:prstClr val="black"/>
                </a:solidFill>
                <a:ea typeface="Calibri"/>
                <a:cs typeface="Times New Roman"/>
              </a:rPr>
              <a:t>Smear patterns from a large </a:t>
            </a:r>
            <a:r>
              <a:rPr lang="en-US" sz="2000" dirty="0">
                <a:ea typeface="Calibri"/>
                <a:cs typeface="Times New Roman"/>
              </a:rPr>
              <a:t>volume </a:t>
            </a:r>
            <a:r>
              <a:rPr lang="en-US" sz="2000" dirty="0">
                <a:solidFill>
                  <a:prstClr val="black"/>
                </a:solidFill>
                <a:ea typeface="Calibri"/>
                <a:cs typeface="Times New Roman"/>
              </a:rPr>
              <a:t>of blood, at least 0.5 ml, are often distorted so much that further classification is not possible.</a:t>
            </a:r>
          </a:p>
          <a:p>
            <a:pPr marL="228600" indent="-228600">
              <a:lnSpc>
                <a:spcPct val="115000"/>
              </a:lnSpc>
              <a:buFont typeface="+mj-lt"/>
              <a:buAutoNum type="arabicPeriod"/>
            </a:pPr>
            <a:r>
              <a:rPr lang="en-US" sz="2000" dirty="0">
                <a:solidFill>
                  <a:prstClr val="black"/>
                </a:solidFill>
                <a:ea typeface="Calibri"/>
                <a:cs typeface="Times New Roman"/>
              </a:rPr>
              <a:t>However, </a:t>
            </a:r>
            <a:r>
              <a:rPr lang="en-US" sz="2000" b="1" u="sng" dirty="0">
                <a:solidFill>
                  <a:srgbClr val="FF0000"/>
                </a:solidFill>
                <a:ea typeface="Calibri"/>
                <a:cs typeface="Times New Roman"/>
              </a:rPr>
              <a:t>Transfer</a:t>
            </a:r>
            <a:r>
              <a:rPr lang="en-US" sz="2000" dirty="0">
                <a:solidFill>
                  <a:prstClr val="black"/>
                </a:solidFill>
                <a:ea typeface="Calibri"/>
                <a:cs typeface="Times New Roman"/>
              </a:rPr>
              <a:t> Patterns occur when a wet bloody surface contacts a second unstained surface creating recognizable mirror image or at least a recognizable portion of the original surface.</a:t>
            </a:r>
          </a:p>
          <a:p>
            <a:pPr marL="685800" lvl="1" indent="-228600">
              <a:lnSpc>
                <a:spcPct val="115000"/>
              </a:lnSpc>
              <a:buFont typeface="+mj-lt"/>
              <a:buAutoNum type="alphaLcPeriod"/>
            </a:pPr>
            <a:r>
              <a:rPr lang="en-US" sz="2000" b="1" u="sng" dirty="0">
                <a:solidFill>
                  <a:srgbClr val="FF0000"/>
                </a:solidFill>
                <a:ea typeface="Calibri"/>
                <a:cs typeface="Times New Roman"/>
              </a:rPr>
              <a:t>Swipe</a:t>
            </a:r>
            <a:r>
              <a:rPr lang="en-US" sz="2000" dirty="0">
                <a:solidFill>
                  <a:prstClr val="black"/>
                </a:solidFill>
                <a:ea typeface="Calibri"/>
                <a:cs typeface="Times New Roman"/>
              </a:rPr>
              <a:t> Pattern - the transfer of blood onto a surface not already contaminated with blood. One side is usually feathered which indicates the direction of travel.</a:t>
            </a:r>
          </a:p>
          <a:p>
            <a:pPr marL="1143000" lvl="2" indent="-228600">
              <a:lnSpc>
                <a:spcPct val="115000"/>
              </a:lnSpc>
              <a:buFont typeface="+mj-lt"/>
              <a:buAutoNum type="romanLcPeriod"/>
            </a:pPr>
            <a:r>
              <a:rPr lang="en-US" sz="2000" dirty="0">
                <a:solidFill>
                  <a:prstClr val="black"/>
                </a:solidFill>
                <a:ea typeface="Calibri"/>
                <a:cs typeface="Times New Roman"/>
              </a:rPr>
              <a:t>One common pattern at scenes is a </a:t>
            </a:r>
            <a:r>
              <a:rPr lang="en-US" sz="2000" b="1" u="sng" dirty="0">
                <a:solidFill>
                  <a:srgbClr val="FF0000"/>
                </a:solidFill>
                <a:ea typeface="Calibri"/>
                <a:cs typeface="Times New Roman"/>
              </a:rPr>
              <a:t>hair</a:t>
            </a:r>
            <a:r>
              <a:rPr lang="en-US" sz="2000" dirty="0">
                <a:solidFill>
                  <a:prstClr val="black"/>
                </a:solidFill>
                <a:ea typeface="Calibri"/>
                <a:cs typeface="Times New Roman"/>
              </a:rPr>
              <a:t> swipe - a long thin fine line </a:t>
            </a:r>
            <a:r>
              <a:rPr lang="en-US" sz="2000" dirty="0" smtClean="0">
                <a:solidFill>
                  <a:prstClr val="black"/>
                </a:solidFill>
                <a:ea typeface="Calibri"/>
                <a:cs typeface="Times New Roman"/>
              </a:rPr>
              <a:t>transfer.</a:t>
            </a:r>
          </a:p>
          <a:p>
            <a:pPr marL="685800" lvl="1" indent="-228600">
              <a:lnSpc>
                <a:spcPct val="115000"/>
              </a:lnSpc>
              <a:buFont typeface="+mj-lt"/>
              <a:buAutoNum type="alphaLcPeriod"/>
            </a:pPr>
            <a:r>
              <a:rPr lang="en-US" sz="2000" b="1" u="sng" dirty="0" smtClean="0">
                <a:solidFill>
                  <a:srgbClr val="FF0000"/>
                </a:solidFill>
                <a:ea typeface="Calibri"/>
                <a:cs typeface="Times New Roman"/>
              </a:rPr>
              <a:t>Wipe</a:t>
            </a:r>
            <a:r>
              <a:rPr lang="en-US" sz="2000" dirty="0" smtClean="0">
                <a:solidFill>
                  <a:prstClr val="black"/>
                </a:solidFill>
                <a:ea typeface="Calibri"/>
                <a:cs typeface="Times New Roman"/>
              </a:rPr>
              <a:t> </a:t>
            </a:r>
            <a:r>
              <a:rPr lang="en-US" sz="2000" dirty="0">
                <a:solidFill>
                  <a:prstClr val="black"/>
                </a:solidFill>
                <a:ea typeface="Calibri"/>
                <a:cs typeface="Times New Roman"/>
              </a:rPr>
              <a:t>Pattern - created when an object moves through blood that has not completely dried and moves, removes, or otherwise alters it.</a:t>
            </a:r>
            <a:endParaRPr lang="en-US" sz="2000" dirty="0">
              <a:solidFill>
                <a:prstClr val="black"/>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302084"/>
            <a:ext cx="4171950" cy="144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540" b="14621"/>
          <a:stretch/>
        </p:blipFill>
        <p:spPr bwMode="auto">
          <a:xfrm>
            <a:off x="1257795" y="5300228"/>
            <a:ext cx="2113808" cy="144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836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945" y="-304800"/>
            <a:ext cx="442595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06813"/>
            <a:ext cx="5584825"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7800" y="1056144"/>
            <a:ext cx="7642224" cy="2677656"/>
          </a:xfrm>
          <a:prstGeom prst="rect">
            <a:avLst/>
          </a:prstGeom>
        </p:spPr>
        <p:txBody>
          <a:bodyPr wrap="square">
            <a:spAutoFit/>
          </a:bodyPr>
          <a:lstStyle/>
          <a:p>
            <a:pPr marL="228600" indent="-228600">
              <a:buFont typeface="+mj-lt"/>
              <a:buAutoNum type="arabicPeriod"/>
            </a:pPr>
            <a:r>
              <a:rPr lang="en-US" sz="2100" b="1" u="sng" dirty="0">
                <a:solidFill>
                  <a:srgbClr val="FF0000"/>
                </a:solidFill>
                <a:ea typeface="Calibri"/>
                <a:cs typeface="Times New Roman"/>
              </a:rPr>
              <a:t>Arterial spurting </a:t>
            </a:r>
            <a:r>
              <a:rPr lang="en-US" sz="2100" dirty="0">
                <a:solidFill>
                  <a:prstClr val="black"/>
                </a:solidFill>
                <a:ea typeface="Calibri"/>
                <a:cs typeface="Times New Roman"/>
              </a:rPr>
              <a:t>usually occurs when an artery is damaged and the blood spurts or gushes from the wound in large volume </a:t>
            </a:r>
            <a:r>
              <a:rPr lang="en-US" sz="2100" b="1" u="sng" dirty="0">
                <a:solidFill>
                  <a:srgbClr val="FF0000"/>
                </a:solidFill>
                <a:ea typeface="Calibri"/>
                <a:cs typeface="Times New Roman"/>
              </a:rPr>
              <a:t>pulses</a:t>
            </a:r>
            <a:r>
              <a:rPr lang="en-US" sz="2100" dirty="0">
                <a:solidFill>
                  <a:prstClr val="black"/>
                </a:solidFill>
                <a:ea typeface="Calibri"/>
                <a:cs typeface="Times New Roman"/>
              </a:rPr>
              <a:t>. It continues spurting as long as the heart continues beating.</a:t>
            </a:r>
          </a:p>
          <a:p>
            <a:pPr marL="228600" indent="-228600">
              <a:buFont typeface="+mj-lt"/>
              <a:buAutoNum type="arabicPeriod"/>
            </a:pPr>
            <a:r>
              <a:rPr lang="en-US" sz="2100" dirty="0">
                <a:solidFill>
                  <a:prstClr val="black"/>
                </a:solidFill>
                <a:ea typeface="Calibri"/>
                <a:cs typeface="Times New Roman"/>
              </a:rPr>
              <a:t>Large drops striking a vertical surface decelerate from air resistance and produce a pattern </a:t>
            </a:r>
            <a:r>
              <a:rPr lang="en-US" sz="2100" b="1" u="sng" dirty="0">
                <a:solidFill>
                  <a:srgbClr val="FF0000"/>
                </a:solidFill>
                <a:ea typeface="Calibri"/>
                <a:cs typeface="Times New Roman"/>
              </a:rPr>
              <a:t>without</a:t>
            </a:r>
            <a:r>
              <a:rPr lang="en-US" sz="2100" dirty="0">
                <a:solidFill>
                  <a:prstClr val="black"/>
                </a:solidFill>
                <a:ea typeface="Calibri"/>
                <a:cs typeface="Times New Roman"/>
              </a:rPr>
              <a:t> spines. The drops strike the surface and then characteristically </a:t>
            </a:r>
            <a:r>
              <a:rPr lang="en-US" sz="2100" b="1" u="sng" dirty="0">
                <a:solidFill>
                  <a:srgbClr val="FF0000"/>
                </a:solidFill>
                <a:ea typeface="Calibri"/>
                <a:cs typeface="Times New Roman"/>
              </a:rPr>
              <a:t>drip</a:t>
            </a:r>
            <a:r>
              <a:rPr lang="en-US" sz="2100" dirty="0">
                <a:solidFill>
                  <a:prstClr val="black"/>
                </a:solidFill>
                <a:ea typeface="Calibri"/>
                <a:cs typeface="Times New Roman"/>
              </a:rPr>
              <a:t> or </a:t>
            </a:r>
            <a:r>
              <a:rPr lang="en-US" sz="2100" b="1" u="sng" dirty="0">
                <a:solidFill>
                  <a:srgbClr val="FF0000"/>
                </a:solidFill>
                <a:ea typeface="Calibri"/>
                <a:cs typeface="Times New Roman"/>
              </a:rPr>
              <a:t>run</a:t>
            </a:r>
            <a:r>
              <a:rPr lang="en-US" sz="2100" dirty="0">
                <a:solidFill>
                  <a:prstClr val="black"/>
                </a:solidFill>
                <a:ea typeface="Calibri"/>
                <a:cs typeface="Times New Roman"/>
              </a:rPr>
              <a:t> downward due to their large volume.</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spTree>
    <p:extLst>
      <p:ext uri="{BB962C8B-B14F-4D97-AF65-F5344CB8AC3E}">
        <p14:creationId xmlns:p14="http://schemas.microsoft.com/office/powerpoint/2010/main" val="1005669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1371</Words>
  <Application>Microsoft Office PowerPoint</Application>
  <PresentationFormat>On-screen Show (4:3)</PresentationFormat>
  <Paragraphs>100</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Unknown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belmonte</dc:creator>
  <cp:lastModifiedBy>Jenn15</cp:lastModifiedBy>
  <cp:revision>19</cp:revision>
  <dcterms:created xsi:type="dcterms:W3CDTF">2017-12-04T21:32:31Z</dcterms:created>
  <dcterms:modified xsi:type="dcterms:W3CDTF">2018-06-22T15:17:35Z</dcterms:modified>
</cp:coreProperties>
</file>